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org&amp;utm_campaign=index&amp;utm_content=original" ContentType="image/png"/>
  <Default Extension="org&amp;utm_campaign=index&amp;utm_content=thumbnail" ContentType="image/png"/>
  <Default Extension="org&amp;utm_campaign=parser&amp;utm_content=thumbnail" ContentType="image/jpeg"/>
  <Default Extension="png" ContentType="image/png"/>
  <Default Extension="png&amp;w=3840&amp;q=75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1" r:id="rId2"/>
  </p:sldMasterIdLst>
  <p:notesMasterIdLst>
    <p:notesMasterId r:id="rId109"/>
  </p:notesMasterIdLst>
  <p:sldIdLst>
    <p:sldId id="256" r:id="rId3"/>
    <p:sldId id="257" r:id="rId4"/>
    <p:sldId id="258" r:id="rId5"/>
    <p:sldId id="281" r:id="rId6"/>
    <p:sldId id="259" r:id="rId7"/>
    <p:sldId id="282" r:id="rId8"/>
    <p:sldId id="261" r:id="rId9"/>
    <p:sldId id="260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1" r:id="rId18"/>
    <p:sldId id="292" r:id="rId19"/>
    <p:sldId id="290" r:id="rId20"/>
    <p:sldId id="263" r:id="rId21"/>
    <p:sldId id="264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8" r:id="rId58"/>
    <p:sldId id="266" r:id="rId59"/>
    <p:sldId id="329" r:id="rId60"/>
    <p:sldId id="330" r:id="rId61"/>
    <p:sldId id="269" r:id="rId62"/>
    <p:sldId id="270" r:id="rId63"/>
    <p:sldId id="332" r:id="rId64"/>
    <p:sldId id="335" r:id="rId65"/>
    <p:sldId id="271" r:id="rId66"/>
    <p:sldId id="331" r:id="rId67"/>
    <p:sldId id="336" r:id="rId68"/>
    <p:sldId id="337" r:id="rId69"/>
    <p:sldId id="339" r:id="rId70"/>
    <p:sldId id="340" r:id="rId71"/>
    <p:sldId id="341" r:id="rId72"/>
    <p:sldId id="342" r:id="rId73"/>
    <p:sldId id="343" r:id="rId74"/>
    <p:sldId id="344" r:id="rId75"/>
    <p:sldId id="345" r:id="rId76"/>
    <p:sldId id="346" r:id="rId77"/>
    <p:sldId id="347" r:id="rId78"/>
    <p:sldId id="348" r:id="rId79"/>
    <p:sldId id="349" r:id="rId80"/>
    <p:sldId id="275" r:id="rId81"/>
    <p:sldId id="276" r:id="rId82"/>
    <p:sldId id="278" r:id="rId83"/>
    <p:sldId id="351" r:id="rId84"/>
    <p:sldId id="352" r:id="rId85"/>
    <p:sldId id="353" r:id="rId86"/>
    <p:sldId id="354" r:id="rId87"/>
    <p:sldId id="355" r:id="rId88"/>
    <p:sldId id="356" r:id="rId89"/>
    <p:sldId id="357" r:id="rId90"/>
    <p:sldId id="358" r:id="rId91"/>
    <p:sldId id="359" r:id="rId92"/>
    <p:sldId id="360" r:id="rId93"/>
    <p:sldId id="361" r:id="rId94"/>
    <p:sldId id="350" r:id="rId95"/>
    <p:sldId id="277" r:id="rId96"/>
    <p:sldId id="364" r:id="rId97"/>
    <p:sldId id="365" r:id="rId98"/>
    <p:sldId id="363" r:id="rId99"/>
    <p:sldId id="366" r:id="rId100"/>
    <p:sldId id="367" r:id="rId101"/>
    <p:sldId id="369" r:id="rId102"/>
    <p:sldId id="370" r:id="rId103"/>
    <p:sldId id="371" r:id="rId104"/>
    <p:sldId id="372" r:id="rId105"/>
    <p:sldId id="279" r:id="rId106"/>
    <p:sldId id="373" r:id="rId107"/>
    <p:sldId id="374" r:id="rId10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0BBA87-73C0-48EF-81D3-B973EEF5CF25}" v="223" dt="2026-09-08T01:27:11.330"/>
    <p1510:client id="{549D0942-301B-42D8-9A62-593E34577DFA}" v="7" dt="2026-09-08T01:51:33.370"/>
    <p1510:client id="{5F44B1FA-1967-4104-A733-FCF35F5FBC35}" v="150" dt="2026-09-07T15:34:50.0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6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theme" Target="theme/theme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tableStyles" Target="tableStyle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microsoft.com/office/2015/10/relationships/revisionInfo" Target="revisionInfo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12046-E206-699D-3929-5C45D96B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F41190-CAC1-6AC0-598A-A90C747CCE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536E7C-78B6-8101-36B1-2E4909DFE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72FF4-DF58-F17F-7A4E-39399E84756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57157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9A14F-537F-CEE7-0B65-6DCBCF60A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FC68CE-B702-47F4-889C-FD8F05003D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423437-9CAF-3FA4-BDE1-53E1C0F43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37A8F-F5B1-890B-5026-DCE67B758EC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0765790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96815-38AB-080C-10C6-BA936B13F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02E22B-9273-F71F-291D-95040BA982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B3F3D5-6B24-7638-ED71-36C7F2D490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74822-0F5F-F7BC-39BF-268F87C63921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20912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964D8-6426-1625-7213-38F88C1EF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B8D2E8-AD8F-7EEA-E992-E475663AAA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FC4981-6BF8-9624-B69F-2B73BBB536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8AF29-0287-5BB4-6973-71CD663D0431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258324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B529A-5F77-0592-D0BA-38DF4479B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1639EF-F8AA-3886-8E8F-9F6B436E0B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0310E3-2A80-0635-FA18-613033AFE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C645A-E593-9DBF-3875-52FEBD1A8DF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492885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38B44-1F35-C82F-4918-9F59399E1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943FA7-8E9A-7AFF-9122-FEA07AC6C5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1FDA6D-DF5A-94F0-6737-FAA15FC518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8595BF-553B-2171-7BBB-265027B5293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158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CA24B-F7A5-6634-FB95-B93B9550C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F0D59-42F7-BF2A-BF99-4B77A9BF5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6AD108-0084-73DD-C338-8152C7EFE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35A14-FDCC-36F1-594C-7F93F2A8703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5677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F482D-663F-4DAA-448E-053F7B7CA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92A3CE-EB10-7C76-7E05-A341688726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77B790-897D-863F-37F2-F5E96C51A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474AE-09B2-B922-1C94-A7221EF887C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2190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F868D-2942-6C37-AEB8-89756A435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AF4603-B8B4-9120-876B-6C5364B98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335BF9-D534-84AB-C5D1-F6A922245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E3876-1744-87C2-AC7B-913BCCB53E8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7079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0B5E4-2CD2-F77E-BBB2-9F7969B62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2B573F-4552-49CB-DDCA-443799D43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2734F1-78BD-A496-D0F5-C48269BD05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A5308-F3A8-9794-1B7D-CDB1F368B3BE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4491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A15FA-675D-4C1B-0713-830F8E8B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95B35C-69F3-9777-C8E6-F9364D937F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CF8EB9-6E3B-E61B-33A4-C82EE43CD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15B95-EFEB-DBB5-2481-FEE8447E922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3662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96263-7B11-BD17-241A-16017A310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FEA83C-16F3-D027-D337-4E6F11D38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B6675B-07A9-7FBD-1AAD-97C5B85BF0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10AC5-90A9-A903-F248-20B4C474B56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43079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ADE93-C012-D7E4-0836-F57D1D8B9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E007B5-2FB2-CACC-E2DC-4410086BB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5A3446-ADB6-0F7C-D07D-B4CD6FE55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A06ED-7AC6-56F5-F3A1-BB2988DF1C9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7900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7BEC0-4879-2DFE-4310-F7263E813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9F4841-7BE4-00A7-82D7-6F7BCB755A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AABCE2-647B-1A8F-A587-3A766730F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E7EA6-A50C-6895-27AA-9043752B945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28607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40109-58EB-E55B-6BCE-0AFA161B1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3764FA-1FE8-A7F7-7693-14DBDE93A0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D9F023-57CD-2D0F-42D3-45AB8C8E8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AAC78-5860-D2B2-60B1-7D5424A095B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45020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45C02-3003-45ED-92A7-719AC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CC9576-C7F8-C2DE-17FA-2D013C613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2A06B6-4728-E192-9DB3-F1D500C46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49BF8-1DC2-032B-7727-4FAF514976F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19470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160D2-3EA9-14FB-35E1-5B5CEB096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40D57E-9ADD-E455-A5FE-403E52D723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70A2A5-829F-64AE-A970-F9B11315FA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D42046-B6E9-04FC-9F0B-9183C7B9FB27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061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41C96-EA69-7208-BC0B-2C36E75D5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5DD62-26C6-5BEE-49B1-C9A462D5D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440C4C-C073-4F58-6177-9322BCB1E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2D425-4ADA-6820-3F45-1DD1D3351B5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67386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AA535-D081-D612-C436-93B963013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FC29D0-30C8-3D67-3FC9-46D3EF101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59743A-E014-AAB2-6829-9FB79A152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16E08-3F0E-596D-8918-A8A2424BCB67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37559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87390-37C4-E9B4-2402-463EE2F2B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D9C593-25F8-3A44-8451-1CE13178E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F0209C-7A35-5B88-3145-463EE5499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8636A-C74E-2948-F115-FAF9D16305CE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507251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F97A-BC85-D617-918B-D83C3A96D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7F646B-D064-4F43-D44C-4918B2BE3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433658-218A-302D-1595-48428DB88E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C6C29-FFBC-7D87-43BF-6D44980F41DC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399480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BFDAF-64CE-00DE-EC96-C368DC415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414110-3002-642C-C086-B0A42BD96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DF37A1-C3E7-D576-F918-68915352D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4DFC5-9F91-C5BC-2361-5EEED4B10F5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370616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2EBEB-4DDD-48BD-7EC6-B01CA595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C9ADD-706B-46C0-F2BF-EE53AC21C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4EEDD3-028D-DF99-C640-A30ADFA3F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9AE72-9FCE-A76F-B0C1-64FB388FE1CC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772575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E978-E086-0457-29FA-EEB369C7D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06A198-266D-828A-ED59-89DE9EFE88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9E8681-C28E-6757-A419-F7CF7CB855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AC941-5FF7-BBBF-66CE-1E96E4D8DEA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97367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42426-2261-30CB-20B0-F9862A2D9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605B7-8031-D632-058B-E6A292DB2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EF99E6-A299-818C-5B7F-F63BB4B2C6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F0E67-856F-3AA0-6815-E8087E8D5C4F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4318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5C313-E5BE-3A58-AB8C-8C9C5C5E1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42455-B16F-57EB-033F-478B418A34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59439F-11EC-E018-EEC5-EB1FEAF03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66417-84C4-C384-0882-C7A85C7CD79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240585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C3110-683E-604C-3754-A149498C1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0E7A3-DE27-0CBE-687A-6111C0FFB6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748083-B109-7CD0-1024-13E25FBB2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2BE8A-C4CE-BF04-E06B-6B46277B256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00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51C88-D8F4-8C35-733C-5329261CB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E206BC-1DBF-3BD3-83F8-48D738CB19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AFBE9-38FD-9BD0-D155-7E5AF311A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07ACA-ABD2-A2B9-11A7-5B15E60ED4B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35132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0009A-56BD-BA10-8C60-148009AE9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FA8295-C751-EA1C-7B00-8CC3200790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BB0205-F752-854A-0EFC-B81860D0B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F7208-9380-928E-9C3E-0E805D754BEC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771319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BA291-1CC6-A6C8-D695-69B076445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32730C-309C-1F40-B612-52B8F1681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22E45C-02C4-63D7-32A3-19BEE00DF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9910B-AF79-53A7-7442-207E2D93C83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305060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FC0D8-517D-44A0-156D-542292216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0CFFCD-390B-A09C-3D2D-414C8676A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181065-0F66-6014-2266-AF2FFA560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BE542D-B481-9E49-8A64-AF4045FEB8D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773892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BB994-9568-3F88-1198-2347F3B4C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95F1AA-814C-9973-D63B-F571DF3045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B7DD6D-11D2-736A-4D07-BFC99FDEF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2AB4B-C20F-D1E9-2409-910D07021A8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477404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7AE23-B7A7-3EF6-5B7F-AAFD9D80E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C162D-BE5F-AB46-6302-01F66826C5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5F3795-4C13-B312-21AA-586978470F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A5BF32-21DB-201B-5489-C5A2B84A4CD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752056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D86CA-7DE0-3E67-F27A-1396DEF62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DFACC7-4FBF-DAB8-A13E-E026C6B24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D6F69-4E6A-8D0A-9D87-0D6754E59F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AC0D9-E9F4-2A41-4309-5C804536763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242278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D58DA-D94E-A98A-693A-5ADF4E845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E4F124-1520-AA3C-68F5-740819ECC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33B211-A7C4-84F8-8911-49664C32C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FAC5D-A2DA-891D-5E7A-591F8CF7803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57415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93ABE-B645-99DB-B832-7243B7536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DE35CC-328B-E40B-F86D-47A2241AF9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0E579D-D919-C270-073F-F40B694A51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A39BD-914F-EABC-7D5A-F717D4C30CD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77920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DEEB3-A55E-9160-1DA2-12D31E6A5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50E147-4CAF-9E96-3B00-FD287FC32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4F8DFD-6BF2-37D8-1AC7-E838A12339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2407C-FC25-4DF9-F22F-C76C6162190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4186877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9783C-304E-CB89-32D4-E0048EBDF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DB064-8F43-8F53-2508-CF144B9A9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6753E8-4502-98AC-5CFD-9BB72EB51D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A8B47-757B-3663-32DE-95EE186892D9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272173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D61A0-9E82-5864-FAD3-849977325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B2360B-CE50-12BD-9183-FE69B9563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525BE2-12E9-BA89-AEB9-6807AC620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C2BD0-F725-E3FD-8756-2D8F5BB7A60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95960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C4D3C-858E-BEE1-51F1-E70E79335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4BDAC0-1F98-E41A-9B29-1C766BBE3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48ED21-A5FA-39AE-959A-E3C1410E6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F73B1-68BC-7077-6961-5F5FD7D46A7F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250989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DD48B-35F8-1609-2F83-6B6349158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3CF71B-3223-7B6D-E858-EE41E9D61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8E72E2-61C7-2B4F-EE21-9D0B2A80BC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B83BC8-9EEB-EBCC-DAA5-B146212B991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34004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AD303-6637-0367-5343-4C59ED206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7A72DD-D3CB-A3D9-F33B-D1D672E5A9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8A0F81-46D6-3095-E6E1-8BE4549994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AEFCB-CE23-76A1-60B9-52931FF63CF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14780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C79F3-5398-3CBB-E7A1-156EC083D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24B674-8BE0-9990-BE03-EE2423BE7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0C21F-26EA-633A-B232-D3931A6EFA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C677D-E4E9-DF40-CDE1-13310BCFCDD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8273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502E2-D798-B026-0ADA-CEEDECCDA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416BCD-637C-A5D7-2FDF-8117E117F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66A782-9C49-70F4-17D9-B98437B0CE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3D71B-C1F3-048D-3366-E91A9568862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3585430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0071B-956A-99BB-0904-AC35744B1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4FD849-F98C-CF9E-59AD-D8B48D72C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69A7E1-60E0-938C-EF37-0610CD88F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31BBB-0F9E-8444-93D0-6D9F702A75A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211924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70B28-3AC7-8813-A88B-D91DD5404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E6BD1E-FD21-7133-1B1C-5626875B8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6B170C-4165-1C19-E1E2-637B5094C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C5CBF-6CFC-5B43-D865-7B547DE49CFB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790273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C904B-26FF-9B70-0F20-9E74E7669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73C4EE-3287-4678-26EE-3198383B1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F55EDC-4237-761D-42D6-CFAA75897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1A8D2-3483-151E-760C-1C8F664ED46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763692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C3DED-B764-F3EC-CE9A-A8797EC93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3429EA-D698-F13B-FE41-1293B1FA8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5B3BA-FFD6-6F77-BB23-920BDADA2E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7734E8-E86C-2362-88AB-4C5B1DD1DB3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575117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B5BA8-3B1D-F2B1-E593-7B5C5B639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A96B1-AF39-1C72-B3C3-11FBDCD23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66F9B2-CCA0-5A7D-EBF9-119720774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8640D-767C-6847-E8FD-6FCF8C5B184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164028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2108D-5E9A-F0AB-D95F-7F2344B26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D16DB6-E3FE-1A19-B08E-634FF28C4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BAACBE-FE6D-9889-28E5-7E9C402898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842BD-636D-E963-F68B-B3FBA59933C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647717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BFBFD-63EC-2D86-3822-AD0353DE3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9F2295-4983-4F97-DD29-9218B91871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FB93D-57D5-11CB-9B5A-AC9BD19706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EF967-08F7-0F47-58C7-8A2341D86A9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31391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827A4-0E53-AC87-DF9D-27B6DCD59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141DC8-A89B-0DA4-A30F-0BA41F038F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E31446-AAF7-1339-588B-5C3613363D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CEAA9-173D-4371-0C1E-05EEA16F4B4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337435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EF4EE-57D4-DE39-58A5-F30F06A99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6F72E6-0B37-3A15-5598-326E8B535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39FE2A-A679-2CD5-60A7-2FBD82CBD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35A4E-375C-6FDF-626F-140DF5BF9CC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6430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E2B89-5EA0-486F-8C73-7DB1D2FF6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</a:bodyPr>
          <a:lstStyle>
            <a:lvl1pPr algn="r">
              <a:buNone/>
              <a:defRPr sz="2500" b="0">
                <a:solidFill>
                  <a:schemeClr val="accent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F7571-AEE4-402C-BE57-2085A696A02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5FEBE-416D-44F5-88AC-EF28061E0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C61EB-A2FD-49F9-A002-CF571DE6899B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8B5E4413-B60B-4D9D-8AD1-C6D9D7F600A3}" type="datetime1">
              <a:t>9/7/2026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D3A61-CB43-43E0-9779-C15EE0D3879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94314-3767-4D4B-8D66-547900BB43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76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9927B2-EC96-4BDB-8322-0B7FA03DF3C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521643" y="5443402"/>
            <a:ext cx="9550400" cy="648232"/>
          </a:xfrm>
          <a:prstGeom prst="rect">
            <a:avLst/>
          </a:prstGeo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0237BB-55D4-4EF3-B4EF-5042E2AF8B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43DEAD-F776-41D6-B192-58426AE2810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118D8BA3-2E63-411F-9DBC-642BEA6EFA85}" type="datetime1">
              <a:t>9/7/2026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2DC90E-1C90-49D9-BBEB-7A88819CA1EF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9DD42-54D3-4DA2-88E7-09C11704E5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5D7CC708-C9D6-4476-97C9-D57295EAF710}" type="slidenum">
              <a:t>‹#›</a:t>
            </a:fld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3AA0B1-1268-47D5-8A64-8AB176578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prstGeom prst="rect">
            <a:avLst/>
          </a:prstGeom>
          <a:noFill/>
        </p:spPr>
        <p:txBody>
          <a:bodyPr anchor="t"/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220D446-0BB7-4F5F-88A7-4DF1C6FB03E7}"/>
              </a:ext>
            </a:extLst>
          </p:cNvPr>
          <p:cNvSpPr>
            <a:spLocks noGrp="1"/>
          </p:cNvSpPr>
          <p:nvPr/>
        </p:nvSpPr>
        <p:spPr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/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mpd="sng">
            <a:noFill/>
            <a:prstDash val="solid"/>
            <a:headEnd type="none" w="med" len="med"/>
            <a:tailEnd type="none" w="med" len="med"/>
          </a:ln>
        </p:spPr>
        <p:txBody>
          <a:bodyPr vert="horz" wrap="square" lIns="91440" tIns="45720" rIns="91440" bIns="45720" anchor="t"/>
          <a:lstStyle/>
          <a:p>
            <a:endParaRPr sz="180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95CFA80-35A7-4DA8-9F6C-96AF710B2088}"/>
              </a:ext>
            </a:extLst>
          </p:cNvPr>
          <p:cNvSpPr>
            <a:spLocks noGrp="1"/>
          </p:cNvSpPr>
          <p:nvPr/>
        </p:nvSpPr>
        <p:spPr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/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mpd="sng">
            <a:noFill/>
            <a:prstDash val="solid"/>
            <a:headEnd type="none" w="med" len="med"/>
            <a:tailEnd type="none" w="med" len="med"/>
          </a:ln>
        </p:spPr>
        <p:txBody>
          <a:bodyPr vert="horz" wrap="square" lIns="91440" tIns="45720" rIns="91440" bIns="45720" anchor="t"/>
          <a:lstStyle/>
          <a:p>
            <a:endParaRPr sz="180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9E5C8E35-0BA4-406F-8F94-7CE2D53B19D6}"/>
              </a:ext>
            </a:extLst>
          </p:cNvPr>
          <p:cNvSpPr>
            <a:spLocks noGrp="1"/>
          </p:cNvSpPr>
          <p:nvPr/>
        </p:nvSpPr>
        <p:spPr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mpd="thickThin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/>
          <a:lstStyle/>
          <a:p>
            <a:pPr algn="ctr">
              <a:buNone/>
            </a:pPr>
            <a:endParaRPr sz="1800"/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44F9329F-D8D4-4B3C-9B70-4E1A782DF7D1}"/>
              </a:ext>
            </a:extLst>
          </p:cNvPr>
          <p:cNvSpPr>
            <a:spLocks noGrp="1"/>
          </p:cNvSpPr>
          <p:nvPr/>
        </p:nv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2" name="Chevron 11">
            <a:extLst>
              <a:ext uri="{FF2B5EF4-FFF2-40B4-BE49-F238E27FC236}">
                <a16:creationId xmlns:a16="http://schemas.microsoft.com/office/drawing/2014/main" id="{E5EEF8EC-E631-45A2-9125-267CF16232A3}"/>
              </a:ext>
            </a:extLst>
          </p:cNvPr>
          <p:cNvSpPr>
            <a:spLocks noGrp="1"/>
          </p:cNvSpPr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buNone/>
            </a:pPr>
            <a:endParaRPr sz="1800"/>
          </a:p>
        </p:txBody>
      </p:sp>
      <p:sp>
        <p:nvSpPr>
          <p:cNvPr id="13" name="Chevron 12">
            <a:extLst>
              <a:ext uri="{FF2B5EF4-FFF2-40B4-BE49-F238E27FC236}">
                <a16:creationId xmlns:a16="http://schemas.microsoft.com/office/drawing/2014/main" id="{36396BBD-6520-48DF-824E-03D5EA9EF1BC}"/>
              </a:ext>
            </a:extLst>
          </p:cNvPr>
          <p:cNvSpPr>
            <a:spLocks noGrp="1"/>
          </p:cNvSpPr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559570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26095-8EFF-4032-8974-1D06BBEC3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E12CF-45D2-40EF-8F71-98C48F1F1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C911E-D7A6-4852-BD86-C000C435045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3BBAD6B-F51B-4135-9F58-7BF32B97607C}" type="datetime1">
              <a:t>9/7/2026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4ED90-E954-4B18-8C68-DFEC3AFEED6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C2196-CBAB-46DE-831A-51AA567C64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7498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F5AC0F-5BF7-48E2-8FF2-D24AEE4A9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938133-21CF-439B-9165-791970980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DC5AE-A3A1-4404-ABD4-89B8230C259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54A1DA5-2C08-4439-B4D1-C73E66A2DE5A}" type="datetime1">
              <a:t>9/7/2026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CF2A9-53E5-4F3B-B5C5-D55B0CC9C3B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C11F-6EF6-4BA2-A4C1-DF39C32B0F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501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163D2-182B-4D34-9201-F9C48E967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B0837-BD57-4BBE-97F2-8C96F0CF936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CAAAB61-3A10-4B53-A236-44394A6DD108}" type="datetime1">
              <a:t>9/7/2026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7E538-4BB5-4F0C-8BA9-6A62FEA3542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33C0D-796E-47D3-8EFC-D88456686F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A7DB80-078D-4A49-B5E5-ED875C782C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buNone/>
              <a:defRPr sz="3600" b="1" cap="none" spc="0">
                <a:ln w="9000" cmpd="sng">
                  <a:noFill/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defRPr>
            </a:lvl1pPr>
          </a:lstStyle>
          <a:p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011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7772EA01-712C-49FD-9F16-CBDB88B8C9A5}"/>
              </a:ext>
            </a:extLst>
          </p:cNvPr>
          <p:cNvSpPr>
            <a:spLocks noGrp="1"/>
          </p:cNvSpPr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mpd="thickThin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180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EA84926-B462-42E9-B7A2-9D05D96E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</a:bodyPr>
          <a:lstStyle>
            <a:lvl1pPr algn="r">
              <a:buNone/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7" name="Subtitle 16">
            <a:extLst>
              <a:ext uri="{FF2B5EF4-FFF2-40B4-BE49-F238E27FC236}">
                <a16:creationId xmlns:a16="http://schemas.microsoft.com/office/drawing/2014/main" id="{FE2EB568-B6A4-4E87-B7AF-A78FA196A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t>Click to edit Master subtitle style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8F0EB46-7792-4ACC-948D-6A92571086FA}"/>
              </a:ext>
            </a:extLst>
          </p:cNvPr>
          <p:cNvSpPr>
            <a:spLocks noGrp="1"/>
          </p:cNvSpPr>
          <p:nvPr/>
        </p:nvSpPr>
        <p:spPr>
          <a:xfrm>
            <a:off x="2250018" y="4953000"/>
            <a:ext cx="9941982" cy="48815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/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mpd="sng">
            <a:noFill/>
            <a:prstDash val="solid"/>
            <a:headEnd type="none" w="med" len="med"/>
            <a:tailEnd type="none" w="med" len="med"/>
          </a:ln>
        </p:spPr>
        <p:txBody>
          <a:bodyPr vert="horz" wrap="square" lIns="91440" tIns="45720" rIns="91440" bIns="45720" anchor="t"/>
          <a:lstStyle/>
          <a:p>
            <a:endParaRPr sz="18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D1FEB9B-4615-4E5E-A8C7-799E0378603F}"/>
              </a:ext>
            </a:extLst>
          </p:cNvPr>
          <p:cNvSpPr>
            <a:spLocks noGrp="1"/>
          </p:cNvSpPr>
          <p:nvPr/>
        </p:nvSpPr>
        <p:spPr>
          <a:xfrm>
            <a:off x="47258" y="5237744"/>
            <a:ext cx="12144742" cy="78866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/>
            <a:rect l="0" t="0" r="0" b="0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rgbClr val="000000">
              <a:alpha val="100000"/>
            </a:srgbClr>
          </a:solidFill>
          <a:ln w="9525" cmpd="sng">
            <a:noFill/>
            <a:prstDash val="solid"/>
            <a:headEnd type="none" w="med" len="med"/>
            <a:tailEnd type="none" w="med" len="med"/>
          </a:ln>
        </p:spPr>
        <p:txBody>
          <a:bodyPr vert="horz" wrap="square" lIns="91440" tIns="45720" rIns="91440" bIns="45720" anchor="t"/>
          <a:lstStyle/>
          <a:p>
            <a:endParaRPr sz="180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18610CD-224E-427B-A433-8038C0982311}"/>
              </a:ext>
            </a:extLst>
          </p:cNvPr>
          <p:cNvSpPr>
            <a:spLocks noGrp="1"/>
          </p:cNvSpPr>
          <p:nvPr/>
        </p:nvSpPr>
        <p:spPr>
          <a:xfrm>
            <a:off x="1" y="5000978"/>
            <a:ext cx="12192000" cy="186410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/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tile tx="0" ty="0" sx="50000" sy="50000" flip="none" algn="t"/>
          </a:blipFill>
          <a:ln w="12700" cmpd="thickThin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/>
          <a:lstStyle/>
          <a:p>
            <a:pPr algn="ctr">
              <a:buNone/>
            </a:pPr>
            <a:endParaRPr sz="1800"/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ACBB222C-B467-4302-9BA5-4F8D2641F71D}"/>
              </a:ext>
            </a:extLst>
          </p:cNvPr>
          <p:cNvSpPr>
            <a:spLocks noGrp="1"/>
          </p:cNvSpPr>
          <p:nvPr/>
        </p:nvSpPr>
        <p:spPr>
          <a:xfrm>
            <a:off x="-5019" y="4997671"/>
            <a:ext cx="12197020" cy="790301"/>
          </a:xfrm>
          <a:prstGeom prst="line">
            <a:avLst/>
          </a:prstGeom>
          <a:noFill/>
          <a:ln w="12065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Date Placeholder 29">
            <a:extLst>
              <a:ext uri="{FF2B5EF4-FFF2-40B4-BE49-F238E27FC236}">
                <a16:creationId xmlns:a16="http://schemas.microsoft.com/office/drawing/2014/main" id="{872AC71D-A34A-488E-A168-F48E4B9CB19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rgbClr val="FFFFFF"/>
                </a:solidFill>
              </a:defRPr>
            </a:lvl1pPr>
          </a:lstStyle>
          <a:p>
            <a:fld id="{A359FB59-B16C-4E13-85A9-E6080177EC16}" type="datetime1">
              <a:t>9/7/2026</a:t>
            </a:fld>
            <a:endParaRPr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E183EDE-EAD9-44CD-9B01-2AE6BB48152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470D2A07-EB59-44A5-9ECE-4F92B864B4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rgbClr val="FFFFFF"/>
                </a:solidFill>
              </a:defRPr>
            </a:lvl1pPr>
          </a:lstStyle>
          <a:p>
            <a:fld id="{5D7CC708-C9D6-4476-97C9-D57295EAF710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3236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05317-9E87-41CB-8861-34C795256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89137-DA02-4854-87A9-44E52C97900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CAAAB61-3A10-4B53-A236-44394A6DD108}" type="datetime1">
              <a:t>9/7/2026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AB33D-6C27-47AA-A822-30CE8E4E8E1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34DE7-5965-40A9-8E3E-0A0DC9E9B6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BBBE76C-4DDD-4E8C-98A8-46A372EAA1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buNone/>
              <a:defRPr sz="3600" b="1" cap="none" spc="0">
                <a:ln w="9000" cmpd="sng">
                  <a:noFill/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defRPr>
            </a:lvl1pPr>
          </a:lstStyle>
          <a:p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906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5D722-2D34-4BEA-AA40-22BC6B898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8B34B-7E8D-48F4-B8DD-E02A50368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1FA7A-6A81-4566-AE8E-311F4CDEE0C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64FF9AC-AE41-47D4-83AA-4D8133DC49E5}" type="datetime1">
              <a:t>9/7/2026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AF309-382E-40D4-AC0F-AE27794227A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2D1D6-49C8-4F24-92CA-4900CDFCF0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D949B5FB-3256-40BC-86D2-7BDC09928568}"/>
              </a:ext>
            </a:extLst>
          </p:cNvPr>
          <p:cNvSpPr>
            <a:spLocks noGrp="1"/>
          </p:cNvSpPr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buNone/>
            </a:pPr>
            <a:endParaRPr sz="1800"/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F2456AAE-4417-45E1-8968-D642327081F5}"/>
              </a:ext>
            </a:extLst>
          </p:cNvPr>
          <p:cNvSpPr>
            <a:spLocks noGrp="1"/>
          </p:cNvSpPr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38864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16FB2-24E3-4AB8-9807-B2E930F5F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D5F3FB-BED1-436F-AF0F-A380C8EE2B50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4D145-64C4-41C8-B6DF-F5BA6499B1C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33870C1-3E36-41AA-8CC2-AB426843796E}" type="datetime1">
              <a:t>9/7/2026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298C7-C719-4CB7-80F6-FDC7951C32F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21555-EF9D-432C-B9AB-5C5B016DAE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A1778F6-83AF-4E9E-BD21-9A69199FE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9122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EB5F-E935-4CF5-92AB-D5DCDE9A9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24D4B-1E38-4A9B-A5AF-FAEA1CE40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72EF27-9E4C-489C-A41F-C7C259A93E1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93369" y="5410200"/>
            <a:ext cx="5389033" cy="7620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455132-9F4A-4551-9D6C-F3D34D84D335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09600" y="1444295"/>
            <a:ext cx="5386917" cy="3941763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EF1DE0-D2AA-44B4-A2AC-2DBA3884FAC4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93368" y="1444295"/>
            <a:ext cx="5389033" cy="3941763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>
            <a:lvl1pPr>
              <a:spcBef>
                <a:spcPts val="0"/>
              </a:spcBef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B126B8-33AE-4A64-830E-EF78C7DB8E8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2E2D3E4-9281-4D9C-8781-5EF4EAD802BE}" type="datetime1">
              <a:t>9/7/2026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D583AC-D6D2-4FA0-8AD4-FD616BF118E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B5993C-EC6B-4C3C-A247-434D49FB9A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19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163C1B-B0A4-4862-8FAB-61A832D5A47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08AF334-CEB1-41C7-BFE0-5F53046AF5D6}" type="datetime1">
              <a:t>9/7/2026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A8346A-8E77-422B-8FB9-8D3EA967D57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79EEF2-BCBA-4BFC-8ACE-ACEF563FA4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5AC2193-9EA4-456F-9B77-6CF4D93A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658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36DF28-B658-4C85-B129-A0CB2ADB510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E75F9C1-5B74-4F0A-B8DA-09A33A1F8F71}" type="datetime1">
              <a:t>9/7/2026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F84366-B024-42A4-9577-3635AFEC7E5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E4413-F96E-4428-9898-5DC534E7DE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7CC708-C9D6-4476-97C9-D57295EAF710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107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97FC76D-B35B-49E6-9BB3-5E717C1D754D}"/>
              </a:ext>
            </a:extLst>
          </p:cNvPr>
          <p:cNvSpPr>
            <a:spLocks noGrp="1"/>
          </p:cNvSpPr>
          <p:nvPr/>
        </p:nvSpPr>
        <p:spPr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/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mpd="sng">
            <a:noFill/>
            <a:prstDash val="solid"/>
            <a:headEnd type="none" w="med" len="med"/>
            <a:tailEnd type="none" w="med" len="med"/>
          </a:ln>
        </p:spPr>
        <p:txBody>
          <a:bodyPr vert="horz" wrap="square" lIns="91440" tIns="45720" rIns="91440" bIns="45720" anchor="t"/>
          <a:lstStyle/>
          <a:p>
            <a:endParaRPr sz="180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F89A53E-8826-42E2-8772-DE824FA2E65C}"/>
              </a:ext>
            </a:extLst>
          </p:cNvPr>
          <p:cNvSpPr>
            <a:spLocks noGrp="1"/>
          </p:cNvSpPr>
          <p:nvPr/>
        </p:nvSpPr>
        <p:spPr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/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mpd="sng">
            <a:noFill/>
            <a:prstDash val="solid"/>
            <a:headEnd type="none" w="med" len="med"/>
            <a:tailEnd type="none" w="med" len="med"/>
          </a:ln>
        </p:spPr>
        <p:txBody>
          <a:bodyPr vert="horz" wrap="square" lIns="91440" tIns="45720" rIns="91440" bIns="45720" anchor="t"/>
          <a:lstStyle/>
          <a:p>
            <a:endParaRPr sz="1800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3468D18B-CF3F-4D34-AEF5-304B39A519A6}"/>
              </a:ext>
            </a:extLst>
          </p:cNvPr>
          <p:cNvSpPr>
            <a:spLocks noGrp="1"/>
          </p:cNvSpPr>
          <p:nvPr/>
        </p:nvSpPr>
        <p:spPr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mpd="thickThin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/>
          <a:lstStyle/>
          <a:p>
            <a:pPr algn="ctr">
              <a:buNone/>
            </a:pPr>
            <a:endParaRPr sz="1800"/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793B969A-5012-4404-8636-3E87A6F8DE82}"/>
              </a:ext>
            </a:extLst>
          </p:cNvPr>
          <p:cNvSpPr>
            <a:spLocks noGrp="1"/>
          </p:cNvSpPr>
          <p:nvPr/>
        </p:nv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BCDEBEB1-03C1-4E19-8C0B-58FA32B8F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77FA74BC-79B7-4EDC-886C-50757FD9D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A8A4E37-4819-48AC-B90F-F009AD613893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>
              <a:buNone/>
              <a:defRPr sz="1000">
                <a:solidFill>
                  <a:schemeClr val="tx1"/>
                </a:solidFill>
              </a:defRPr>
            </a:lvl1pPr>
          </a:lstStyle>
          <a:p>
            <a:fld id="{E1F862D0-129F-4D1A-ACA3-BD402A536D86}" type="datetime1">
              <a:t>9/7/2026</a:t>
            </a:fld>
            <a:endParaRPr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9C45D5CA-4252-4148-A8D9-B0F2CB843798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937055BA-C097-4DB9-80FE-3E578CE84A45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fld id="{5D7CC708-C9D6-4476-97C9-D57295EAF710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93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hdr="0" ftr="0" dt="0"/>
  <p:txStyles>
    <p:titleStyle>
      <a:lvl1pPr algn="l">
        <a:spcBef>
          <a:spcPct val="0"/>
        </a:spcBef>
        <a:buNone/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lvl1pPr marL="365760" indent="-256032" algn="l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>
          <a:solidFill>
            <a:schemeClr val="tx1"/>
          </a:solidFill>
          <a:latin typeface="+mn-lt"/>
          <a:ea typeface="+mn-lt"/>
          <a:cs typeface="+mn-lt"/>
        </a:defRPr>
      </a:lvl1pPr>
      <a:lvl2pPr marL="621792" indent="-228600" algn="l">
        <a:spcBef>
          <a:spcPts val="324"/>
        </a:spcBef>
        <a:buClr>
          <a:schemeClr val="accent1"/>
        </a:buClr>
        <a:buFont typeface="Verdana"/>
        <a:buChar char="◦"/>
        <a:defRPr sz="2300" kern="1200">
          <a:solidFill>
            <a:schemeClr val="tx1"/>
          </a:solidFill>
          <a:latin typeface="+mn-lt"/>
          <a:ea typeface="+mn-lt"/>
          <a:cs typeface="+mn-lt"/>
        </a:defRPr>
      </a:lvl2pPr>
      <a:lvl3pPr marL="859536" indent="-228600" algn="l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>
          <a:solidFill>
            <a:schemeClr val="tx1"/>
          </a:solidFill>
          <a:latin typeface="+mn-lt"/>
          <a:ea typeface="+mn-lt"/>
          <a:cs typeface="+mn-lt"/>
        </a:defRPr>
      </a:lvl3pPr>
      <a:lvl4pPr marL="1143000" indent="-228600" algn="l">
        <a:spcBef>
          <a:spcPts val="350"/>
        </a:spcBef>
        <a:buClr>
          <a:schemeClr val="accent2"/>
        </a:buClr>
        <a:buFont typeface="Wingdings 2"/>
        <a:buChar char=""/>
        <a:defRPr sz="1900" kern="1200">
          <a:solidFill>
            <a:schemeClr val="tx1"/>
          </a:solidFill>
          <a:latin typeface="+mn-lt"/>
          <a:ea typeface="+mn-lt"/>
          <a:cs typeface="+mn-lt"/>
        </a:defRPr>
      </a:lvl4pPr>
      <a:lvl5pPr marL="1371600" indent="-228600" algn="l">
        <a:spcBef>
          <a:spcPts val="350"/>
        </a:spcBef>
        <a:buClr>
          <a:schemeClr val="accent2"/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1600200" indent="-228600" algn="l">
        <a:spcBef>
          <a:spcPts val="350"/>
        </a:spcBef>
        <a:buClr>
          <a:schemeClr val="accent3"/>
        </a:buClr>
        <a:buFont typeface="Wingdings 2"/>
        <a:buChar char="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1828800" indent="-228600" algn="l">
        <a:spcBef>
          <a:spcPts val="350"/>
        </a:spcBef>
        <a:buClr>
          <a:schemeClr val="accent3"/>
        </a:buClr>
        <a:buFont typeface="Wingdings 2"/>
        <a:buChar char=""/>
        <a:defRPr sz="1600" kern="1200">
          <a:solidFill>
            <a:schemeClr val="tx1"/>
          </a:solidFill>
          <a:latin typeface="+mn-lt"/>
          <a:ea typeface="+mn-lt"/>
          <a:cs typeface="+mn-lt"/>
        </a:defRPr>
      </a:lvl7pPr>
      <a:lvl8pPr marL="2057400" indent="-228600" algn="l">
        <a:spcBef>
          <a:spcPts val="350"/>
        </a:spcBef>
        <a:buClr>
          <a:schemeClr val="accent3"/>
        </a:buClr>
        <a:buFont typeface="Wingdings 2"/>
        <a:buChar char=""/>
        <a:defRPr sz="1600" kern="1200">
          <a:solidFill>
            <a:schemeClr val="tx1"/>
          </a:solidFill>
          <a:latin typeface="+mn-lt"/>
          <a:ea typeface="+mn-lt"/>
          <a:cs typeface="+mn-lt"/>
        </a:defRPr>
      </a:lvl8pPr>
      <a:lvl9pPr marL="2286000" indent="-228600" algn="l">
        <a:spcBef>
          <a:spcPts val="350"/>
        </a:spcBef>
        <a:buClr>
          <a:schemeClr val="accent3"/>
        </a:buClr>
        <a:buFont typeface="Wingdings 2"/>
        <a:buChar char=""/>
        <a:defRPr sz="1600" kern="1200" baseline="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hyperlink" Target="https://ai.hireshost.com/" TargetMode="External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1.png"/><Relationship Id="rId4" Type="http://schemas.openxmlformats.org/officeDocument/2006/relationships/image" Target="../media/image22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9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ghires@midlandss.org" TargetMode="External"/><Relationship Id="rId5" Type="http://schemas.openxmlformats.org/officeDocument/2006/relationships/hyperlink" Target="https://help.midlandss.org/" TargetMode="External"/><Relationship Id="rId4" Type="http://schemas.openxmlformats.org/officeDocument/2006/relationships/hyperlink" Target="mailto:it@midlandss.or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69.png"/><Relationship Id="rId39" Type="http://schemas.openxmlformats.org/officeDocument/2006/relationships/image" Target="../media/image82.png"/><Relationship Id="rId21" Type="http://schemas.openxmlformats.org/officeDocument/2006/relationships/image" Target="../media/image64.png"/><Relationship Id="rId34" Type="http://schemas.openxmlformats.org/officeDocument/2006/relationships/image" Target="../media/image77.png"/><Relationship Id="rId42" Type="http://schemas.openxmlformats.org/officeDocument/2006/relationships/image" Target="../media/image8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59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24" Type="http://schemas.openxmlformats.org/officeDocument/2006/relationships/image" Target="../media/image67.png"/><Relationship Id="rId32" Type="http://schemas.openxmlformats.org/officeDocument/2006/relationships/image" Target="../media/image75.png"/><Relationship Id="rId37" Type="http://schemas.openxmlformats.org/officeDocument/2006/relationships/image" Target="../media/image80.png"/><Relationship Id="rId40" Type="http://schemas.openxmlformats.org/officeDocument/2006/relationships/image" Target="../media/image83.png"/><Relationship Id="rId45" Type="http://schemas.openxmlformats.org/officeDocument/2006/relationships/image" Target="../media/image88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28" Type="http://schemas.openxmlformats.org/officeDocument/2006/relationships/image" Target="../media/image71.png"/><Relationship Id="rId36" Type="http://schemas.openxmlformats.org/officeDocument/2006/relationships/image" Target="../media/image79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31" Type="http://schemas.openxmlformats.org/officeDocument/2006/relationships/image" Target="../media/image74.png"/><Relationship Id="rId44" Type="http://schemas.openxmlformats.org/officeDocument/2006/relationships/image" Target="../media/image87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Relationship Id="rId27" Type="http://schemas.openxmlformats.org/officeDocument/2006/relationships/image" Target="../media/image70.png"/><Relationship Id="rId30" Type="http://schemas.openxmlformats.org/officeDocument/2006/relationships/image" Target="../media/image73.png"/><Relationship Id="rId35" Type="http://schemas.openxmlformats.org/officeDocument/2006/relationships/image" Target="../media/image78.png"/><Relationship Id="rId43" Type="http://schemas.openxmlformats.org/officeDocument/2006/relationships/image" Target="../media/image86.png"/><Relationship Id="rId8" Type="http://schemas.openxmlformats.org/officeDocument/2006/relationships/image" Target="../media/image51.png"/><Relationship Id="rId3" Type="http://schemas.openxmlformats.org/officeDocument/2006/relationships/image" Target="../media/image46.wmf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68.png"/><Relationship Id="rId33" Type="http://schemas.openxmlformats.org/officeDocument/2006/relationships/image" Target="../media/image76.png"/><Relationship Id="rId38" Type="http://schemas.openxmlformats.org/officeDocument/2006/relationships/image" Target="../media/image81.png"/><Relationship Id="rId46" Type="http://schemas.openxmlformats.org/officeDocument/2006/relationships/image" Target="../media/image89.png"/><Relationship Id="rId20" Type="http://schemas.openxmlformats.org/officeDocument/2006/relationships/image" Target="../media/image63.png"/><Relationship Id="rId41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org&amp;utm_campaign=index&amp;utm_content=thumbnail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org&amp;utm_campaign=parser&amp;utm_content=thumbnail"/><Relationship Id="rId10" Type="http://schemas.openxmlformats.org/officeDocument/2006/relationships/image" Target="../media/image113.org&amp;utm_campaign=index&amp;utm_content=original"/><Relationship Id="rId4" Type="http://schemas.openxmlformats.org/officeDocument/2006/relationships/image" Target="../media/image107.jpeg"/><Relationship Id="rId9" Type="http://schemas.openxmlformats.org/officeDocument/2006/relationships/image" Target="../media/image11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oboform.com/password-generator" TargetMode="External"/><Relationship Id="rId3" Type="http://schemas.openxmlformats.org/officeDocument/2006/relationships/hyperlink" Target="https://howsecureismypassword.net/" TargetMode="External"/><Relationship Id="rId7" Type="http://schemas.openxmlformats.org/officeDocument/2006/relationships/hyperlink" Target="https://www.lastpass.com/password-generator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asswordsgenerator.net/" TargetMode="External"/><Relationship Id="rId5" Type="http://schemas.openxmlformats.org/officeDocument/2006/relationships/hyperlink" Target="https://password.kaspersky.com/" TargetMode="External"/><Relationship Id="rId4" Type="http://schemas.openxmlformats.org/officeDocument/2006/relationships/hyperlink" Target="https://lastpass.com/howsecure.php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passphrase-generator.com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etapassphrase.com/" TargetMode="External"/><Relationship Id="rId5" Type="http://schemas.openxmlformats.org/officeDocument/2006/relationships/hyperlink" Target="https://goodpassphrase.com/" TargetMode="External"/><Relationship Id="rId4" Type="http://schemas.openxmlformats.org/officeDocument/2006/relationships/hyperlink" Target="https://useapassphrase.com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&amp;w=3840&amp;q=75"/><Relationship Id="rId3" Type="http://schemas.openxmlformats.org/officeDocument/2006/relationships/hyperlink" Target="https://haveibeenpwned.com/" TargetMode="External"/><Relationship Id="rId7" Type="http://schemas.openxmlformats.org/officeDocument/2006/relationships/hyperlink" Target="https://wallethub.com/free-credit-monitoring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reditkarma.com/id-monitoring" TargetMode="External"/><Relationship Id="rId5" Type="http://schemas.openxmlformats.org/officeDocument/2006/relationships/hyperlink" Target="https://monitor.firefox.com/" TargetMode="External"/><Relationship Id="rId4" Type="http://schemas.openxmlformats.org/officeDocument/2006/relationships/hyperlink" Target="https://www.dehashed.com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mailto:it@mydomain.org" TargetMode="External"/><Relationship Id="rId3" Type="http://schemas.openxmlformats.org/officeDocument/2006/relationships/hyperlink" Target="mailto:info@mydomain.org" TargetMode="External"/><Relationship Id="rId7" Type="http://schemas.openxmlformats.org/officeDocument/2006/relationships/hyperlink" Target="mailto:gary.hires@mydomain.org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ccounts@mydomain.org" TargetMode="External"/><Relationship Id="rId5" Type="http://schemas.openxmlformats.org/officeDocument/2006/relationships/hyperlink" Target="mailto:media@mydomain.org" TargetMode="External"/><Relationship Id="rId4" Type="http://schemas.openxmlformats.org/officeDocument/2006/relationships/hyperlink" Target="mailto:admin@mydomain.org" TargetMode="External"/><Relationship Id="rId9" Type="http://schemas.openxmlformats.org/officeDocument/2006/relationships/hyperlink" Target="mailto:network@mydomain.org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5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jpeg"/><Relationship Id="rId3" Type="http://schemas.openxmlformats.org/officeDocument/2006/relationships/image" Target="../media/image168.jpeg"/><Relationship Id="rId7" Type="http://schemas.openxmlformats.org/officeDocument/2006/relationships/image" Target="../media/image172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jpeg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jpeg"/><Relationship Id="rId11" Type="http://schemas.openxmlformats.org/officeDocument/2006/relationships/image" Target="../media/image182.png"/><Relationship Id="rId5" Type="http://schemas.openxmlformats.org/officeDocument/2006/relationships/image" Target="../media/image176.jpeg"/><Relationship Id="rId10" Type="http://schemas.openxmlformats.org/officeDocument/2006/relationships/image" Target="../media/image181.png"/><Relationship Id="rId4" Type="http://schemas.openxmlformats.org/officeDocument/2006/relationships/image" Target="../media/image175.gif"/><Relationship Id="rId9" Type="http://schemas.openxmlformats.org/officeDocument/2006/relationships/image" Target="../media/image180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203.png"/><Relationship Id="rId7" Type="http://schemas.openxmlformats.org/officeDocument/2006/relationships/image" Target="../media/image207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20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l="40707" r="6921"/>
          <a:stretch>
            <a:fillRect/>
          </a:stretch>
        </p:blipFill>
        <p:spPr>
          <a:xfrm>
            <a:off x="5810250" y="0"/>
            <a:ext cx="638175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7B9B67-DE67-4016-8611-33B726D96C3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810250" cy="68580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60E396-8881-470D-B041-02DD09E3E9E3}"/>
              </a:ext>
            </a:extLst>
          </p:cNvPr>
          <p:cNvSpPr>
            <a:spLocks noGrp="1"/>
          </p:cNvSpPr>
          <p:nvPr/>
        </p:nvSpPr>
        <p:spPr>
          <a:xfrm>
            <a:off x="514350" y="742950"/>
            <a:ext cx="800100" cy="762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2CF6E1-50E8-4929-83E3-960F387A9059}"/>
              </a:ext>
            </a:extLst>
          </p:cNvPr>
          <p:cNvSpPr>
            <a:spLocks noGrp="1"/>
          </p:cNvSpPr>
          <p:nvPr/>
        </p:nvSpPr>
        <p:spPr>
          <a:xfrm>
            <a:off x="514350" y="990600"/>
            <a:ext cx="4476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275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275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2026 NELC WORKSHOP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95061F-5E0C-45CE-91DB-430DC9302F68}"/>
              </a:ext>
            </a:extLst>
          </p:cNvPr>
          <p:cNvSpPr>
            <a:spLocks noGrp="1"/>
          </p:cNvSpPr>
          <p:nvPr/>
        </p:nvSpPr>
        <p:spPr>
          <a:xfrm>
            <a:off x="514350" y="1466850"/>
            <a:ext cx="4810125" cy="2571750"/>
          </a:xfrm>
          <a:prstGeom prst="rect">
            <a:avLst/>
          </a:prstGeom>
          <a:noFill/>
          <a:ln w="0">
            <a:noFill/>
          </a:ln>
        </p:spPr>
        <p:txBody>
          <a:bodyPr lIns="38100" tIns="38100" rIns="38100" bIns="38100" anchor="t">
            <a:normAutofit/>
          </a:bodyPr>
          <a:lstStyle/>
          <a:p>
            <a:pPr algn="l">
              <a:defRPr sz="35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lang="en-US" sz="3525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IT </a:t>
            </a:r>
            <a:r>
              <a:rPr sz="3525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</a:t>
            </a:r>
          </a:p>
          <a:p>
            <a:pPr algn="l">
              <a:defRPr sz="35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525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Cybersecurity</a:t>
            </a:r>
            <a:endParaRPr lang="en-US" sz="3525" b="1" dirty="0">
              <a:solidFill>
                <a:srgbClr val="FFFFFF"/>
              </a:solidFill>
              <a:latin typeface="Aptos"/>
              <a:ea typeface="Aptos"/>
              <a:cs typeface="Aptos"/>
            </a:endParaRPr>
          </a:p>
          <a:p>
            <a:pPr algn="l">
              <a:defRPr sz="35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lang="en-US" sz="3525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  <a:endParaRPr sz="3525" b="1" dirty="0">
              <a:solidFill>
                <a:srgbClr val="FFFFFF"/>
              </a:solidFill>
              <a:latin typeface="Aptos"/>
              <a:ea typeface="Aptos"/>
              <a:cs typeface="Aptos"/>
            </a:endParaRPr>
          </a:p>
          <a:p>
            <a:pPr algn="l">
              <a:defRPr sz="35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525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D6C26E-6733-4F26-B911-13E1CFF57776}"/>
              </a:ext>
            </a:extLst>
          </p:cNvPr>
          <p:cNvSpPr>
            <a:spLocks noGrp="1"/>
          </p:cNvSpPr>
          <p:nvPr/>
        </p:nvSpPr>
        <p:spPr>
          <a:xfrm>
            <a:off x="538162" y="4572177"/>
            <a:ext cx="4762500" cy="756125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lang="en-US" sz="1425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Friday, </a:t>
            </a:r>
            <a:r>
              <a:rPr sz="1425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September 11, </a:t>
            </a:r>
            <a:r>
              <a:rPr lang="en-US" sz="1425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2026</a:t>
            </a:r>
          </a:p>
          <a:p>
            <a:pPr algn="l"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8:30 AM</a:t>
            </a:r>
            <a:r>
              <a:rPr lang="en-US" sz="1425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 </a:t>
            </a:r>
            <a:r>
              <a:rPr sz="1425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–</a:t>
            </a:r>
            <a:r>
              <a:rPr lang="en-US" sz="1425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 </a:t>
            </a:r>
            <a:r>
              <a:rPr sz="1425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12:30 PM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ED9687-304F-4D3A-A456-FE056A512B8C}"/>
              </a:ext>
            </a:extLst>
          </p:cNvPr>
          <p:cNvSpPr>
            <a:spLocks noGrp="1"/>
          </p:cNvSpPr>
          <p:nvPr/>
        </p:nvSpPr>
        <p:spPr>
          <a:xfrm>
            <a:off x="552450" y="5810250"/>
            <a:ext cx="4762500" cy="4191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fontScale="92500" lnSpcReduction="10000"/>
          </a:bodyPr>
          <a:lstStyle/>
          <a:p>
            <a:pPr algn="l">
              <a:defRPr sz="1200" b="0">
                <a:solidFill>
                  <a:srgbClr val="AFC5DF"/>
                </a:solidFill>
                <a:latin typeface="Aptos"/>
                <a:ea typeface="Aptos"/>
                <a:cs typeface="Aptos"/>
              </a:defRPr>
            </a:pPr>
            <a:r>
              <a:rPr lang="en-US" sz="1200" b="0" dirty="0">
                <a:solidFill>
                  <a:srgbClr val="AFC5DF"/>
                </a:solidFill>
                <a:latin typeface="Aptos"/>
                <a:ea typeface="Aptos"/>
                <a:cs typeface="Aptos"/>
              </a:rPr>
              <a:t>Gary J. Hires, IT Director</a:t>
            </a:r>
            <a:br>
              <a:rPr lang="en-US" sz="1200" b="0" dirty="0">
                <a:solidFill>
                  <a:srgbClr val="AFC5DF"/>
                </a:solidFill>
                <a:latin typeface="Aptos"/>
                <a:ea typeface="Aptos"/>
                <a:cs typeface="Aptos"/>
              </a:rPr>
            </a:br>
            <a:r>
              <a:rPr lang="en-US" sz="1200" b="0" dirty="0">
                <a:solidFill>
                  <a:srgbClr val="AFC5DF"/>
                </a:solidFill>
                <a:latin typeface="Aptos"/>
                <a:ea typeface="Aptos"/>
                <a:cs typeface="Aptos"/>
              </a:rPr>
              <a:t>Midland Shared Spaces</a:t>
            </a:r>
            <a:endParaRPr sz="1200" b="0" dirty="0">
              <a:solidFill>
                <a:srgbClr val="AFC5DF"/>
              </a:solidFill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78392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FC1FAF-A68D-48C1-BCC5-8A3F94488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F5EB725-D0C1-9E84-01CC-70EDF1F9A7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843D5B-CB9A-6803-6C2D-C063F044D6B7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05B4FF-68F6-EB23-6038-E21063EE2A64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Network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1D147018-5D5B-184D-8308-149C68AE80EC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B97A54-0491-B749-F015-9A2C2EF4D699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5C9E23-5200-0AA7-2F18-8DF2404DDAC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5D0F5E-5B7F-B2C2-5CD0-08354429D545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F9C16B-4EBA-594B-81DB-A9A6B2D61000}"/>
              </a:ext>
            </a:extLst>
          </p:cNvPr>
          <p:cNvSpPr>
            <a:spLocks noGrp="1"/>
          </p:cNvSpPr>
          <p:nvPr/>
        </p:nvSpPr>
        <p:spPr>
          <a:xfrm>
            <a:off x="742950" y="1752600"/>
            <a:ext cx="4857750" cy="42862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LAN / WAN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Wiring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Wireless / Wi-Fi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Network Speed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Network Protocols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Internet Services (ISP)</a:t>
            </a:r>
            <a:endParaRPr lang="en-US" sz="24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BDF9EF-27EE-7C16-14E7-80B6C7204DDE}"/>
              </a:ext>
            </a:extLst>
          </p:cNvPr>
          <p:cNvSpPr>
            <a:spLocks noGrp="1"/>
          </p:cNvSpPr>
          <p:nvPr/>
        </p:nvSpPr>
        <p:spPr>
          <a:xfrm>
            <a:off x="6553200" y="1717967"/>
            <a:ext cx="4857750" cy="4320876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Hosts (web, email)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Firewall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RAS / VPN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Equipment, Switches</a:t>
            </a:r>
            <a:endParaRPr lang="en-US" sz="24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Diagrams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Site Plans / Floorplans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A6100ABC-5902-0960-770A-076718ECDC8C}"/>
              </a:ext>
            </a:extLst>
          </p:cNvPr>
          <p:cNvSpPr>
            <a:spLocks noGrp="1"/>
          </p:cNvSpPr>
          <p:nvPr/>
        </p:nvSpPr>
        <p:spPr>
          <a:xfrm>
            <a:off x="6076950" y="1752600"/>
            <a:ext cx="0" cy="3609109"/>
          </a:xfrm>
          <a:prstGeom prst="line">
            <a:avLst/>
          </a:prstGeom>
          <a:ln w="19050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8D71A5-AA03-246F-0EA8-82F5EB3C4315}"/>
              </a:ext>
            </a:extLst>
          </p:cNvPr>
          <p:cNvSpPr>
            <a:spLocks noGrp="1"/>
          </p:cNvSpPr>
          <p:nvPr/>
        </p:nvSpPr>
        <p:spPr>
          <a:xfrm>
            <a:off x="685800" y="6170064"/>
            <a:ext cx="10810875" cy="34503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0070C0"/>
                </a:solidFill>
                <a:latin typeface="Aptos"/>
                <a:ea typeface="Aptos"/>
                <a:cs typeface="Aptos"/>
              </a:rPr>
              <a:t>A diagram should help another person recover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393528281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F43294-4878-34EB-DB42-BAD36BAF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3DB17B8-01E0-8CD0-3461-E9F5E10D9BA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F43670-CED6-890A-5F49-46E0C520A072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42E488-DDDC-5635-EC71-C987699A6212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Privacy and data security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F5B0B1DC-A309-7FAB-1A84-8B00D6B44C73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11DC6F-6978-2FB0-4C48-E0DA2DDAD6D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76B684-4F61-E870-3688-AE23FA6771AF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9E6BC6-24E9-9114-A0CA-351AE0FA0F8B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17FE30-15A1-DFF2-9A50-AEEA6BE43BBA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Enterprise protections help, but policy and classification still matter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5BE95A-408E-FA65-8E66-870E0A8DFA95}"/>
              </a:ext>
            </a:extLst>
          </p:cNvPr>
          <p:cNvSpPr>
            <a:spLocks noGrp="1"/>
          </p:cNvSpPr>
          <p:nvPr/>
        </p:nvSpPr>
        <p:spPr>
          <a:xfrm>
            <a:off x="609600" y="1611591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Usually lower risk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FC7BA5-43D6-9BA0-FE3A-4F4FFA5736E7}"/>
              </a:ext>
            </a:extLst>
          </p:cNvPr>
          <p:cNvSpPr>
            <a:spLocks noGrp="1"/>
          </p:cNvSpPr>
          <p:nvPr/>
        </p:nvSpPr>
        <p:spPr>
          <a:xfrm>
            <a:off x="685799" y="1960234"/>
            <a:ext cx="4010113" cy="180805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Public information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Synthetic or anonymized examples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Approved marketing copy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General brainstorming without organizational secrets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A88BC2-3A5D-5476-06E8-AA1FBE358E01}"/>
              </a:ext>
            </a:extLst>
          </p:cNvPr>
          <p:cNvSpPr>
            <a:spLocks noGrp="1"/>
          </p:cNvSpPr>
          <p:nvPr/>
        </p:nvSpPr>
        <p:spPr>
          <a:xfrm>
            <a:off x="609600" y="3719512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Requires approval or prohibition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9CD8FA-2803-D97E-235C-72117A2E37EB}"/>
              </a:ext>
            </a:extLst>
          </p:cNvPr>
          <p:cNvSpPr>
            <a:spLocks noGrp="1"/>
          </p:cNvSpPr>
          <p:nvPr/>
        </p:nvSpPr>
        <p:spPr>
          <a:xfrm>
            <a:off x="685800" y="4089555"/>
            <a:ext cx="4717267" cy="309281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Client, patient, student, donor, applicant, or employee data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Passwords, access tokens, legal advice, investigations, and security details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Unreleased financial, board, partner, or grant information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Copyrighted or contract-restricted material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552326-D2DB-02DF-E4FF-E1E66AE93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266" y="2011019"/>
            <a:ext cx="3184565" cy="29316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D4D7304-26EC-11D3-90F0-6CC1198F6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216" y="1572740"/>
            <a:ext cx="3624723" cy="26300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9F47B55-9B89-8BD0-BED2-1FC92735BB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3317" y="3502933"/>
            <a:ext cx="3230220" cy="257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1858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D76537-D0E7-1982-A3E1-9EB07DB42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C59ABE2-4209-B6B8-AD7F-1F7DE255997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6F968D-D1CA-20BA-F735-63C9EF6BE9C1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DF199E-E8BB-A106-5597-292CBF613411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Prompt injection and connected AI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96479CCB-83E5-4F45-149B-AE662BD65139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FF65A1-8FD3-93CC-E8FD-8BA4B20E973A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C24305-4FCB-FBE0-CE89-2357586B9FF9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DB379A-3DEB-D9A3-2828-2BA31DB76CC4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ABB736-58D5-315B-4F63-32210E32E803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4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More autonomy requires stronger boundaries and monitoring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38D952-E0B1-7136-2FF0-2DF066A718B7}"/>
              </a:ext>
            </a:extLst>
          </p:cNvPr>
          <p:cNvSpPr>
            <a:spLocks noGrp="1"/>
          </p:cNvSpPr>
          <p:nvPr/>
        </p:nvSpPr>
        <p:spPr>
          <a:xfrm>
            <a:off x="513768" y="1867703"/>
            <a:ext cx="4010113" cy="417386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External webpages, documents, email, and files can contain instructions intended to manipulate an AI system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Connected tools may allow the system to read data, send messages, change records, or run actions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Limit connectors and permissions to the minimum required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Require human approval before consequential or external actions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Treat model output and retrieved content as untrusted until verified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9795DF-E7DD-0097-B738-C1107F114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115" y="1889155"/>
            <a:ext cx="6430615" cy="361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9742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CF3038-430D-A85B-513D-947FF2148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96E98B-0706-371C-AF4E-54DBA8BCFFF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EB4A4D-CC16-D444-B920-30C83E09D068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69C836-4C7F-811F-810E-5AC978FB3E33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Better prompts create checkable work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653C7970-96BA-48A7-9C76-86682E121FF7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2FB0AA-E78F-018E-1EF5-63462BD5746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24A7F0-3128-67DB-19DA-07F98C8211B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223EF5-2C20-F3A0-3100-60F37CDF50C4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3BAC08D-27B4-2C5B-7160-EA2F2E619CE9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A useful prompt produces work a person can check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07D97A-0FD7-284B-5109-310FC538D644}"/>
              </a:ext>
            </a:extLst>
          </p:cNvPr>
          <p:cNvSpPr>
            <a:spLocks noGrp="1"/>
          </p:cNvSpPr>
          <p:nvPr/>
        </p:nvSpPr>
        <p:spPr>
          <a:xfrm>
            <a:off x="513768" y="1867703"/>
            <a:ext cx="4010113" cy="417386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Describe the audience, purpose, source material, and constraints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Provide examples of acceptable format and tone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Ask for assumptions, missing information, uncertainties, and sources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Request a structured output that a person can review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Break complex work into stages with verification between stages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Revise the prompt when the result exposes ambiguity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7E1787-D785-8648-47F6-4BFAF2134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249" y="1581151"/>
            <a:ext cx="6620951" cy="441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648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67AB9C-E6B4-5D4E-C4CB-711222673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F83155-FF78-F265-077B-67FC61BFFF5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5F8738-B53A-0779-E46C-FABEE5875F57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9A8F67-701A-9A22-8AC7-47F8903EDABA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 practical AI governance start kit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BC025FB-8E0E-0418-E6F9-9C04B3E47D67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3D3EB3-8079-7C8C-AB27-74579483DCB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B3F6A3-1473-FC30-FB9F-AACF1FF40C3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F9E3E1-700C-DE03-D1FC-18B1E34C65C6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BB2E21-6D7F-BD82-9532-C1DCE57DCB97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50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Start with one page, then improve it as the organization learns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AA6633-D612-F8B4-B584-0D702A53DEFD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875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875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Minimum policy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F9688E-B627-8D90-DB4F-4FB7CFA59FD0}"/>
              </a:ext>
            </a:extLst>
          </p:cNvPr>
          <p:cNvSpPr>
            <a:spLocks noGrp="1"/>
          </p:cNvSpPr>
          <p:nvPr/>
        </p:nvSpPr>
        <p:spPr>
          <a:xfrm>
            <a:off x="653415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875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Minimum operating process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ECE042-B702-20E3-CA2E-293B6900EE6F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49530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Approved tools and account types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Data classification and prohibited uses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Human review and disclosure rules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Copyright, retention, and incident reporting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A806CF-6F6F-CA1A-FA14-9C253EAD2E99}"/>
              </a:ext>
            </a:extLst>
          </p:cNvPr>
          <p:cNvSpPr>
            <a:spLocks noGrp="1"/>
          </p:cNvSpPr>
          <p:nvPr/>
        </p:nvSpPr>
        <p:spPr>
          <a:xfrm>
            <a:off x="6610350" y="2238375"/>
            <a:ext cx="4857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Named owner and periodic tool review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Small approved pilots using real evaluation examples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Training for staff, volunteers, and contractors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Record of important model-assisted work and final approval</a:t>
            </a:r>
          </a:p>
        </p:txBody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53DE8EFD-5D2D-E823-19DD-DC4555683C6F}"/>
              </a:ext>
            </a:extLst>
          </p:cNvPr>
          <p:cNvSpPr>
            <a:spLocks noGrp="1"/>
          </p:cNvSpPr>
          <p:nvPr/>
        </p:nvSpPr>
        <p:spPr>
          <a:xfrm>
            <a:off x="6096000" y="177165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7756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F5FEC4-492F-4FB9-9689-18DD25798DF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BD95D1-1284-4D13-9307-D5C2E5FFFF33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CF9646-1187-4CCA-9C45-637D454EFE17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AI Toolkit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C0929C35-88E4-42B1-A2D2-E1C36B88964F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7A0FEF-10A5-4730-8F85-0AF7F289B1D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CA453D-208B-4353-803C-AA7C77D239B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562024-06B0-4BAE-B0FD-E3CB094900B0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8C79ED-E90E-4690-925E-3029B6C60F82}"/>
              </a:ext>
            </a:extLst>
          </p:cNvPr>
          <p:cNvSpPr>
            <a:spLocks noGrp="1"/>
          </p:cNvSpPr>
          <p:nvPr/>
        </p:nvSpPr>
        <p:spPr>
          <a:xfrm>
            <a:off x="7451932" y="1697143"/>
            <a:ext cx="4054267" cy="2447566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0000"/>
                </a:solidFill>
                <a:latin typeface="Aptos"/>
                <a:ea typeface="Aptos"/>
                <a:cs typeface="Aptos"/>
              </a:rPr>
              <a:t>WTXRPD One-Day Session 2025</a:t>
            </a:r>
          </a:p>
          <a:p>
            <a:pPr algn="l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i="1" dirty="0">
                <a:solidFill>
                  <a:srgbClr val="000000"/>
                </a:solidFill>
                <a:latin typeface="Aptos"/>
                <a:ea typeface="Aptos"/>
                <a:cs typeface="Aptos"/>
              </a:rPr>
              <a:t>Maximizing AI for Nonprofits</a:t>
            </a:r>
          </a:p>
          <a:p>
            <a:pPr algn="l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endParaRPr lang="en-US" sz="1350" b="1" dirty="0">
              <a:solidFill>
                <a:srgbClr val="000000"/>
              </a:solidFill>
              <a:latin typeface="Aptos"/>
              <a:ea typeface="Aptos"/>
              <a:cs typeface="Aptos"/>
            </a:endParaRPr>
          </a:p>
          <a:p>
            <a:pPr algn="l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0000"/>
                </a:solidFill>
                <a:latin typeface="Aptos"/>
                <a:ea typeface="Aptos"/>
                <a:cs typeface="Aptos"/>
                <a:hlinkClick r:id="rId3"/>
              </a:rPr>
              <a:t>https://ai.hireshost.com/</a:t>
            </a:r>
            <a:endParaRPr lang="en-US" sz="1350" b="1" dirty="0">
              <a:solidFill>
                <a:srgbClr val="000000"/>
              </a:solidFill>
              <a:latin typeface="Aptos"/>
              <a:ea typeface="Aptos"/>
              <a:cs typeface="Aptos"/>
            </a:endParaRPr>
          </a:p>
          <a:p>
            <a:pPr algn="l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endParaRPr sz="1350" b="1" dirty="0">
              <a:solidFill>
                <a:srgbClr val="000000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EBE166C-7005-25EF-5036-E52FA01A7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3618" y="2920926"/>
            <a:ext cx="2092539" cy="25536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6A0A23-1393-FBB2-37FF-095869BD2A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244"/>
          <a:stretch>
            <a:fillRect/>
          </a:stretch>
        </p:blipFill>
        <p:spPr>
          <a:xfrm>
            <a:off x="552450" y="1581151"/>
            <a:ext cx="6467920" cy="426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5131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12EDFF1-2A27-47F3-A4D6-17B03561374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429375" cy="68580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9A3E99-4B97-4F55-8DDC-B7038739F8F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C7DCD8-1598-491D-BFAC-2F4C45086EBD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509587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37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Questions and discussion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EE5C1-10AD-48A6-9D02-D60AE9766264}"/>
              </a:ext>
            </a:extLst>
          </p:cNvPr>
          <p:cNvSpPr>
            <a:spLocks noGrp="1"/>
          </p:cNvSpPr>
          <p:nvPr/>
        </p:nvSpPr>
        <p:spPr>
          <a:xfrm>
            <a:off x="704850" y="3286125"/>
            <a:ext cx="4953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What will you change in the next 30, 60, and 90 days?</a:t>
            </a:r>
          </a:p>
        </p:txBody>
      </p:sp>
    </p:spTree>
    <p:extLst>
      <p:ext uri="{BB962C8B-B14F-4D97-AF65-F5344CB8AC3E}">
        <p14:creationId xmlns:p14="http://schemas.microsoft.com/office/powerpoint/2010/main" val="392792152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40963B-5860-0E05-DD9D-0262EA374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2FA1B97-A93E-A964-9C42-3FE84320D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187" y="0"/>
            <a:ext cx="12316948" cy="693196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CBCAC4-0531-C231-8F89-67410CBDF9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1FEB2-5684-D3B8-D258-B4D4551762A6}"/>
              </a:ext>
            </a:extLst>
          </p:cNvPr>
          <p:cNvSpPr>
            <a:spLocks noGrp="1"/>
          </p:cNvSpPr>
          <p:nvPr/>
        </p:nvSpPr>
        <p:spPr>
          <a:xfrm>
            <a:off x="666750" y="601856"/>
            <a:ext cx="509587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lang="en-US" sz="37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Contact Information</a:t>
            </a:r>
            <a:endParaRPr kumimoji="0" sz="37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B0EB81-6EC9-2AFC-1B35-0F72B459E478}"/>
              </a:ext>
            </a:extLst>
          </p:cNvPr>
          <p:cNvSpPr>
            <a:spLocks noGrp="1"/>
          </p:cNvSpPr>
          <p:nvPr/>
        </p:nvSpPr>
        <p:spPr>
          <a:xfrm>
            <a:off x="704850" y="1649605"/>
            <a:ext cx="4953000" cy="221149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MSS IT Services</a:t>
            </a:r>
            <a:b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</a:b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3500 N A ST, Suite 2200</a:t>
            </a:r>
            <a:b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</a:b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Midland, TX 79705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(432) 685-0431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  <a:hlinkClick r:id="rId4"/>
              </a:rPr>
              <a:t>it@midlandss.org</a:t>
            </a:r>
            <a:endParaRPr kumimoji="0" lang="en-US" sz="1875" b="0" i="0" u="none" strike="noStrike" kern="1200" cap="none" spc="0" normalizeH="0" baseline="0" noProof="0" dirty="0">
              <a:ln>
                <a:noFill/>
              </a:ln>
              <a:solidFill>
                <a:srgbClr val="C9D7E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C9D7EB"/>
                </a:solidFill>
                <a:latin typeface="Aptos"/>
                <a:ea typeface="Aptos"/>
                <a:cs typeface="Aptos"/>
                <a:hlinkClick r:id="rId5"/>
              </a:rPr>
              <a:t>https://help.midlandss.org</a:t>
            </a:r>
            <a:endParaRPr lang="en-US" sz="1875" dirty="0">
              <a:solidFill>
                <a:srgbClr val="C9D7EB"/>
              </a:solidFill>
              <a:latin typeface="Aptos"/>
              <a:ea typeface="Aptos"/>
              <a:cs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endParaRPr kumimoji="0" lang="en-US" sz="1875" b="0" i="0" u="none" strike="noStrike" kern="1200" cap="none" spc="0" normalizeH="0" baseline="0" noProof="0" dirty="0">
              <a:ln>
                <a:noFill/>
              </a:ln>
              <a:solidFill>
                <a:srgbClr val="C9D7E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C9D7E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10714-D0F8-B9BE-1FD6-760AAB65492B}"/>
              </a:ext>
            </a:extLst>
          </p:cNvPr>
          <p:cNvSpPr>
            <a:spLocks noGrp="1"/>
          </p:cNvSpPr>
          <p:nvPr/>
        </p:nvSpPr>
        <p:spPr>
          <a:xfrm>
            <a:off x="704850" y="3834574"/>
            <a:ext cx="4953000" cy="166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Gary J. Hires, IT Director</a:t>
            </a:r>
            <a:b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</a:b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Midland Shared Spaces (MSS)</a:t>
            </a:r>
            <a:b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</a:b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  <a:hlinkClick r:id="rId6"/>
              </a:rPr>
              <a:t>ghires@midlandss.org</a:t>
            </a:r>
            <a:endParaRPr kumimoji="0" lang="en-US" sz="1875" b="0" i="0" u="none" strike="noStrike" kern="1200" cap="none" spc="0" normalizeH="0" baseline="0" noProof="0" dirty="0">
              <a:ln>
                <a:noFill/>
              </a:ln>
              <a:solidFill>
                <a:srgbClr val="C9D7E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C9D7E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026966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F3C7E3-96D1-5094-CFD7-982C395DE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C4E932-9ABD-F889-049A-752F9C27FA3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F0F2C5-407A-49D0-1E89-C7548F2B861F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3E7165-3A8B-387C-7DB8-91037780E70E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Databases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B7E32A69-743E-13A6-CEF0-5EBB4CAA3857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8DF378-4503-359E-3605-62CEB425822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24A680-F925-0EC0-68E5-F3C0ED94C2F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EF20BC-2F96-A6A0-E8AE-6B269BA98006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158B9E-8A04-821C-AD4F-D9F8449DE603}"/>
              </a:ext>
            </a:extLst>
          </p:cNvPr>
          <p:cNvSpPr>
            <a:spLocks noGrp="1"/>
          </p:cNvSpPr>
          <p:nvPr/>
        </p:nvSpPr>
        <p:spPr>
          <a:xfrm>
            <a:off x="742950" y="1752600"/>
            <a:ext cx="4857750" cy="42862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Client / Server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Local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File Server / Shares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Online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Access / Passwords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4DF9DF-6A14-71B7-8AA2-52732FDA0E68}"/>
              </a:ext>
            </a:extLst>
          </p:cNvPr>
          <p:cNvSpPr>
            <a:spLocks noGrp="1"/>
          </p:cNvSpPr>
          <p:nvPr/>
        </p:nvSpPr>
        <p:spPr>
          <a:xfrm>
            <a:off x="685800" y="6195700"/>
            <a:ext cx="10810875" cy="31939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5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50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Map the data that would matter during a breach, audit, or recovery</a:t>
            </a:r>
          </a:p>
        </p:txBody>
      </p:sp>
      <p:pic>
        <p:nvPicPr>
          <p:cNvPr id="9" name="Picture 8" descr="Database Provisioning: A Practical Guide">
            <a:extLst>
              <a:ext uri="{FF2B5EF4-FFF2-40B4-BE49-F238E27FC236}">
                <a16:creationId xmlns:a16="http://schemas.microsoft.com/office/drawing/2014/main" id="{00EEB06B-669F-0BBA-09BD-F8B5CBAB0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700" y="1600199"/>
            <a:ext cx="584835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31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861640-A8CB-79E6-BCD3-08C2A714B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569F974-1549-AD59-64D0-45A69C29CE0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50843D-C5D6-56DB-07B6-FAC08387F513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9002CC-EF6C-C963-334A-79AC02DFA1A5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Online Presences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6F872753-01C9-32CD-75C5-1D14B90818EE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73C3C7-DC3D-EB2A-F776-13A45181B9C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CF8538-8368-5501-68F4-7211CE06CA9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982BA9-473D-8650-8C20-78451A4ACC4E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C7B13A-6845-7812-4553-A25EFFCF4175}"/>
              </a:ext>
            </a:extLst>
          </p:cNvPr>
          <p:cNvSpPr>
            <a:spLocks noGrp="1"/>
          </p:cNvSpPr>
          <p:nvPr/>
        </p:nvSpPr>
        <p:spPr>
          <a:xfrm>
            <a:off x="742950" y="1752600"/>
            <a:ext cx="4857750" cy="42862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fontScale="92500" lnSpcReduction="10000"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Website(s) / FTP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9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CRM, Donation, WordPress, Wix, SquareSpace, etc.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Domain Name</a:t>
            </a: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(s)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9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Registrar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9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Email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9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9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Shared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9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Distribution Lists</a:t>
            </a:r>
            <a:endParaRPr lang="en-US" sz="200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3954B3E9-0539-665F-CEA7-B5D23D2A1111}"/>
              </a:ext>
            </a:extLst>
          </p:cNvPr>
          <p:cNvSpPr>
            <a:spLocks noGrp="1"/>
          </p:cNvSpPr>
          <p:nvPr/>
        </p:nvSpPr>
        <p:spPr>
          <a:xfrm>
            <a:off x="6076950" y="1752600"/>
            <a:ext cx="0" cy="4286250"/>
          </a:xfrm>
          <a:prstGeom prst="line">
            <a:avLst/>
          </a:prstGeom>
          <a:ln w="19050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576117-A533-9E83-F96A-534F61B4CB1F}"/>
              </a:ext>
            </a:extLst>
          </p:cNvPr>
          <p:cNvSpPr>
            <a:spLocks noGrp="1"/>
          </p:cNvSpPr>
          <p:nvPr/>
        </p:nvSpPr>
        <p:spPr>
          <a:xfrm>
            <a:off x="6497204" y="1752600"/>
            <a:ext cx="4857750" cy="42862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Social Media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Facebook, Meta, Twitter, LinkedIn, Instagram, Pinterest, etc.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Access / Passwords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Roles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Analytics / Integrations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Certificates, API Keys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32AE59-2D42-D3E5-EF14-D258D4DBD930}"/>
              </a:ext>
            </a:extLst>
          </p:cNvPr>
          <p:cNvSpPr>
            <a:spLocks noGrp="1"/>
          </p:cNvSpPr>
          <p:nvPr/>
        </p:nvSpPr>
        <p:spPr>
          <a:xfrm>
            <a:off x="685800" y="6204246"/>
            <a:ext cx="10810875" cy="31085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algn="ctr">
              <a:defRPr sz="1800" b="1">
                <a:solidFill>
                  <a:srgbClr val="B96B00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0070C0"/>
                </a:solidFill>
                <a:latin typeface="Aptos"/>
                <a:ea typeface="Aptos"/>
                <a:cs typeface="Aptos"/>
              </a:rPr>
              <a:t>Avoid critical accounts owned only by one person's personal email</a:t>
            </a:r>
          </a:p>
        </p:txBody>
      </p:sp>
    </p:spTree>
    <p:extLst>
      <p:ext uri="{BB962C8B-B14F-4D97-AF65-F5344CB8AC3E}">
        <p14:creationId xmlns:p14="http://schemas.microsoft.com/office/powerpoint/2010/main" val="1956398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045988-4D54-A108-507E-A2E0BF146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3B7BB48-FCAF-EF3F-187A-BC53E7352A3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8BFDD8-07AE-21F4-D7BD-D01FE103F758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17B9B7-132C-945A-6813-C533992929B8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Maintaining the Inventory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34D73C4-10C4-A8D4-D485-011339F5C374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31A2FF-8705-B4B0-2570-10324630FDD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D40381-001F-BB2A-855A-15F6B464667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38B7B1-1976-59A7-A12A-6A6C3FCF59E7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9D9051-7FC3-B252-9CCC-3F51656422B1}"/>
              </a:ext>
            </a:extLst>
          </p:cNvPr>
          <p:cNvSpPr>
            <a:spLocks noGrp="1"/>
          </p:cNvSpPr>
          <p:nvPr/>
        </p:nvSpPr>
        <p:spPr>
          <a:xfrm>
            <a:off x="647700" y="1737360"/>
            <a:ext cx="4953000" cy="41000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lnSpcReduction="10000"/>
          </a:bodyPr>
          <a:lstStyle/>
          <a:p>
            <a:pPr marL="342900" indent="-342900" algn="l">
              <a:lnSpc>
                <a:spcPct val="15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a spreadsheet, asset platform, device-management system, or service-management tool that staff can maintain</a:t>
            </a:r>
          </a:p>
          <a:p>
            <a:pPr marL="342900" indent="-342900" algn="l">
              <a:lnSpc>
                <a:spcPct val="15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Update records during purchase, deployment, renewal, and disposal</a:t>
            </a:r>
          </a:p>
          <a:p>
            <a:pPr marL="342900" indent="-342900" algn="l">
              <a:lnSpc>
                <a:spcPct val="15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Reconcile device and account records with technical systems</a:t>
            </a:r>
          </a:p>
          <a:p>
            <a:pPr marL="342900" indent="-342900" algn="l">
              <a:lnSpc>
                <a:spcPct val="15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Review critical ownership and recovery information </a:t>
            </a: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quarterly</a:t>
            </a:r>
          </a:p>
          <a:p>
            <a:pPr marL="342900" indent="-342900" algn="l">
              <a:lnSpc>
                <a:spcPct val="15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the inventory for </a:t>
            </a: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budgeting, insurance, incident response, and board reporting</a:t>
            </a:r>
            <a:endParaRPr lang="en-US" sz="15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AAC84A4-3BBC-D194-C0B2-BB691C7DE253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r>
              <a:rPr lang="en-US" dirty="0"/>
              <a:t>TechSoup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Help Desk Services (one-time or subscription)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Technology 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err="1"/>
              <a:t>TechImpact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Help Desk Services (one-time or subscription)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Technology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Inventory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Spiceworks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AssetTiger.com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Asset Tool (it-asset-tool.com)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Spreadsheet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767878-6843-EF4F-CA53-98B7F659056E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F68187-F3FE-BE33-0E49-B6A3D6C8722F}"/>
              </a:ext>
            </a:extLst>
          </p:cNvPr>
          <p:cNvSpPr>
            <a:spLocks noGrp="1"/>
          </p:cNvSpPr>
          <p:nvPr/>
        </p:nvSpPr>
        <p:spPr>
          <a:xfrm>
            <a:off x="685800" y="6191428"/>
            <a:ext cx="10810875" cy="32367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0070C0"/>
                </a:solidFill>
                <a:latin typeface="Aptos"/>
                <a:ea typeface="Aptos"/>
                <a:cs typeface="Aptos"/>
              </a:rPr>
              <a:t>A simple current inventory beats a perfect abandoned one</a:t>
            </a:r>
          </a:p>
        </p:txBody>
      </p:sp>
    </p:spTree>
    <p:extLst>
      <p:ext uri="{BB962C8B-B14F-4D97-AF65-F5344CB8AC3E}">
        <p14:creationId xmlns:p14="http://schemas.microsoft.com/office/powerpoint/2010/main" val="156593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DAA2AF-F571-C645-A2A7-59F794FA9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70C0020-BC17-E951-00DE-F24D0094D56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693237-62B6-C9C8-9FEF-6F0975EA1DB8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337BE2-6293-7AF8-9D46-FB4D198044FA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Cloud and SaaS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3B16FE1B-B860-9B9A-9D8E-FCD7D93DAB53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5428B5-1C74-4BCA-1AC1-60C8B09F9B2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6FD047-A604-8E5B-6EF0-CA9A40C669F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D82C54-13F8-8386-FDCD-0B839E35EF79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E77E49F-B5F5-E90A-D05A-0A4C448209A2}"/>
              </a:ext>
            </a:extLst>
          </p:cNvPr>
          <p:cNvSpPr>
            <a:spLocks noGrp="1"/>
          </p:cNvSpPr>
          <p:nvPr/>
        </p:nvSpPr>
        <p:spPr>
          <a:xfrm>
            <a:off x="6232194" y="1695450"/>
            <a:ext cx="5235905" cy="4000500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F7E314-9FDD-D06E-9ACE-597576A6B1E3}"/>
              </a:ext>
            </a:extLst>
          </p:cNvPr>
          <p:cNvSpPr>
            <a:spLocks noGrp="1"/>
          </p:cNvSpPr>
          <p:nvPr/>
        </p:nvSpPr>
        <p:spPr>
          <a:xfrm>
            <a:off x="704850" y="1695450"/>
            <a:ext cx="107632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8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800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E75C349-81CC-5BE7-A506-BF242B599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51775" y="4271968"/>
            <a:ext cx="1963408" cy="110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Image result for azure logo">
            <a:extLst>
              <a:ext uri="{FF2B5EF4-FFF2-40B4-BE49-F238E27FC236}">
                <a16:creationId xmlns:a16="http://schemas.microsoft.com/office/drawing/2014/main" id="{8BEB8619-BFF1-53E8-11D9-ED293959B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883" y="3460897"/>
            <a:ext cx="1484739" cy="76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Image result for amazon web services logo -svg">
            <a:extLst>
              <a:ext uri="{FF2B5EF4-FFF2-40B4-BE49-F238E27FC236}">
                <a16:creationId xmlns:a16="http://schemas.microsoft.com/office/drawing/2014/main" id="{CD6F0997-C81B-646A-90A6-3CBAB3E1A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864" y="1678278"/>
            <a:ext cx="1963408" cy="127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795A3D8D-98A5-2922-89E9-E94DA6886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52963" y="2536082"/>
            <a:ext cx="2528237" cy="142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>
            <a:extLst>
              <a:ext uri="{FF2B5EF4-FFF2-40B4-BE49-F238E27FC236}">
                <a16:creationId xmlns:a16="http://schemas.microsoft.com/office/drawing/2014/main" id="{149768DF-89BB-170A-F2DF-30B1C01F3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CDDDED"/>
              </a:clrFrom>
              <a:clrTo>
                <a:srgbClr val="CDD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6543" y="4373861"/>
            <a:ext cx="1964528" cy="110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8">
            <a:extLst>
              <a:ext uri="{FF2B5EF4-FFF2-40B4-BE49-F238E27FC236}">
                <a16:creationId xmlns:a16="http://schemas.microsoft.com/office/drawing/2014/main" id="{AEBEECE0-E5EA-CD69-C7F7-BB0A0B2F1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97317" y="3320472"/>
            <a:ext cx="1269243" cy="84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0">
            <a:extLst>
              <a:ext uri="{FF2B5EF4-FFF2-40B4-BE49-F238E27FC236}">
                <a16:creationId xmlns:a16="http://schemas.microsoft.com/office/drawing/2014/main" id="{4C23625E-20CF-96EB-5322-4EE29AA8B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36654" y="2105917"/>
            <a:ext cx="744305" cy="74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2" descr="Image result for pinterest">
            <a:extLst>
              <a:ext uri="{FF2B5EF4-FFF2-40B4-BE49-F238E27FC236}">
                <a16:creationId xmlns:a16="http://schemas.microsoft.com/office/drawing/2014/main" id="{620FE6C0-5D6F-071B-A415-FD682F1D4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379" y="2528870"/>
            <a:ext cx="665328" cy="66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6AC2D57B-CDE5-32CA-2452-803E3297B8E8}"/>
              </a:ext>
            </a:extLst>
          </p:cNvPr>
          <p:cNvSpPr>
            <a:spLocks noGrp="1"/>
          </p:cNvSpPr>
          <p:nvPr/>
        </p:nvSpPr>
        <p:spPr>
          <a:xfrm>
            <a:off x="647700" y="1737360"/>
            <a:ext cx="4953000" cy="41000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342900" indent="-342900" algn="l">
              <a:lnSpc>
                <a:spcPct val="15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Most nonprofits depend on hosted email, file storage, fundraising, finance, communications, and collaboration systems</a:t>
            </a:r>
          </a:p>
          <a:p>
            <a:pPr marL="342900" indent="-342900" algn="l">
              <a:lnSpc>
                <a:spcPct val="15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Cloud services reduce local infrastructure, but they do not remove responsibility for accounts, configuration, retention, and recovery</a:t>
            </a:r>
          </a:p>
          <a:p>
            <a:pPr marL="342900" indent="-342900" algn="l">
              <a:lnSpc>
                <a:spcPct val="15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Document every subscription, administrator, integration, billing owner, renewal date, and exit plan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F121778-8FAB-66F0-B869-654477596721}"/>
              </a:ext>
            </a:extLst>
          </p:cNvPr>
          <p:cNvSpPr>
            <a:spLocks noGrp="1"/>
          </p:cNvSpPr>
          <p:nvPr/>
        </p:nvSpPr>
        <p:spPr>
          <a:xfrm>
            <a:off x="685800" y="6206198"/>
            <a:ext cx="10810875" cy="30890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algn="ctr">
              <a:defRPr sz="142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Convenience does not replace governance</a:t>
            </a:r>
          </a:p>
        </p:txBody>
      </p:sp>
    </p:spTree>
    <p:extLst>
      <p:ext uri="{BB962C8B-B14F-4D97-AF65-F5344CB8AC3E}">
        <p14:creationId xmlns:p14="http://schemas.microsoft.com/office/powerpoint/2010/main" val="3070846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D7C90E-EF4A-E61D-6042-453302041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421C5BD-9D8D-B7E4-9C51-FBF0991EFF1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4C092E-326E-06DF-1F85-B2569465D900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F34DE7-BAF3-F1C4-69FC-5A5658E79A10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As A Service: SaaS, IaaS, PaaS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B607D0F9-2EE6-71C4-510D-8295A6645EA5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865B76-21A4-548B-CC5B-9D64482C76F8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A37891-E009-DE3B-3277-A2666BBFD45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3C2A4C-8D2D-D0E0-0D78-6F7874FABF05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CCFC7CD-8E7B-DD47-E4D9-91832652E566}"/>
              </a:ext>
            </a:extLst>
          </p:cNvPr>
          <p:cNvSpPr>
            <a:spLocks noGrp="1"/>
          </p:cNvSpPr>
          <p:nvPr/>
        </p:nvSpPr>
        <p:spPr>
          <a:xfrm>
            <a:off x="6239164" y="1695450"/>
            <a:ext cx="5228936" cy="4000500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DD8C6D-ED2E-C911-2166-E6C3F0BDEA5E}"/>
              </a:ext>
            </a:extLst>
          </p:cNvPr>
          <p:cNvSpPr>
            <a:spLocks noGrp="1"/>
          </p:cNvSpPr>
          <p:nvPr/>
        </p:nvSpPr>
        <p:spPr>
          <a:xfrm>
            <a:off x="704850" y="1695450"/>
            <a:ext cx="107632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8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800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5F5A64-9722-54D3-4EA0-D3632101E2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442364" y="1633732"/>
            <a:ext cx="4924136" cy="39720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F8BE901-69FA-5BEE-81B0-A3366C716C31}"/>
              </a:ext>
            </a:extLst>
          </p:cNvPr>
          <p:cNvSpPr>
            <a:spLocks noGrp="1"/>
          </p:cNvSpPr>
          <p:nvPr/>
        </p:nvSpPr>
        <p:spPr>
          <a:xfrm>
            <a:off x="514350" y="1752600"/>
            <a:ext cx="2597456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70000" lnSpcReduction="20000"/>
          </a:bodyPr>
          <a:lstStyle/>
          <a:p>
            <a:pPr algn="l">
              <a:defRPr sz="187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875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The provider typically manages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FC29CB-C3C1-F2C2-8B89-D53363113DBB}"/>
              </a:ext>
            </a:extLst>
          </p:cNvPr>
          <p:cNvSpPr>
            <a:spLocks noGrp="1"/>
          </p:cNvSpPr>
          <p:nvPr/>
        </p:nvSpPr>
        <p:spPr>
          <a:xfrm>
            <a:off x="514350" y="3610842"/>
            <a:ext cx="2597456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70000" lnSpcReduction="20000"/>
          </a:bodyPr>
          <a:lstStyle/>
          <a:p>
            <a:pPr algn="l">
              <a:defRPr sz="187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875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Your organization still manages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8B04B0-7B85-FF8F-84DD-BF5D018BD893}"/>
              </a:ext>
            </a:extLst>
          </p:cNvPr>
          <p:cNvSpPr>
            <a:spLocks noGrp="1"/>
          </p:cNvSpPr>
          <p:nvPr/>
        </p:nvSpPr>
        <p:spPr>
          <a:xfrm>
            <a:off x="685799" y="2238375"/>
            <a:ext cx="5383951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Datacenter facilities and core service infrastructure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Platform availability and service-side patching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Published security and compliance capabilities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CDD41E7-3F2E-2D12-3047-A32E4CCA62CD}"/>
              </a:ext>
            </a:extLst>
          </p:cNvPr>
          <p:cNvSpPr>
            <a:spLocks noGrp="1"/>
          </p:cNvSpPr>
          <p:nvPr/>
        </p:nvSpPr>
        <p:spPr>
          <a:xfrm>
            <a:off x="687591" y="4110686"/>
            <a:ext cx="5184334" cy="187014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Users, administrators, MFA, and access reviews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Sharing settings, retention, backups, and third-party integrations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Data classification, device security, contracts, and incident response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0CF3B34-29FB-95F9-B40C-60103F099E8D}"/>
              </a:ext>
            </a:extLst>
          </p:cNvPr>
          <p:cNvSpPr>
            <a:spLocks noGrp="1"/>
          </p:cNvSpPr>
          <p:nvPr/>
        </p:nvSpPr>
        <p:spPr>
          <a:xfrm>
            <a:off x="685800" y="6216206"/>
            <a:ext cx="10810875" cy="29889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algn="ctr">
              <a:defRPr sz="15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50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A secure platform can still become insecure through weak configuration</a:t>
            </a:r>
          </a:p>
        </p:txBody>
      </p:sp>
    </p:spTree>
    <p:extLst>
      <p:ext uri="{BB962C8B-B14F-4D97-AF65-F5344CB8AC3E}">
        <p14:creationId xmlns:p14="http://schemas.microsoft.com/office/powerpoint/2010/main" val="721080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4E477C-67CF-05F8-3F07-353CB48C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4E97FD-553D-ED63-D5A7-2BE731A5AE7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E21ED1-DF3C-A17C-E7A6-942955176FA5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FD165E-5A3F-F2C2-2DA7-F08A105B034C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Web 2.0 – Online / SaaS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F3878935-726C-4762-1FC7-2942681ACF49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46197E-7178-6D90-9DBE-CEDBB3E7A23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E03C2-B82D-17BC-719E-483DAAFA540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4892E6-0975-A1B6-4862-2192C9F125DA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82F0530-60C2-334A-047A-1CEDA1689C67}"/>
              </a:ext>
            </a:extLst>
          </p:cNvPr>
          <p:cNvSpPr>
            <a:spLocks noGrp="1"/>
          </p:cNvSpPr>
          <p:nvPr/>
        </p:nvSpPr>
        <p:spPr>
          <a:xfrm>
            <a:off x="704850" y="1695449"/>
            <a:ext cx="10763250" cy="4622799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EA788C-DE2B-2831-4880-40531A2A30D9}"/>
              </a:ext>
            </a:extLst>
          </p:cNvPr>
          <p:cNvSpPr>
            <a:spLocks noGrp="1"/>
          </p:cNvSpPr>
          <p:nvPr/>
        </p:nvSpPr>
        <p:spPr>
          <a:xfrm>
            <a:off x="704850" y="1695450"/>
            <a:ext cx="107632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8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800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98CD2D-A539-94AA-DB0C-48856AAA5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037" y="1803047"/>
            <a:ext cx="8035925" cy="446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88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D15F0B-B947-B279-D937-7AE80159E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F0A6E7-CAB3-0E2F-FA91-8280DA1033B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BB0BD9-F92C-AFE9-DF15-170494E2A0D7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DE1840-70DE-EE38-AB4D-CE8142E3EBA2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How do I choose?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F845D6A-4B5A-DA09-143D-84CBE15D0F6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ABF70D-985C-2F16-2B32-583E2EAEE6E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1EAD7F-8856-3B12-EC2C-A396B6ADDB6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B11D24-36EC-8198-F989-D5A1FC588C4F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F875633-785E-7A25-12E1-F033B59E6880}"/>
              </a:ext>
            </a:extLst>
          </p:cNvPr>
          <p:cNvSpPr>
            <a:spLocks noGrp="1"/>
          </p:cNvSpPr>
          <p:nvPr/>
        </p:nvSpPr>
        <p:spPr>
          <a:xfrm>
            <a:off x="704850" y="1695449"/>
            <a:ext cx="10763250" cy="4622799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86B202-D67F-B8D9-4FD2-94663BF9ABAD}"/>
              </a:ext>
            </a:extLst>
          </p:cNvPr>
          <p:cNvSpPr>
            <a:spLocks noGrp="1"/>
          </p:cNvSpPr>
          <p:nvPr/>
        </p:nvSpPr>
        <p:spPr>
          <a:xfrm>
            <a:off x="704850" y="1695450"/>
            <a:ext cx="107632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8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800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2" descr="C:\Users\Gary\AppData\Local\Microsoft\Windows\Temporary Internet Files\Content.IE5\9BFZVD0Y\MC900078622[1].wmf">
            <a:extLst>
              <a:ext uri="{FF2B5EF4-FFF2-40B4-BE49-F238E27FC236}">
                <a16:creationId xmlns:a16="http://schemas.microsoft.com/office/drawing/2014/main" id="{B6D6D6FE-C5C2-3DBA-A59E-3F67F51FC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9106" y="2012156"/>
            <a:ext cx="1857375" cy="399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949782C-3F23-5193-1A34-96D7F9654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1" y="3787884"/>
            <a:ext cx="406349" cy="4063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05A578-D7E2-ECAC-B96A-F6F75260C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67" y="4779000"/>
            <a:ext cx="406349" cy="4063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7884E4-4506-3FC9-0814-6E8989BE74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1" y="3450239"/>
            <a:ext cx="406349" cy="4063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391B1F3-9317-13AD-D1CC-CEBEE907CA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253" y="4283870"/>
            <a:ext cx="406349" cy="4063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851E3D0-9F32-7063-E788-B0AC9C10EA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226" y="5230150"/>
            <a:ext cx="406349" cy="4063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51B30C-5584-264D-519E-C181E8CD06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718" y="3356404"/>
            <a:ext cx="406349" cy="4063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1044F9-936D-2F69-9BD4-E277B3680A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989" y="4372651"/>
            <a:ext cx="406349" cy="4063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7E3CFA3-FC91-5E96-5CFA-105090DB91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826" y="3450239"/>
            <a:ext cx="406349" cy="4063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71ABD5-5ED7-2296-6903-E6E012DDBB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175" y="3437000"/>
            <a:ext cx="406349" cy="4063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DCA91C2-59C8-8237-EA5E-638B308DF96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516" y="5751781"/>
            <a:ext cx="406349" cy="40634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52BDEB4-F628-E2B2-881F-2D1C3B245E2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000" y="4320288"/>
            <a:ext cx="406349" cy="4063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91D945E-9B87-D645-A3BB-C8278686F38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097" y="4493805"/>
            <a:ext cx="406349" cy="4063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AFB9388-1ED9-BDD1-893E-939E4D73BD5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477" y="5064995"/>
            <a:ext cx="406349" cy="4063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902EBD1-DFFB-CD53-FA92-7D321B2735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749" y="4961166"/>
            <a:ext cx="406349" cy="4063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4FC3F9B-E637-0112-7536-5B3CC2504C5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698" y="3991058"/>
            <a:ext cx="406349" cy="40634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F777CD5-738C-3DCD-0F3B-8B8B3BD045C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098" y="5888357"/>
            <a:ext cx="406349" cy="40634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24EE92-AAE0-F953-5AFA-6D3C7300275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26" y="5625826"/>
            <a:ext cx="406349" cy="40634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8112D27-DBF4-6CAD-2538-74F3A4D08C7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12" y="2005840"/>
            <a:ext cx="406349" cy="40634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C86178-1F44-D00B-6B08-FA78DDD9C8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90" y="4128659"/>
            <a:ext cx="406349" cy="40634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4BEF120-F734-B0D2-A93B-1FF9B078CC3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49" y="5775250"/>
            <a:ext cx="406349" cy="40634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EFAA875-6290-2076-8113-951394B21BE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050" y="2279183"/>
            <a:ext cx="406349" cy="40634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EB6F076-1014-FFAE-54BE-38900EF26BB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751" y="3559578"/>
            <a:ext cx="406349" cy="40634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269E8D5-9073-5191-D314-89AFED8A5DA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831" y="1791067"/>
            <a:ext cx="406349" cy="40634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6DF6B1D-A4D5-E9A3-CD72-C625E820D71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7" y="3459204"/>
            <a:ext cx="406349" cy="4063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BFA83BA-95F2-BC7F-1F55-2EEABFD8934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477" y="5562653"/>
            <a:ext cx="406349" cy="40634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61290B1-6EBA-35CC-38D2-64D8E902B57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061" y="1879652"/>
            <a:ext cx="406349" cy="40634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0CC9928-C231-F41D-0D4A-7EEA5E54E4B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438" y="1930350"/>
            <a:ext cx="406349" cy="40634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D3FC34-04B3-EF17-F7F7-715F61C72B2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148" y="4726637"/>
            <a:ext cx="406349" cy="40634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251B619-C8FE-BF1A-B8C7-24609E146A9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663" y="1884245"/>
            <a:ext cx="406349" cy="40634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6B5D6D7-A178-6B61-50A1-CD6C92692E69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477" y="2209876"/>
            <a:ext cx="406349" cy="40634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60B8793-07B3-A88F-E56D-EB38859B90C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296" y="2209877"/>
            <a:ext cx="406349" cy="40634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F1E0E34-ECEB-214F-0DB6-938E0A3B292B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831" y="2819400"/>
            <a:ext cx="406349" cy="40634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45B3B4B-46C1-B092-D2E0-227F2F89D7C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826" y="5829000"/>
            <a:ext cx="406349" cy="40634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EDA0A6E-BE79-8249-275B-FDFE0317C17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130" y="5034487"/>
            <a:ext cx="406349" cy="40634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52425A6-6872-4288-A3C8-C8EA082C3AD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916" y="4402100"/>
            <a:ext cx="406349" cy="40634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E2A1737-4DE2-9DEF-48B8-11BA187269F5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26" y="5185349"/>
            <a:ext cx="406349" cy="40634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FAC217F-F03E-002C-1715-D95815040D0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2440475"/>
            <a:ext cx="406349" cy="40634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D7BF713-2873-4DAB-87A6-160DEBBFE63A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662" y="2413052"/>
            <a:ext cx="406349" cy="40634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7E5F2C0-FFF3-5DA3-F840-8D83366393F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77" y="2950055"/>
            <a:ext cx="406349" cy="40634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325C2FF-B6E5-E250-B53E-7C3193C10588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098" y="2846824"/>
            <a:ext cx="406349" cy="40634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5C42625-EAB7-08CC-9324-7C19D058D8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750" y="2819401"/>
            <a:ext cx="406349" cy="40634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0D7DD3D-5FB7-B635-4395-5C40FC260DEA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844" y="4198926"/>
            <a:ext cx="406349" cy="40634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8EED6D6-E6DA-100F-D27B-D42E41B8D43F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3153229"/>
            <a:ext cx="406349" cy="4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20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52F7F4-1F54-4846-928B-74FB85D9D6F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429375" cy="68580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DE0420-30D7-4626-8663-776C5153AEC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4EB2E1-C710-4139-9053-5F9F01D0AFA3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509587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911"/>
          </a:bodyPr>
          <a:lstStyle/>
          <a:p>
            <a:pPr algn="l"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750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Questions and </a:t>
            </a:r>
            <a:r>
              <a:rPr lang="en-US" sz="3750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</a:t>
            </a:r>
            <a:r>
              <a:rPr sz="3750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reak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32ECDD-7A3D-411C-A93E-A3499071025A}"/>
              </a:ext>
            </a:extLst>
          </p:cNvPr>
          <p:cNvSpPr>
            <a:spLocks noGrp="1"/>
          </p:cNvSpPr>
          <p:nvPr/>
        </p:nvSpPr>
        <p:spPr>
          <a:xfrm>
            <a:off x="704850" y="3286125"/>
            <a:ext cx="4953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algn="l"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sz="1875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Suggested pause: 10 minutes before </a:t>
            </a:r>
            <a:r>
              <a:rPr sz="1875" b="0" dirty="0" err="1">
                <a:solidFill>
                  <a:srgbClr val="C9D7EB"/>
                </a:solidFill>
                <a:latin typeface="Aptos"/>
                <a:ea typeface="Aptos"/>
                <a:cs typeface="Aptos"/>
              </a:rPr>
              <a:t>Cyber</a:t>
            </a:r>
            <a:r>
              <a:rPr lang="en-US" sz="1875" b="0" dirty="0" err="1">
                <a:solidFill>
                  <a:srgbClr val="C9D7EB"/>
                </a:solidFill>
                <a:latin typeface="Aptos"/>
                <a:ea typeface="Aptos"/>
                <a:cs typeface="Aptos"/>
              </a:rPr>
              <a:t>S</a:t>
            </a:r>
            <a:r>
              <a:rPr sz="1875" b="0" dirty="0" err="1">
                <a:solidFill>
                  <a:srgbClr val="C9D7EB"/>
                </a:solidFill>
                <a:latin typeface="Aptos"/>
                <a:ea typeface="Aptos"/>
                <a:cs typeface="Aptos"/>
              </a:rPr>
              <a:t>ecurity</a:t>
            </a:r>
            <a:endParaRPr sz="1875" b="0" dirty="0">
              <a:solidFill>
                <a:srgbClr val="C9D7EB"/>
              </a:solidFill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916517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C121E7-1CCE-410F-A306-3AF8A76D5C4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429375" cy="68580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26355" r="26355"/>
          <a:stretch>
            <a:fillRect/>
          </a:stretch>
        </p:blipFill>
        <p:spPr>
          <a:xfrm>
            <a:off x="6429375" y="0"/>
            <a:ext cx="5762625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44B9049-C00F-405F-8A51-30A11794E70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F79F05-F636-43E7-9410-6552E2E0FC2B}"/>
              </a:ext>
            </a:extLst>
          </p:cNvPr>
          <p:cNvSpPr>
            <a:spLocks noGrp="1"/>
          </p:cNvSpPr>
          <p:nvPr/>
        </p:nvSpPr>
        <p:spPr>
          <a:xfrm>
            <a:off x="723900" y="2266950"/>
            <a:ext cx="5143500" cy="8763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l">
              <a:defRPr sz="3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75" b="1" dirty="0" err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</a:t>
            </a:r>
            <a:r>
              <a:rPr lang="en-US" sz="3675" b="1" dirty="0" err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</a:t>
            </a:r>
            <a:r>
              <a:rPr sz="3675" b="1" dirty="0" err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ecurity</a:t>
            </a:r>
            <a:endParaRPr sz="3675" b="1" dirty="0">
              <a:solidFill>
                <a:srgbClr val="FFFFF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BAF92-8689-4BF6-9544-3F7A24ED08E0}"/>
              </a:ext>
            </a:extLst>
          </p:cNvPr>
          <p:cNvSpPr>
            <a:spLocks noGrp="1"/>
          </p:cNvSpPr>
          <p:nvPr/>
        </p:nvSpPr>
        <p:spPr>
          <a:xfrm>
            <a:off x="762000" y="3352800"/>
            <a:ext cx="5000625" cy="10477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l">
              <a:defRPr sz="1800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lang="en-US" sz="18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Identity, Phishing, Ransomware, Recovery, and Everyday Safeguards</a:t>
            </a:r>
          </a:p>
        </p:txBody>
      </p:sp>
    </p:spTree>
    <p:extLst>
      <p:ext uri="{BB962C8B-B14F-4D97-AF65-F5344CB8AC3E}">
        <p14:creationId xmlns:p14="http://schemas.microsoft.com/office/powerpoint/2010/main" val="1354695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38150" r="1703"/>
          <a:stretch>
            <a:fillRect/>
          </a:stretch>
        </p:blipFill>
        <p:spPr>
          <a:xfrm>
            <a:off x="4862557" y="0"/>
            <a:ext cx="7329443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56CD21-F358-4607-B665-4B4CFD276EB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AF27B6-6FD5-4640-843B-6B3171A9BF38}"/>
              </a:ext>
            </a:extLst>
          </p:cNvPr>
          <p:cNvSpPr>
            <a:spLocks noGrp="1"/>
          </p:cNvSpPr>
          <p:nvPr/>
        </p:nvSpPr>
        <p:spPr>
          <a:xfrm>
            <a:off x="429070" y="457200"/>
            <a:ext cx="5143500" cy="8763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l">
              <a:defRPr sz="3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75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7DCFED-245A-4767-BD97-6745D162C3DE}"/>
              </a:ext>
            </a:extLst>
          </p:cNvPr>
          <p:cNvSpPr>
            <a:spLocks noGrp="1"/>
          </p:cNvSpPr>
          <p:nvPr/>
        </p:nvSpPr>
        <p:spPr>
          <a:xfrm>
            <a:off x="451681" y="1266825"/>
            <a:ext cx="3274285" cy="2083126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l">
              <a:defRPr sz="1800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Devices, </a:t>
            </a:r>
            <a:r>
              <a:rPr lang="en-US"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S</a:t>
            </a:r>
            <a:r>
              <a:rPr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oftware,</a:t>
            </a:r>
            <a:br>
              <a:rPr lang="en-US"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</a:br>
            <a:r>
              <a:rPr lang="en-US"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C</a:t>
            </a:r>
            <a:r>
              <a:rPr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loud </a:t>
            </a:r>
            <a:r>
              <a:rPr lang="en-US"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S</a:t>
            </a:r>
            <a:r>
              <a:rPr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ervices, and </a:t>
            </a:r>
            <a:br>
              <a:rPr lang="en-US"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</a:br>
            <a:r>
              <a:rPr lang="en-US" sz="240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Di</a:t>
            </a:r>
            <a:r>
              <a:rPr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gital </a:t>
            </a:r>
            <a:r>
              <a:rPr lang="en-US"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O</a:t>
            </a:r>
            <a:r>
              <a:rPr sz="2400" b="0" dirty="0">
                <a:solidFill>
                  <a:srgbClr val="C9D7EB"/>
                </a:solidFill>
                <a:latin typeface="Aptos"/>
                <a:ea typeface="Aptos"/>
                <a:cs typeface="Aptos"/>
              </a:rPr>
              <a:t>perations</a:t>
            </a:r>
          </a:p>
        </p:txBody>
      </p:sp>
    </p:spTree>
    <p:extLst>
      <p:ext uri="{BB962C8B-B14F-4D97-AF65-F5344CB8AC3E}">
        <p14:creationId xmlns:p14="http://schemas.microsoft.com/office/powerpoint/2010/main" val="2037112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1FFE8F-FB87-4F8C-A777-77448DE96A7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9699D6-D4AB-41B5-B4C9-3E175097EA01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B4580E-C7A4-4F2F-B1B2-E634A28AC906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Top Security Threats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D76A2D08-88EB-4155-BBC6-FAD4DD601D6B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B2533B-C29D-4D10-A534-092225358CF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EA1FF3-B1EA-45CB-B651-D2E9EE5394BA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F7A0B4-DB5E-4D61-B064-6B3A85CF3F24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0D147E-BA4A-44B2-A744-FE213A9BAE17}"/>
              </a:ext>
            </a:extLst>
          </p:cNvPr>
          <p:cNvSpPr>
            <a:spLocks noGrp="1"/>
          </p:cNvSpPr>
          <p:nvPr/>
        </p:nvSpPr>
        <p:spPr>
          <a:xfrm>
            <a:off x="647699" y="1809750"/>
            <a:ext cx="5238749" cy="32194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Malvertising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Phishing, Spear </a:t>
            </a: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Phishing , Whaling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Ransomware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Internal / External Threats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MFA Fatigue / AI-generated</a:t>
            </a:r>
            <a:endParaRPr sz="24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8276F8-17DE-478C-A868-5171D759AC17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5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575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Identity and trust are primary targets</a:t>
            </a:r>
            <a:endParaRPr sz="1575" b="1" dirty="0">
              <a:solidFill>
                <a:srgbClr val="B4231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F6DA7C-2526-4E8A-81BD-98522B9D9A72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oundRect">
            <a:avLst>
              <a:gd name="adj" fmla="val 3333"/>
            </a:avLst>
          </a:prstGeom>
          <a:blipFill>
            <a:blip r:embed="rId3"/>
            <a:stretch>
              <a:fillRect/>
            </a:stretch>
          </a:blipFill>
          <a:ln w="14288">
            <a:solidFill>
              <a:srgbClr val="B42318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2FA4B-2AD6-48DB-86E1-730F3641F89E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B42318"/>
              </a:solidFill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667355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EFE696-6881-AB44-6896-0C3CB6C11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55CD03F-22F0-6731-816B-4C80F2C45AF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081A52-E33A-3A60-D9BE-392CB83ED705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AD12F6-10E2-0DA3-9B84-029EDA5F394D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Warning signs on a suspicious page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DD69B74-CC57-6623-7DA3-E31259D18BC2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E4B0BF-3F78-0CC4-E153-E663A4B7CC9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D77A6F-37DA-109A-5FB2-3E45205D2BF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084A9D-19A6-94EC-7521-57F8077F662D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EB81DD5-C050-F7E2-8E90-E7D1AD47C0BE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oundRect">
            <a:avLst>
              <a:gd name="adj" fmla="val 3333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4288">
            <a:solidFill>
              <a:srgbClr val="B42318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CD818D-D50D-AD09-A920-A446A3E2A0B8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B4231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26B888-C6E6-5E75-C1DC-F4399D48F666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875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Common pressure tactics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C8D630-E363-53FC-C8A3-527F3B29946E}"/>
              </a:ext>
            </a:extLst>
          </p:cNvPr>
          <p:cNvSpPr>
            <a:spLocks noGrp="1"/>
          </p:cNvSpPr>
          <p:nvPr/>
        </p:nvSpPr>
        <p:spPr>
          <a:xfrm>
            <a:off x="685800" y="2238376"/>
            <a:ext cx="4953000" cy="149873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Your device is infected or your account will close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Call immediately or pay to restore access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Allow notifications, install an extension, or start remote support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B52FD-DC80-79B2-2BCB-79F6052B72F0}"/>
              </a:ext>
            </a:extLst>
          </p:cNvPr>
          <p:cNvSpPr>
            <a:spLocks noGrp="1"/>
          </p:cNvSpPr>
          <p:nvPr/>
        </p:nvSpPr>
        <p:spPr>
          <a:xfrm>
            <a:off x="638175" y="3854312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875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Safer response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F8D36FA-C9D1-7CB4-5787-5E9DD1FA254D}"/>
              </a:ext>
            </a:extLst>
          </p:cNvPr>
          <p:cNvSpPr>
            <a:spLocks noGrp="1"/>
          </p:cNvSpPr>
          <p:nvPr/>
        </p:nvSpPr>
        <p:spPr>
          <a:xfrm>
            <a:off x="685800" y="4433887"/>
            <a:ext cx="4857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Close the tab or browser without interacting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Open the official app or a saved bookmark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72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Contact internal support or the organization through a known channel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C612E7-09C3-CD30-419D-9C8DE446254F}"/>
              </a:ext>
            </a:extLst>
          </p:cNvPr>
          <p:cNvSpPr>
            <a:spLocks noGrp="1"/>
          </p:cNvSpPr>
          <p:nvPr/>
        </p:nvSpPr>
        <p:spPr>
          <a:xfrm>
            <a:off x="685800" y="6162260"/>
            <a:ext cx="10810875" cy="35283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50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5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A webpage cannot reliably diagnose your computer</a:t>
            </a:r>
          </a:p>
        </p:txBody>
      </p:sp>
    </p:spTree>
    <p:extLst>
      <p:ext uri="{BB962C8B-B14F-4D97-AF65-F5344CB8AC3E}">
        <p14:creationId xmlns:p14="http://schemas.microsoft.com/office/powerpoint/2010/main" val="478492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4F0436-7164-7C81-171A-4E543E7CF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453984D-A65E-DBFA-C49B-95EA676CB3F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7ACD59-C0D1-2529-32FF-50D7D2AD15BE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9ABD5B-2C62-09BB-9BE5-22EA28F3E111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Malicious advertising and fake support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DCCA0C0-7B4F-BC34-5605-E5D0BB0CA538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8D8F07-2216-74CA-A84F-B4FBC2B8DC9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8523E2-19A6-3D82-038C-F813B75E4EF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37043B-E279-FB83-33C5-402492FC3382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66F10C6-C2CC-924A-D524-D8F79E971A16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3274386"/>
          </a:xfrm>
          <a:prstGeom prst="roundRect">
            <a:avLst>
              <a:gd name="adj" fmla="val 3333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4288">
            <a:solidFill>
              <a:srgbClr val="B42318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C1D32E-2CD6-8BEC-A90D-085A4F0A9AB2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B4231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0A83CE-B30A-BACC-A0F8-7184B8D27F49}"/>
              </a:ext>
            </a:extLst>
          </p:cNvPr>
          <p:cNvSpPr>
            <a:spLocks noGrp="1"/>
          </p:cNvSpPr>
          <p:nvPr/>
        </p:nvSpPr>
        <p:spPr>
          <a:xfrm>
            <a:off x="695325" y="1695450"/>
            <a:ext cx="4953000" cy="400049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Attackers buy search ads that imitate software downloads, banks, cloud services, and technical support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Fake browser warnings pressure users to call a number, install software, or allow notifications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Sponsored placement and professional design do not establish legitimacy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saved bookmarks, verified vendor sites, and managed software catalogs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2AD2D8-85C2-672F-CAE1-C1BA1D3541D2}"/>
              </a:ext>
            </a:extLst>
          </p:cNvPr>
          <p:cNvSpPr>
            <a:spLocks noGrp="1"/>
          </p:cNvSpPr>
          <p:nvPr/>
        </p:nvSpPr>
        <p:spPr>
          <a:xfrm>
            <a:off x="596070" y="6076949"/>
            <a:ext cx="11272080" cy="419102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A realistic warning can still be a fake support trap</a:t>
            </a:r>
          </a:p>
        </p:txBody>
      </p:sp>
    </p:spTree>
    <p:extLst>
      <p:ext uri="{BB962C8B-B14F-4D97-AF65-F5344CB8AC3E}">
        <p14:creationId xmlns:p14="http://schemas.microsoft.com/office/powerpoint/2010/main" val="3056134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239FD43-8F49-30AC-1334-CB26ACE6114D}"/>
              </a:ext>
            </a:extLst>
          </p:cNvPr>
          <p:cNvSpPr>
            <a:spLocks noGrp="1"/>
          </p:cNvSpPr>
          <p:nvPr/>
        </p:nvSpPr>
        <p:spPr>
          <a:xfrm>
            <a:off x="7933634" y="1695450"/>
            <a:ext cx="3534465" cy="4000500"/>
          </a:xfrm>
          <a:prstGeom prst="roundRect">
            <a:avLst>
              <a:gd name="adj" fmla="val 3333"/>
            </a:avLst>
          </a:prstGeom>
          <a:solidFill>
            <a:srgbClr val="FFF0EE"/>
          </a:solidFill>
          <a:ln w="14288">
            <a:solidFill>
              <a:srgbClr val="B42318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356001-DEAF-4CA8-901A-568F45F7B6D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BD4F07-3091-4FFA-A106-73B0EF9B8BBA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8A5E39-39F5-45B9-987D-30D1A3E3C379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2925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Layered </a:t>
            </a:r>
            <a:r>
              <a:rPr lang="en-US" sz="2925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browser </a:t>
            </a:r>
            <a:r>
              <a:rPr sz="2925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protection</a:t>
            </a:r>
            <a:r>
              <a:rPr lang="en-US" sz="2925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– </a:t>
            </a:r>
            <a:r>
              <a:rPr lang="en-US" sz="2925" b="1" i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Advertising Blockers</a:t>
            </a:r>
            <a:endParaRPr sz="2925" b="1" i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C52D477D-6B06-4A69-8B5C-C74F1C679FAE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F2FF2-5348-4907-888F-36FB4B41A0D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B86FBD-B7BE-4BA4-87C8-7351805B940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56161-6408-4F61-ADA0-CF881DB68A4E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algn="l"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E27D2F-143E-423D-BAC7-155E56C48FE5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7334250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indent="-152400" algn="l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current browsers with automatic updates and reputation protection</a:t>
            </a:r>
          </a:p>
          <a:p>
            <a:pPr marL="304800" indent="-152400" algn="l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Manage browser extensions and remove unnecessary ones</a:t>
            </a:r>
          </a:p>
          <a:p>
            <a:pPr marL="304800" indent="-152400" algn="l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reputable content filtering where it fits the organization</a:t>
            </a:r>
          </a:p>
          <a:p>
            <a:pPr marL="304800" indent="-152400" algn="l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Block unapproved software installation and remote-control tools</a:t>
            </a:r>
          </a:p>
          <a:p>
            <a:pPr marL="304800" indent="-152400" algn="l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Combine browser controls with endpoint detection, DNS filtering, and user reporting</a:t>
            </a:r>
            <a:endParaRPr lang="en-US" sz="1875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304800" indent="-152400" algn="l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lang="en-US" sz="187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152400" algn="ctr">
              <a:spcAft>
                <a:spcPts val="1300"/>
              </a:spcAft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AdBlock, </a:t>
            </a:r>
            <a:r>
              <a:rPr lang="en-US" sz="1875" b="0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AdBlocker</a:t>
            </a: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Ultimate, </a:t>
            </a:r>
            <a:b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</a:br>
            <a:r>
              <a:rPr lang="en-US" sz="1875" b="0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uBlock</a:t>
            </a: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Origin, </a:t>
            </a:r>
            <a:r>
              <a:rPr lang="en-US" sz="1875" b="0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Ghostery</a:t>
            </a: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, AdBlock Plus, </a:t>
            </a:r>
            <a:r>
              <a:rPr lang="en-US" sz="1875" b="0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AdGuardHome</a:t>
            </a:r>
            <a:endParaRPr sz="1875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F2B1E5-545C-A30A-3F0E-50C0ED41F048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Recognizable tools help explain layers—but no single tool is the strategy</a:t>
            </a:r>
          </a:p>
        </p:txBody>
      </p:sp>
      <p:pic>
        <p:nvPicPr>
          <p:cNvPr id="19" name="Picture 6" descr="Image result for adblock">
            <a:extLst>
              <a:ext uri="{FF2B5EF4-FFF2-40B4-BE49-F238E27FC236}">
                <a16:creationId xmlns:a16="http://schemas.microsoft.com/office/drawing/2014/main" id="{05CD0A32-D567-6E94-A657-38B2615FF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96" y="1781879"/>
            <a:ext cx="935346" cy="93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Image result for adblock">
            <a:extLst>
              <a:ext uri="{FF2B5EF4-FFF2-40B4-BE49-F238E27FC236}">
                <a16:creationId xmlns:a16="http://schemas.microsoft.com/office/drawing/2014/main" id="{4756BD27-6C7D-FB1A-0C28-7E155A3AF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8" y="3774731"/>
            <a:ext cx="779457" cy="78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Image result for AdBlocker Ultimate">
            <a:extLst>
              <a:ext uri="{FF2B5EF4-FFF2-40B4-BE49-F238E27FC236}">
                <a16:creationId xmlns:a16="http://schemas.microsoft.com/office/drawing/2014/main" id="{89A266BF-4B32-09FD-A98E-5EE91E8C1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354" y="3719977"/>
            <a:ext cx="935346" cy="105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Image result for uBlock origin">
            <a:extLst>
              <a:ext uri="{FF2B5EF4-FFF2-40B4-BE49-F238E27FC236}">
                <a16:creationId xmlns:a16="http://schemas.microsoft.com/office/drawing/2014/main" id="{B0D1DD01-8BEE-DFD9-02DA-2742D1187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349" y="2312688"/>
            <a:ext cx="875136" cy="87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Image result for ghostery">
            <a:extLst>
              <a:ext uri="{FF2B5EF4-FFF2-40B4-BE49-F238E27FC236}">
                <a16:creationId xmlns:a16="http://schemas.microsoft.com/office/drawing/2014/main" id="{6C775761-4FF5-470C-983E-8F392B34B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822" y="4599280"/>
            <a:ext cx="779455" cy="77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File:AdGuard Logo.png - Wikimedia Commons">
            <a:extLst>
              <a:ext uri="{FF2B5EF4-FFF2-40B4-BE49-F238E27FC236}">
                <a16:creationId xmlns:a16="http://schemas.microsoft.com/office/drawing/2014/main" id="{8652E711-8ADA-E1FA-7FB6-2F14F1902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2440" y="2988758"/>
            <a:ext cx="706942" cy="70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40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81993-C00A-0BAE-9B97-6608D852C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F995705-251A-7034-F7AE-CCCE25768A4E}"/>
              </a:ext>
            </a:extLst>
          </p:cNvPr>
          <p:cNvSpPr>
            <a:spLocks noGrp="1"/>
          </p:cNvSpPr>
          <p:nvPr/>
        </p:nvSpPr>
        <p:spPr>
          <a:xfrm>
            <a:off x="7933634" y="1695450"/>
            <a:ext cx="3534465" cy="4000500"/>
          </a:xfrm>
          <a:prstGeom prst="roundRect">
            <a:avLst>
              <a:gd name="adj" fmla="val 3333"/>
            </a:avLst>
          </a:prstGeom>
          <a:solidFill>
            <a:srgbClr val="FFF0EE"/>
          </a:solidFill>
          <a:ln w="14288">
            <a:solidFill>
              <a:srgbClr val="B42318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26A429-7FDA-21FD-B960-1C5612BFCDD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391818-83D3-D2CD-6051-352427DD7298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3F4B39-805D-F9BC-F87C-E110A9BA246D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925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Modern Browsers with built-in blockers</a:t>
            </a:r>
            <a:endParaRPr sz="2925" b="1" i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F3AB0FC9-2266-9241-93E6-45FFB73D6630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8D8C60-FA84-D270-E62B-C6592812A91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7EF9E6-185B-A436-2ED6-357854531189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ABFBB4-9B6F-698D-94CB-6AFDCB4DAA0C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algn="l"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2E702D-F3B4-3321-5FE0-8F56E4C38D74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922328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Standard browser settings and approved extensions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Endpoint protection or managed detection and response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Device management, encryption, and automatic patching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DNS or web filtering with useful reporting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Central logs and a simple way for staff to report suspicious activity</a:t>
            </a:r>
          </a:p>
          <a:p>
            <a:pPr marL="304800" indent="-152400" algn="l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lang="en-US" sz="187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152400" algn="ctr">
              <a:spcAft>
                <a:spcPts val="1300"/>
              </a:spcAft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Opera / Opera Mini, Opera Touch, Firefox Focus, Microsoft Edge, Brave Browser, </a:t>
            </a:r>
            <a:r>
              <a:rPr lang="en-US" sz="1875" b="0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Ghostery</a:t>
            </a: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Private Browser, </a:t>
            </a:r>
            <a:r>
              <a:rPr lang="en-US" sz="1875" b="0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Slimjet</a:t>
            </a:r>
            <a:endParaRPr sz="1875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B7BD4B-C6B8-D0D4-FB06-440E786B4B1F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Use product categories to discuss controls the organization can manage</a:t>
            </a:r>
          </a:p>
        </p:txBody>
      </p:sp>
      <p:pic>
        <p:nvPicPr>
          <p:cNvPr id="11" name="Picture 2" descr="Image result for opera browser">
            <a:extLst>
              <a:ext uri="{FF2B5EF4-FFF2-40B4-BE49-F238E27FC236}">
                <a16:creationId xmlns:a16="http://schemas.microsoft.com/office/drawing/2014/main" id="{91B01DBB-3370-8C87-327C-C6205ED03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500" y="2132492"/>
            <a:ext cx="742953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result for firefox focus">
            <a:extLst>
              <a:ext uri="{FF2B5EF4-FFF2-40B4-BE49-F238E27FC236}">
                <a16:creationId xmlns:a16="http://schemas.microsoft.com/office/drawing/2014/main" id="{C2035C34-0A23-CADA-4304-A80171665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817" y="1933440"/>
            <a:ext cx="742953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mage result for microsoft edge">
            <a:extLst>
              <a:ext uri="{FF2B5EF4-FFF2-40B4-BE49-F238E27FC236}">
                <a16:creationId xmlns:a16="http://schemas.microsoft.com/office/drawing/2014/main" id="{B4A2DF59-AC1E-84B6-DD52-2EF612EA0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54" y="3153934"/>
            <a:ext cx="650751" cy="65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Image result for brave browser">
            <a:extLst>
              <a:ext uri="{FF2B5EF4-FFF2-40B4-BE49-F238E27FC236}">
                <a16:creationId xmlns:a16="http://schemas.microsoft.com/office/drawing/2014/main" id="{B76979E8-9524-400C-00CF-418FBD281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833" y="3948112"/>
            <a:ext cx="742952" cy="74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Image result for ghostery privacy browser">
            <a:extLst>
              <a:ext uri="{FF2B5EF4-FFF2-40B4-BE49-F238E27FC236}">
                <a16:creationId xmlns:a16="http://schemas.microsoft.com/office/drawing/2014/main" id="{D5FC1930-E830-7A25-D818-148CC5D51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660" y="4018651"/>
            <a:ext cx="650751" cy="65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Image result for slimjet">
            <a:extLst>
              <a:ext uri="{FF2B5EF4-FFF2-40B4-BE49-F238E27FC236}">
                <a16:creationId xmlns:a16="http://schemas.microsoft.com/office/drawing/2014/main" id="{1A5C87C4-F209-0FE6-AF02-5529AB67E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997" y="4691581"/>
            <a:ext cx="679105" cy="67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449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E86AE-C63F-4E20-A92F-17F3269F0AE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7488AA-5530-44DB-B6F6-1E7081CF615E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D865C-3D64-4532-924A-DBA9DC43806F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2925" b="1">
                <a:solidFill>
                  <a:srgbClr val="17233B"/>
                </a:solidFill>
                <a:latin typeface="Aptos"/>
                <a:ea typeface="Aptos"/>
                <a:cs typeface="Aptos"/>
              </a:rPr>
              <a:t>DNS filtering and VPNs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6BF94112-38DB-4361-A931-CB35CF0DE73A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64DF32-9B13-4C9E-8E2F-B1134B5039D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A73C4F-5457-40B5-B7BE-F5E680E7E0AF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AB645C-F190-402B-879F-51D46D91B778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algn="l"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9BEEAD-6CE3-43CF-A07F-32CB6F93E00F}"/>
              </a:ext>
            </a:extLst>
          </p:cNvPr>
          <p:cNvSpPr>
            <a:spLocks noGrp="1"/>
          </p:cNvSpPr>
          <p:nvPr/>
        </p:nvSpPr>
        <p:spPr>
          <a:xfrm>
            <a:off x="609600" y="1505226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875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DNS and web filtering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A450C1-6DD4-4795-B0C4-61C41592EF31}"/>
              </a:ext>
            </a:extLst>
          </p:cNvPr>
          <p:cNvSpPr>
            <a:spLocks noGrp="1"/>
          </p:cNvSpPr>
          <p:nvPr/>
        </p:nvSpPr>
        <p:spPr>
          <a:xfrm>
            <a:off x="609600" y="350886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875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A VPN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5D07A5-7D3C-46E4-A660-3D8A0BFB8586}"/>
              </a:ext>
            </a:extLst>
          </p:cNvPr>
          <p:cNvSpPr>
            <a:spLocks noGrp="1"/>
          </p:cNvSpPr>
          <p:nvPr/>
        </p:nvSpPr>
        <p:spPr>
          <a:xfrm>
            <a:off x="685800" y="1991002"/>
            <a:ext cx="5438774" cy="209066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Can block known malicious or inappropriate destinations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Works best when centrally configured and monitored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Does not catch every newly created or compromised site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F61AA0-4E5C-4BE9-855B-0CD33350F933}"/>
              </a:ext>
            </a:extLst>
          </p:cNvPr>
          <p:cNvSpPr>
            <a:spLocks noGrp="1"/>
          </p:cNvSpPr>
          <p:nvPr/>
        </p:nvSpPr>
        <p:spPr>
          <a:xfrm>
            <a:off x="685800" y="4029074"/>
            <a:ext cx="5438775" cy="209066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Encrypts traffic between the device and VPN provider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Can help on untrusted networks or with remote access</a:t>
            </a:r>
          </a:p>
          <a:p>
            <a:pPr marL="279400" indent="-139700" algn="l">
              <a:spcAft>
                <a:spcPts val="1200"/>
              </a:spcAft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Does not make a malicious website safe or replace endpoint protection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E480DC-A6FF-453D-906D-40E23FF54AD6}"/>
              </a:ext>
            </a:extLst>
          </p:cNvPr>
          <p:cNvSpPr>
            <a:spLocks noGrp="1"/>
          </p:cNvSpPr>
          <p:nvPr/>
        </p:nvSpPr>
        <p:spPr>
          <a:xfrm>
            <a:off x="685800" y="6157842"/>
            <a:ext cx="10810875" cy="35725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50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5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Select business controls based on risk, support, and reporting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490AD2A-987B-387C-9E7D-2F0D19BD166A}"/>
              </a:ext>
            </a:extLst>
          </p:cNvPr>
          <p:cNvSpPr>
            <a:spLocks noGrp="1"/>
          </p:cNvSpPr>
          <p:nvPr/>
        </p:nvSpPr>
        <p:spPr>
          <a:xfrm>
            <a:off x="6515100" y="1695450"/>
            <a:ext cx="4952999" cy="4000500"/>
          </a:xfrm>
          <a:prstGeom prst="roundRect">
            <a:avLst>
              <a:gd name="adj" fmla="val 3333"/>
            </a:avLst>
          </a:prstGeom>
          <a:solidFill>
            <a:srgbClr val="FFF0EE"/>
          </a:solidFill>
          <a:ln w="14288">
            <a:solidFill>
              <a:srgbClr val="B42318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9" name="Picture 18" descr="OpenDNS - Wikipedia">
            <a:extLst>
              <a:ext uri="{FF2B5EF4-FFF2-40B4-BE49-F238E27FC236}">
                <a16:creationId xmlns:a16="http://schemas.microsoft.com/office/drawing/2014/main" id="{76385C6B-489C-3D37-DC29-722FDA4E6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027" y="1991002"/>
            <a:ext cx="1733716" cy="686714"/>
          </a:xfrm>
          <a:prstGeom prst="rect">
            <a:avLst/>
          </a:prstGeom>
        </p:spPr>
      </p:pic>
      <p:pic>
        <p:nvPicPr>
          <p:cNvPr id="20" name="Picture 19" descr="CleanBrowsing | LinkedIn">
            <a:extLst>
              <a:ext uri="{FF2B5EF4-FFF2-40B4-BE49-F238E27FC236}">
                <a16:creationId xmlns:a16="http://schemas.microsoft.com/office/drawing/2014/main" id="{2432448B-4F31-DE85-EEA8-FCA7B370AA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58016" y="2109788"/>
            <a:ext cx="1416327" cy="1416327"/>
          </a:xfrm>
          <a:prstGeom prst="rect">
            <a:avLst/>
          </a:prstGeom>
        </p:spPr>
      </p:pic>
      <p:pic>
        <p:nvPicPr>
          <p:cNvPr id="21" name="Picture 20" descr="SafeDNS - Wikipedia">
            <a:extLst>
              <a:ext uri="{FF2B5EF4-FFF2-40B4-BE49-F238E27FC236}">
                <a16:creationId xmlns:a16="http://schemas.microsoft.com/office/drawing/2014/main" id="{7063E1B7-1789-F695-69CB-C2B889168F4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54010" y="3164106"/>
            <a:ext cx="2195307" cy="671897"/>
          </a:xfrm>
          <a:prstGeom prst="rect">
            <a:avLst/>
          </a:prstGeom>
        </p:spPr>
      </p:pic>
      <p:pic>
        <p:nvPicPr>
          <p:cNvPr id="22" name="Picture 21" descr="DNS Web Filtering: Top DNS Filtering Solutions In 2026">
            <a:extLst>
              <a:ext uri="{FF2B5EF4-FFF2-40B4-BE49-F238E27FC236}">
                <a16:creationId xmlns:a16="http://schemas.microsoft.com/office/drawing/2014/main" id="{5AE1BBFA-7C6B-4BD8-54E7-5B70A90662D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0713" y="3450957"/>
            <a:ext cx="1827326" cy="1027871"/>
          </a:xfrm>
          <a:prstGeom prst="rect">
            <a:avLst/>
          </a:prstGeom>
        </p:spPr>
      </p:pic>
      <p:pic>
        <p:nvPicPr>
          <p:cNvPr id="23" name="Picture 22" descr="AWS Marketplace: BlueCat DNS and DHCP Server for AWS">
            <a:extLst>
              <a:ext uri="{FF2B5EF4-FFF2-40B4-BE49-F238E27FC236}">
                <a16:creationId xmlns:a16="http://schemas.microsoft.com/office/drawing/2014/main" id="{2006D9A8-707A-80EB-0F14-DB5608A899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903" y="4222439"/>
            <a:ext cx="1827963" cy="897317"/>
          </a:xfrm>
          <a:prstGeom prst="rect">
            <a:avLst/>
          </a:prstGeom>
        </p:spPr>
      </p:pic>
      <p:pic>
        <p:nvPicPr>
          <p:cNvPr id="24" name="Picture 23" descr="DNSFilter - The ChannelPro Network">
            <a:extLst>
              <a:ext uri="{FF2B5EF4-FFF2-40B4-BE49-F238E27FC236}">
                <a16:creationId xmlns:a16="http://schemas.microsoft.com/office/drawing/2014/main" id="{5BA8240D-E90D-A144-95AD-A423EB5717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4130" y="4426436"/>
            <a:ext cx="1380987" cy="363837"/>
          </a:xfrm>
          <a:prstGeom prst="rect">
            <a:avLst/>
          </a:prstGeom>
        </p:spPr>
      </p:pic>
      <p:pic>
        <p:nvPicPr>
          <p:cNvPr id="25" name="Graphic 24" descr="NordVPN - Wikipedia">
            <a:extLst>
              <a:ext uri="{FF2B5EF4-FFF2-40B4-BE49-F238E27FC236}">
                <a16:creationId xmlns:a16="http://schemas.microsoft.com/office/drawing/2014/main" id="{CB683426-3897-AD5D-036F-83FA05D828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66606" y="1651327"/>
            <a:ext cx="1665350" cy="1548572"/>
          </a:xfrm>
          <a:prstGeom prst="rect">
            <a:avLst/>
          </a:prstGeom>
        </p:spPr>
      </p:pic>
      <p:pic>
        <p:nvPicPr>
          <p:cNvPr id="26" name="Picture 25" descr="PureVPN - Wikipedia">
            <a:extLst>
              <a:ext uri="{FF2B5EF4-FFF2-40B4-BE49-F238E27FC236}">
                <a16:creationId xmlns:a16="http://schemas.microsoft.com/office/drawing/2014/main" id="{76C38081-EA2E-A657-59E5-F1D66E05FF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6079" y="5050179"/>
            <a:ext cx="1552810" cy="508960"/>
          </a:xfrm>
          <a:prstGeom prst="rect">
            <a:avLst/>
          </a:prstGeom>
        </p:spPr>
      </p:pic>
      <p:pic>
        <p:nvPicPr>
          <p:cNvPr id="27" name="Picture 26" descr="Quad9 - GCA | Global Cyber Alliance">
            <a:extLst>
              <a:ext uri="{FF2B5EF4-FFF2-40B4-BE49-F238E27FC236}">
                <a16:creationId xmlns:a16="http://schemas.microsoft.com/office/drawing/2014/main" id="{7325FBC8-B841-A6D3-2CC1-17719BD8D3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6263" y="4844133"/>
            <a:ext cx="1427754" cy="63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414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FF02143-5E32-4154-BDA9-D5C0FF24297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62731C-C000-463E-B8B0-C7BDAAA484C8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284BCB-CA60-4045-A733-68DD1F9D902C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Phishing in 2026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9C6409C8-843D-498A-9609-E7CF8F22E62D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4D9173-8038-44FB-8031-E23B2F95CEE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B75405-DF2B-4C53-B9F2-95799378127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859269-96D7-4CE7-92E8-0A4853729224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88B821-1E8B-405C-9BA3-B80C4003C07C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736798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Phishing arrives through email, text messages, collaboration platforms, social media, QR codes, and phone calls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Attackers often impersonate a leader, vendor, donor, employee, or cloud service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AI makes polished language and convincing personalization inexpensive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Judge the request, destination, and requested action, not grammar alone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5A025E3-1D5B-4A7F-8E05-F2A71BD71915}"/>
              </a:ext>
            </a:extLst>
          </p:cNvPr>
          <p:cNvSpPr>
            <a:spLocks noGrp="1"/>
          </p:cNvSpPr>
          <p:nvPr/>
        </p:nvSpPr>
        <p:spPr>
          <a:xfrm>
            <a:off x="8382000" y="1809750"/>
            <a:ext cx="3028950" cy="3143250"/>
          </a:xfrm>
          <a:prstGeom prst="roundRect">
            <a:avLst>
              <a:gd name="adj" fmla="val 5660"/>
            </a:avLst>
          </a:prstGeom>
          <a:solidFill>
            <a:srgbClr val="FFF0EE"/>
          </a:solidFill>
          <a:ln w="9525">
            <a:solidFill>
              <a:srgbClr val="B42318"/>
            </a:solidFill>
            <a:prstDash val="solid"/>
          </a:ln>
        </p:spPr>
        <p:txBody>
          <a:bodyPr lIns="152400" tIns="133350" rIns="152400" bIns="13335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Professional wording proves nothing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79DFB69-F12E-418B-B715-4560184350E8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90950" cy="4191000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846207" y="1847849"/>
            <a:ext cx="3800615" cy="3571875"/>
          </a:xfrm>
          <a:prstGeom prst="roundRect">
            <a:avLst>
              <a:gd name="adj" fmla="val 4590"/>
            </a:avLst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44320F0-158E-0427-9A3D-D64108CEE8CD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lvl="0" algn="ctr"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Example: a familiar brand used as a phishing lure</a:t>
            </a:r>
          </a:p>
        </p:txBody>
      </p:sp>
    </p:spTree>
    <p:extLst>
      <p:ext uri="{BB962C8B-B14F-4D97-AF65-F5344CB8AC3E}">
        <p14:creationId xmlns:p14="http://schemas.microsoft.com/office/powerpoint/2010/main" val="862515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7F0296A-4671-498F-A725-782135F8D2F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C661F3-E889-43A0-8CCD-1A7DB129CE9F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6153A5-9479-4CB2-A6F9-3AC203868EFF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Business email compromise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A5C10EC-930C-44B2-8A0D-CD3B4273D244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90AE93-A244-407C-A0C1-AAA37980EEF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C8FAD5-09C1-4C37-80B7-F9783EA8CBA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05FB7C-4645-4C99-908E-9AFE0CB01876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1AA2A8-A80E-416A-BB9E-2C9316DC4E42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6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Typical requests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24BD1-4F7A-4467-B55F-E06AB40098C7}"/>
              </a:ext>
            </a:extLst>
          </p:cNvPr>
          <p:cNvSpPr>
            <a:spLocks noGrp="1"/>
          </p:cNvSpPr>
          <p:nvPr/>
        </p:nvSpPr>
        <p:spPr>
          <a:xfrm>
            <a:off x="3857625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6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Required controls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CAFD72-9EF6-4AA4-A788-BC5FD63E15B7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2733676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Change a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n employee’s 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bank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deposit 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account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Buy gift cards or send an urgent wire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Release payroll, tax, donor, or client information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Keep the transaction confidential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6F5D29-9E22-48DA-B9D1-BE5E08E9FEF8}"/>
              </a:ext>
            </a:extLst>
          </p:cNvPr>
          <p:cNvSpPr>
            <a:spLocks noGrp="1"/>
          </p:cNvSpPr>
          <p:nvPr/>
        </p:nvSpPr>
        <p:spPr>
          <a:xfrm>
            <a:off x="3933825" y="2238375"/>
            <a:ext cx="28575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Verify financial changes through a known second channel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two-person approval for payments and sensitive exports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Protect executive and finance accounts with strong MFA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Make reporting safe and immediate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5AC2DE03-46FD-4464-B62C-0676387B7107}"/>
              </a:ext>
            </a:extLst>
          </p:cNvPr>
          <p:cNvSpPr>
            <a:spLocks noGrp="1"/>
          </p:cNvSpPr>
          <p:nvPr/>
        </p:nvSpPr>
        <p:spPr>
          <a:xfrm>
            <a:off x="3638550" y="177165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212" y="1543051"/>
            <a:ext cx="3054351" cy="4581527"/>
          </a:xfrm>
          <a:prstGeom prst="roundRect">
            <a:avLst>
              <a:gd name="adj" fmla="val 4390"/>
            </a:avLst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846D201-7A15-4CCB-B29A-A594EC7CC3F1}"/>
              </a:ext>
            </a:extLst>
          </p:cNvPr>
          <p:cNvSpPr>
            <a:spLocks noGrp="1"/>
          </p:cNvSpPr>
          <p:nvPr/>
        </p:nvSpPr>
        <p:spPr>
          <a:xfrm>
            <a:off x="685799" y="6248400"/>
            <a:ext cx="11363767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 familiar display name does not authenticate the sender</a:t>
            </a:r>
          </a:p>
        </p:txBody>
      </p:sp>
    </p:spTree>
    <p:extLst>
      <p:ext uri="{BB962C8B-B14F-4D97-AF65-F5344CB8AC3E}">
        <p14:creationId xmlns:p14="http://schemas.microsoft.com/office/powerpoint/2010/main" val="1635356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6AE775C-8D20-4CC8-9909-DEA37888DB3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CD88BB-5979-41DA-81EA-82856D1F65DC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513E7C-8A7D-4EDF-A016-31DD6D252CDB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QR phishing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2B5D913-E603-4AA8-9F2D-E9CDA65F438E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5B1EC0-01F6-4961-A6C4-DC3DBB6FCC4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7C5821-0120-432C-8A0C-652E1F447F2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EEDED4-16CB-49EE-A181-60673BB92238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CA1C95-E64A-457C-B79C-4D6341549438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172777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 QR code hides the destination until a phone scans it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Attackers place codes in email, mail, posters, parking meters, invoices, and fake MFA notices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Preview the destination and avoid signing in through an unexpected code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the official app or type the known address instead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9F1D73-4C1A-6CDC-2B1D-EC508DB517EC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lvl="0" algn="ctr">
              <a:defRPr sz="1800" b="1">
                <a:solidFill>
                  <a:srgbClr val="B96B00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C00000"/>
                </a:solidFill>
                <a:latin typeface="Aptos"/>
                <a:ea typeface="Aptos"/>
                <a:cs typeface="Aptos"/>
              </a:rPr>
              <a:t>A printed code can still lead to a malicious site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D778D2-938E-99D9-4CDC-ED97AEC44B9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7330" y="1543051"/>
            <a:ext cx="3015097" cy="446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67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642E426D-41CD-41E0-BE0F-808426340F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0589E6-EC94-4051-ADA7-BBFABC3B19FA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3177A2-43F4-42E4-BF19-213BB3FB72C1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MFA fatigue and help-desk attacks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1400FB5-8D8F-4272-80EF-DA87B43519E2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C2B08-E628-49ED-A1F9-264E5B5F85E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8FF124-78BE-4ED3-8493-BAB34E27632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A0A347-84D8-46CA-BAB9-15EB636AA55E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241E30-299C-40D7-BCC9-8C123E3F41E7}"/>
              </a:ext>
            </a:extLst>
          </p:cNvPr>
          <p:cNvSpPr>
            <a:spLocks noGrp="1"/>
          </p:cNvSpPr>
          <p:nvPr/>
        </p:nvSpPr>
        <p:spPr>
          <a:xfrm>
            <a:off x="666750" y="1733551"/>
            <a:ext cx="6671541" cy="339263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Repeated push prompts try to wear down the account owner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Attackers may call while prompts arrive and claim to be support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Help desks may be pressured to reset MFA or change recovery details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Number matching, stronger verification, and phishing-resistant methods reduce this risk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279F40-D2BC-45FC-917E-9AB8DAAA12FE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90950" cy="3185391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A331D57-CB4D-4476-B29C-4B98DA8794FF}"/>
              </a:ext>
            </a:extLst>
          </p:cNvPr>
          <p:cNvSpPr>
            <a:spLocks noGrp="1"/>
          </p:cNvSpPr>
          <p:nvPr/>
        </p:nvSpPr>
        <p:spPr>
          <a:xfrm>
            <a:off x="8096250" y="2143125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162E6A-092C-456A-888A-67D8D8A9B329}"/>
              </a:ext>
            </a:extLst>
          </p:cNvPr>
          <p:cNvSpPr>
            <a:spLocks noGrp="1"/>
          </p:cNvSpPr>
          <p:nvPr/>
        </p:nvSpPr>
        <p:spPr>
          <a:xfrm>
            <a:off x="8096250" y="2171700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2A6D0B0-CBFC-4DBA-A6A2-98AEF2CA6D85}"/>
              </a:ext>
            </a:extLst>
          </p:cNvPr>
          <p:cNvSpPr>
            <a:spLocks noGrp="1"/>
          </p:cNvSpPr>
          <p:nvPr/>
        </p:nvSpPr>
        <p:spPr>
          <a:xfrm>
            <a:off x="8667750" y="2095500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Unexpected sign-in prompt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8ED779-CB48-4C9D-9F9F-9E1B5621084F}"/>
              </a:ext>
            </a:extLst>
          </p:cNvPr>
          <p:cNvSpPr>
            <a:spLocks noGrp="1"/>
          </p:cNvSpPr>
          <p:nvPr/>
        </p:nvSpPr>
        <p:spPr>
          <a:xfrm>
            <a:off x="8267700" y="2552700"/>
            <a:ext cx="228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6664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794473C-70AD-4058-B630-BB78243DA8DE}"/>
              </a:ext>
            </a:extLst>
          </p:cNvPr>
          <p:cNvSpPr>
            <a:spLocks noGrp="1"/>
          </p:cNvSpPr>
          <p:nvPr/>
        </p:nvSpPr>
        <p:spPr>
          <a:xfrm>
            <a:off x="8096250" y="2943225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F264D5-E16C-47B4-BB6A-33166A831FC9}"/>
              </a:ext>
            </a:extLst>
          </p:cNvPr>
          <p:cNvSpPr>
            <a:spLocks noGrp="1"/>
          </p:cNvSpPr>
          <p:nvPr/>
        </p:nvSpPr>
        <p:spPr>
          <a:xfrm>
            <a:off x="8096250" y="2971800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1C58A64-2CE1-4CC9-8B63-BC3A5A0463EF}"/>
              </a:ext>
            </a:extLst>
          </p:cNvPr>
          <p:cNvSpPr>
            <a:spLocks noGrp="1"/>
          </p:cNvSpPr>
          <p:nvPr/>
        </p:nvSpPr>
        <p:spPr>
          <a:xfrm>
            <a:off x="8667750" y="2895600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Deny—do not approve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6F421F-6073-49E1-99A3-2C46E5CD96B0}"/>
              </a:ext>
            </a:extLst>
          </p:cNvPr>
          <p:cNvSpPr>
            <a:spLocks noGrp="1"/>
          </p:cNvSpPr>
          <p:nvPr/>
        </p:nvSpPr>
        <p:spPr>
          <a:xfrm>
            <a:off x="8267700" y="3352800"/>
            <a:ext cx="228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6664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141E155-8175-47E4-9A70-B4346DAD460F}"/>
              </a:ext>
            </a:extLst>
          </p:cNvPr>
          <p:cNvSpPr>
            <a:spLocks noGrp="1"/>
          </p:cNvSpPr>
          <p:nvPr/>
        </p:nvSpPr>
        <p:spPr>
          <a:xfrm>
            <a:off x="8096250" y="3743325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06196F-9EE4-4EA8-A64E-045247C67E44}"/>
              </a:ext>
            </a:extLst>
          </p:cNvPr>
          <p:cNvSpPr>
            <a:spLocks noGrp="1"/>
          </p:cNvSpPr>
          <p:nvPr/>
        </p:nvSpPr>
        <p:spPr>
          <a:xfrm>
            <a:off x="8096250" y="3771900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973E648-83CE-46C0-8254-27857355A5B2}"/>
              </a:ext>
            </a:extLst>
          </p:cNvPr>
          <p:cNvSpPr>
            <a:spLocks noGrp="1"/>
          </p:cNvSpPr>
          <p:nvPr/>
        </p:nvSpPr>
        <p:spPr>
          <a:xfrm>
            <a:off x="8667750" y="3695700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Report it immediately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8DAC82D-5007-A46C-3B14-199E039977C5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lvl="0" algn="ctr">
              <a:defRPr sz="12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Unexpected approval prompts are an incident, not an inconvenience</a:t>
            </a:r>
          </a:p>
        </p:txBody>
      </p:sp>
    </p:spTree>
    <p:extLst>
      <p:ext uri="{BB962C8B-B14F-4D97-AF65-F5344CB8AC3E}">
        <p14:creationId xmlns:p14="http://schemas.microsoft.com/office/powerpoint/2010/main" val="379476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9817AD0-0A26-4C0B-A8D4-E4F19A2C732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33C689-28E8-4729-A4DB-47EE4A54F883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08559F-7C45-48AB-ABFD-3A1EC1BAE1D3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Recommended Books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43F888E-AEB9-4340-B209-C110E1E076E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80BB62-A30B-4F60-9FF8-3ADA5198D7A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27347B-E97D-4AB1-B125-76CD8E1D0EC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68716F-BEAD-4140-BFBE-4B90CD773C8A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1652FE-FC46-4CC9-AF22-21F5CE7960F7}"/>
              </a:ext>
            </a:extLst>
          </p:cNvPr>
          <p:cNvSpPr>
            <a:spLocks noGrp="1"/>
          </p:cNvSpPr>
          <p:nvPr/>
        </p:nvSpPr>
        <p:spPr>
          <a:xfrm>
            <a:off x="647700" y="1920240"/>
            <a:ext cx="4953000" cy="391712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The Accidental Techie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Managing Technology to Meet your Mission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Nonprofit Z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Technology for Good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Becoming a Tech-Focused Nonprofit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Nonprofit Essentials: Managing Technology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The Smart Non-Profit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The Networked Nonprofit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Measuring the Networked Nonprofit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A58F22-0354-4195-80F0-6F03496D0138}"/>
              </a:ext>
            </a:extLst>
          </p:cNvPr>
          <p:cNvSpPr>
            <a:spLocks noGrp="1"/>
          </p:cNvSpPr>
          <p:nvPr/>
        </p:nvSpPr>
        <p:spPr>
          <a:xfrm>
            <a:off x="596425" y="6162674"/>
            <a:ext cx="11393324" cy="379535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57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lang="en-US" sz="1575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How do you read? Online, Paper, Kindle?</a:t>
            </a:r>
            <a:endParaRPr sz="1575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2E2426-D434-4EA3-BAED-F148F33D8B14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FF9BD-4695-4602-A157-FDDF5925998C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668A27AC-E89E-8AE6-B996-09DCBA46FB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498" y="1920240"/>
            <a:ext cx="923544" cy="114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Content Placeholder 3">
            <a:extLst>
              <a:ext uri="{FF2B5EF4-FFF2-40B4-BE49-F238E27FC236}">
                <a16:creationId xmlns:a16="http://schemas.microsoft.com/office/drawing/2014/main" id="{5E177624-C69F-531C-34BC-DA7116CEE3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305" y="1920240"/>
            <a:ext cx="857707" cy="114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Content Placeholder 3">
            <a:extLst>
              <a:ext uri="{FF2B5EF4-FFF2-40B4-BE49-F238E27FC236}">
                <a16:creationId xmlns:a16="http://schemas.microsoft.com/office/drawing/2014/main" id="{5AE43F94-C586-C713-03B3-4657D816AD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9478" y="3200400"/>
            <a:ext cx="773582" cy="114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52C9116-AC44-30B7-DF50-439560996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65715" y="1920240"/>
            <a:ext cx="741578" cy="114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668B03B-A4FE-639E-5AF6-ED3EC2726E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286" y="3200400"/>
            <a:ext cx="706831" cy="114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Picture 8" descr="http://ecx.images-amazon.com/images/I/51oX20pznEL.jpg">
            <a:extLst>
              <a:ext uri="{FF2B5EF4-FFF2-40B4-BE49-F238E27FC236}">
                <a16:creationId xmlns:a16="http://schemas.microsoft.com/office/drawing/2014/main" id="{B6490807-3048-8BF4-6BAB-301F6E20A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283" y="3200400"/>
            <a:ext cx="795528" cy="114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ecx.images-amazon.com/images/I/51h8o7DJvWL.jpg">
            <a:extLst>
              <a:ext uri="{FF2B5EF4-FFF2-40B4-BE49-F238E27FC236}">
                <a16:creationId xmlns:a16="http://schemas.microsoft.com/office/drawing/2014/main" id="{5EB3C4F6-84C8-AB67-5CCD-58865E2675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5" t="-324" b="-1001"/>
          <a:stretch/>
        </p:blipFill>
        <p:spPr bwMode="auto">
          <a:xfrm>
            <a:off x="8382305" y="4480560"/>
            <a:ext cx="857707" cy="114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ecx.images-amazon.com/images/I/51YEDYZrVBL.jpg">
            <a:extLst>
              <a:ext uri="{FF2B5EF4-FFF2-40B4-BE49-F238E27FC236}">
                <a16:creationId xmlns:a16="http://schemas.microsoft.com/office/drawing/2014/main" id="{B78FFD33-0A49-5DA8-50C1-F25D7A8AF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194" y="4480560"/>
            <a:ext cx="857707" cy="114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83877EC-4D88-CFCD-B140-AEDA8C2F7E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510" y="4480560"/>
            <a:ext cx="732434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63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D3AFF30-F2DE-40FB-8CEF-CC09467ACE7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475E5D-8752-44A4-A349-797C3D17259E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72767A-5C00-4495-9F0C-7AA0121B7676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Session and token theft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E74BC9A-4E69-4053-B63A-70F616C6DE81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452A2F-E946-4272-B2DC-D5917125ECA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35F08-E880-49EE-90F3-F16FF15159D9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8C9712-9F12-4A38-86FA-C1FFD6D506BD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C7352B-717C-4795-B3D8-743AABB33165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509905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 stolen session cookie can bypass the password and sometimes MFA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Malware, malicious browser extensions, and adversary-in-the-middle phishing can steal sessions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Revoke sessions after suspected compromise, not just the password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Managed browsers, endpoint protection, short administrative sessions, and phishing-resistant MFA reduce exposure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CA746D6-B3C2-4B4D-AF24-1A54B50E3124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90950" cy="2894444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C3BBC8-322F-426B-A7AB-BD6A380E7F05}"/>
              </a:ext>
            </a:extLst>
          </p:cNvPr>
          <p:cNvSpPr>
            <a:spLocks noGrp="1"/>
          </p:cNvSpPr>
          <p:nvPr/>
        </p:nvSpPr>
        <p:spPr>
          <a:xfrm>
            <a:off x="8096250" y="2143125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CFD2F9-6070-407A-AA8D-AF1E82165C9F}"/>
              </a:ext>
            </a:extLst>
          </p:cNvPr>
          <p:cNvSpPr>
            <a:spLocks noGrp="1"/>
          </p:cNvSpPr>
          <p:nvPr/>
        </p:nvSpPr>
        <p:spPr>
          <a:xfrm>
            <a:off x="8096250" y="2171700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A3D387A-B78D-45F6-978E-34C3A22182E5}"/>
              </a:ext>
            </a:extLst>
          </p:cNvPr>
          <p:cNvSpPr>
            <a:spLocks noGrp="1"/>
          </p:cNvSpPr>
          <p:nvPr/>
        </p:nvSpPr>
        <p:spPr>
          <a:xfrm>
            <a:off x="8667750" y="2095500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User completes sign-in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8BB1A-0712-4D41-A23A-E1F51BD90AEA}"/>
              </a:ext>
            </a:extLst>
          </p:cNvPr>
          <p:cNvSpPr>
            <a:spLocks noGrp="1"/>
          </p:cNvSpPr>
          <p:nvPr/>
        </p:nvSpPr>
        <p:spPr>
          <a:xfrm>
            <a:off x="8267700" y="2552700"/>
            <a:ext cx="228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6664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9385539-2DF0-4480-BAA3-B0B4EB8E37A2}"/>
              </a:ext>
            </a:extLst>
          </p:cNvPr>
          <p:cNvSpPr>
            <a:spLocks noGrp="1"/>
          </p:cNvSpPr>
          <p:nvPr/>
        </p:nvSpPr>
        <p:spPr>
          <a:xfrm>
            <a:off x="8096250" y="2943225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193EB7-44B8-475B-BE8D-BCACFC6AD740}"/>
              </a:ext>
            </a:extLst>
          </p:cNvPr>
          <p:cNvSpPr>
            <a:spLocks noGrp="1"/>
          </p:cNvSpPr>
          <p:nvPr/>
        </p:nvSpPr>
        <p:spPr>
          <a:xfrm>
            <a:off x="8096250" y="2971800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86A7F0-B150-4C0F-830B-FC3463250205}"/>
              </a:ext>
            </a:extLst>
          </p:cNvPr>
          <p:cNvSpPr>
            <a:spLocks noGrp="1"/>
          </p:cNvSpPr>
          <p:nvPr/>
        </p:nvSpPr>
        <p:spPr>
          <a:xfrm>
            <a:off x="8667750" y="2895600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Service issues a session token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58A73D-062F-419C-9D39-D98B5FEC0049}"/>
              </a:ext>
            </a:extLst>
          </p:cNvPr>
          <p:cNvSpPr>
            <a:spLocks noGrp="1"/>
          </p:cNvSpPr>
          <p:nvPr/>
        </p:nvSpPr>
        <p:spPr>
          <a:xfrm>
            <a:off x="8267700" y="3352800"/>
            <a:ext cx="228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6664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B2ACBE-2A3A-4238-838E-8A8E4417A2C1}"/>
              </a:ext>
            </a:extLst>
          </p:cNvPr>
          <p:cNvSpPr>
            <a:spLocks noGrp="1"/>
          </p:cNvSpPr>
          <p:nvPr/>
        </p:nvSpPr>
        <p:spPr>
          <a:xfrm>
            <a:off x="8096250" y="3743325"/>
            <a:ext cx="419100" cy="419100"/>
          </a:xfrm>
          <a:prstGeom prst="ellipse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567F79-F7B2-43E7-BF35-58C04ADE05CF}"/>
              </a:ext>
            </a:extLst>
          </p:cNvPr>
          <p:cNvSpPr>
            <a:spLocks noGrp="1"/>
          </p:cNvSpPr>
          <p:nvPr/>
        </p:nvSpPr>
        <p:spPr>
          <a:xfrm>
            <a:off x="8096250" y="3771900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F79E930-027F-4328-9AE8-0493DB1D9C95}"/>
              </a:ext>
            </a:extLst>
          </p:cNvPr>
          <p:cNvSpPr>
            <a:spLocks noGrp="1"/>
          </p:cNvSpPr>
          <p:nvPr/>
        </p:nvSpPr>
        <p:spPr>
          <a:xfrm>
            <a:off x="8667750" y="3695700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FFF0EE"/>
          </a:solidFill>
          <a:ln w="9525">
            <a:solidFill>
              <a:srgbClr val="B42318"/>
            </a:solidFill>
            <a:prstDash val="solid"/>
          </a:ln>
        </p:spPr>
        <p:txBody>
          <a:bodyPr lIns="114300" tIns="57150" rIns="95250" bIns="57150"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Attacker steals and reuses it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B66F707-5378-D71F-7CEB-0D243B0E86FB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lvl="0" algn="ctr">
              <a:defRPr sz="12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Changing the password may not revoke an active stolen session</a:t>
            </a:r>
          </a:p>
        </p:txBody>
      </p:sp>
    </p:spTree>
    <p:extLst>
      <p:ext uri="{BB962C8B-B14F-4D97-AF65-F5344CB8AC3E}">
        <p14:creationId xmlns:p14="http://schemas.microsoft.com/office/powerpoint/2010/main" val="1214744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AA8C9C-0A88-4DCF-AC4B-23D67B07BCD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8EDA25-DEB2-468C-A37D-8CD3E5133A86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935406-EC4B-4A2F-97AA-843C53228541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OAuth consent scams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C6E1902-6D55-4998-88B6-EEC1F9FA25F7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E1D900-50F6-4ED1-9403-6F61E6882B8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F54A90-96F9-4117-B603-8C645E0C294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042BCF-11D4-4A7D-8A91-E16003E3C3D2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73651D-C93A-483A-9DC2-84A36440A05E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87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What the attacker requests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FFDF24-A72B-4C52-9C9E-DBCBE26572C8}"/>
              </a:ext>
            </a:extLst>
          </p:cNvPr>
          <p:cNvSpPr>
            <a:spLocks noGrp="1"/>
          </p:cNvSpPr>
          <p:nvPr/>
        </p:nvSpPr>
        <p:spPr>
          <a:xfrm>
            <a:off x="653415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87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What administrators should do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5B29F7-6162-4BDD-AA83-66FEF5155D62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49530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Permission to read mail, files, contacts, or calendar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Ongoing access through a seemingly legitimate cloud application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Consent without asking for the user's password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E8374-F69D-4486-BD8E-68FBE5348991}"/>
              </a:ext>
            </a:extLst>
          </p:cNvPr>
          <p:cNvSpPr>
            <a:spLocks noGrp="1"/>
          </p:cNvSpPr>
          <p:nvPr/>
        </p:nvSpPr>
        <p:spPr>
          <a:xfrm>
            <a:off x="6610350" y="2238375"/>
            <a:ext cx="4857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Limit user consent and review requested permissions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Approve trusted applications through a defined process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Audit connected applications and revoke unused grants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2AEF5721-6074-4460-912D-3BBE218E99DD}"/>
              </a:ext>
            </a:extLst>
          </p:cNvPr>
          <p:cNvSpPr>
            <a:spLocks noGrp="1"/>
          </p:cNvSpPr>
          <p:nvPr/>
        </p:nvSpPr>
        <p:spPr>
          <a:xfrm>
            <a:off x="6096000" y="177165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059B6B-A81C-457D-99AA-67305CB0E4A3}"/>
              </a:ext>
            </a:extLst>
          </p:cNvPr>
          <p:cNvSpPr>
            <a:spLocks noGrp="1"/>
          </p:cNvSpPr>
          <p:nvPr/>
        </p:nvSpPr>
        <p:spPr>
          <a:xfrm>
            <a:off x="685800" y="6229350"/>
            <a:ext cx="10810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Access tokens can outlive the initial phishing message</a:t>
            </a:r>
          </a:p>
        </p:txBody>
      </p:sp>
    </p:spTree>
    <p:extLst>
      <p:ext uri="{BB962C8B-B14F-4D97-AF65-F5344CB8AC3E}">
        <p14:creationId xmlns:p14="http://schemas.microsoft.com/office/powerpoint/2010/main" val="18946733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2A71F89-E2FF-4AB6-9C6D-848406BE0BE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6F0403-1B85-4CD2-A090-B9B06F97E1B0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7CA64E-79DF-4578-82AE-12E0C69656EC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Domains and URLs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1511D39-A498-42EF-8FF5-4FDE6ED3FB3E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2BF7C2-C918-4366-9DEB-E074655E133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E44FC6-A41C-42D6-B1B1-B810E4AFB16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4F5A70-D34A-407D-B17D-8FED70976A35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71471A-CEFC-44F6-9B2A-9ADD72090444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4265468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Read the registered domain immediately before the first single slash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Ignore familiar words placed earlier in a long address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Watch for misspellings, lookalike characters, unusual subdomains, and shortened links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When the request matters, open a saved bookmark or official app instead of the message link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6EEE30-4353-A5DC-0060-29AEB43BDB8A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lvl="0" algn="ctr">
              <a:defRPr sz="12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Find the domain, then decide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052289" y="1805710"/>
            <a:ext cx="6690253" cy="3676164"/>
          </a:xfrm>
          <a:prstGeom prst="roundRect">
            <a:avLst>
              <a:gd name="adj" fmla="val 4590"/>
            </a:avLst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3FF186-25C2-6128-0AE4-8236FAEA71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6726" y="1371600"/>
            <a:ext cx="5789507" cy="18758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7272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B6E28D1-8EA9-422E-B1B3-40B6699142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92F946-68C8-4F7C-881F-9047BD24B9A5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65C228-E66F-42B8-A775-6F07167B5F89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HTTPS does not prove legitimacy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BA97FFE9-786C-4558-8F26-28408FB61D78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08C6D5-A831-4DC9-9302-0FE7BDBDC7A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B45618-6685-407B-AA80-6E002854493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461BA5-A67B-4361-B559-525E6485394A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895B9D-F456-428A-B3FF-619669EF1FAD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3618923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HTTPS encrypts traffic between the browser and the site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Attackers can obtain certificates and use HTTPS on phishing sites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The padlock does not verify the organization's identity or intentions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Verify the domain and navigate independently for sensitive activity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C89E0F-9C42-1550-3C71-7D349D3A6131}"/>
              </a:ext>
            </a:extLst>
          </p:cNvPr>
          <p:cNvSpPr>
            <a:spLocks noGrp="1"/>
          </p:cNvSpPr>
          <p:nvPr/>
        </p:nvSpPr>
        <p:spPr>
          <a:xfrm>
            <a:off x="216728" y="6171095"/>
            <a:ext cx="11975272" cy="39162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lvl="0" algn="ctr"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A padlock and familiar sign-in design do not prove legitimacy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6BCD33F-25CF-6836-99D9-477D70A90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052289" y="1805710"/>
            <a:ext cx="6690253" cy="3676164"/>
          </a:xfrm>
          <a:prstGeom prst="roundRect">
            <a:avLst>
              <a:gd name="adj" fmla="val 4590"/>
            </a:avLst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D5EBEF-5B33-569F-C4D6-6A4860021D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3403" y="1375930"/>
            <a:ext cx="5399740" cy="181523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8447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7B1C476-5EB3-49C6-81BA-DA5EA21BDC7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FA31D2-E3C3-4E64-B3A2-0A70BC7C43B3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DC14F6-6A8F-470D-924E-B2B01080259A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 safer sign-in workflow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98961C98-5375-45EE-8888-6865901EB174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489656-5944-438C-9DF4-7E9B1756D7D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7F1E7-6EA3-4008-8B58-F5E31AF798C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B786E2-EBC4-4C0D-9822-F9AEAD25C965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B89857-1AA9-4F7E-9648-63FF05D3D480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5198342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9648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6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When a message asks you to sign in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6D55A7-EE0C-4DFE-859D-4E1F20D531B3}"/>
              </a:ext>
            </a:extLst>
          </p:cNvPr>
          <p:cNvSpPr>
            <a:spLocks noGrp="1"/>
          </p:cNvSpPr>
          <p:nvPr/>
        </p:nvSpPr>
        <p:spPr>
          <a:xfrm>
            <a:off x="6712427" y="1752600"/>
            <a:ext cx="4660423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65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Avoid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FA47B4-DE5A-4F8A-8B47-F60EC9A468ED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5198342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Pause and identify the requested action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Open the official app or a saved bookmark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Check notifications and account activity there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Contact the sender through a known channel if needed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24C9F1-DD1B-4413-88A9-4084EA526E44}"/>
              </a:ext>
            </a:extLst>
          </p:cNvPr>
          <p:cNvSpPr>
            <a:spLocks noGrp="1"/>
          </p:cNvSpPr>
          <p:nvPr/>
        </p:nvSpPr>
        <p:spPr>
          <a:xfrm>
            <a:off x="6665092" y="2181226"/>
            <a:ext cx="4898258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Signing in from an unexpected message or QR code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Approving an MFA prompt you did not initiate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Downloading a login helper or browser extension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Calling a number shown in a security alert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D4BD4C32-AA5D-435F-A189-26988A8F1FDD}"/>
              </a:ext>
            </a:extLst>
          </p:cNvPr>
          <p:cNvSpPr>
            <a:spLocks noGrp="1"/>
          </p:cNvSpPr>
          <p:nvPr/>
        </p:nvSpPr>
        <p:spPr>
          <a:xfrm>
            <a:off x="6307859" y="175260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02A866-7523-407D-9F00-7513FED4B60E}"/>
              </a:ext>
            </a:extLst>
          </p:cNvPr>
          <p:cNvSpPr>
            <a:spLocks noGrp="1"/>
          </p:cNvSpPr>
          <p:nvPr/>
        </p:nvSpPr>
        <p:spPr>
          <a:xfrm>
            <a:off x="685799" y="6248400"/>
            <a:ext cx="11353799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Independent navigation breaks many phishing chains</a:t>
            </a:r>
          </a:p>
        </p:txBody>
      </p:sp>
    </p:spTree>
    <p:extLst>
      <p:ext uri="{BB962C8B-B14F-4D97-AF65-F5344CB8AC3E}">
        <p14:creationId xmlns:p14="http://schemas.microsoft.com/office/powerpoint/2010/main" val="1054653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5F99369-6461-4115-A1CD-E216394031E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357EEF-10F0-4ECA-A2E2-4DE7D9B1A063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1870D3-D8E3-4A2D-9644-D80798343933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Phishing defenses that work together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3A0B0520-75E9-4D30-B816-7906B4860A56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DD8D28-CEE3-4C0E-81EB-FA36253BADB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72CA81-4EE7-4472-A07B-63F59DF600E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95F65B-992A-4378-ACDC-066C440A025E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776F16-D22C-438A-9944-8F35FB6D5E25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7334250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Two-Factor Authentication (2FA)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Multifactor Authentication (MFA)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Strong and Unique Password for EACH &amp; EVERY LOGIN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Check and Monitor for Breaches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Password Managers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Different and Aliased Email Accounts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Temporary Email Addresses, Hide-my-Email, Free Accounts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A46FA1-FECB-41A3-D0F4-81AD6B2AA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81818" y="1649268"/>
            <a:ext cx="3894506" cy="466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677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B830696-5434-4D4A-B22C-8DA0EF1D6B5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2A27FB-E383-4E99-B868-43385B4B65C2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358CAE-5716-4413-8716-D6F5A4C010CA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Authentication strength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B5836977-3A9E-4DF2-A020-9F83556CD042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F4AE83-985F-48FB-9645-287720DF564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2A474E-9ED1-445B-B8D5-A08A4E5B732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181354-644C-43F8-8329-65C2A4E3BE42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7657C7-9AA0-4153-86C0-29AC80E5E60C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6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Stronger choices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10CFB5-125E-4F93-B8CB-77FEF10DBAC6}"/>
              </a:ext>
            </a:extLst>
          </p:cNvPr>
          <p:cNvSpPr>
            <a:spLocks noGrp="1"/>
          </p:cNvSpPr>
          <p:nvPr/>
        </p:nvSpPr>
        <p:spPr>
          <a:xfrm>
            <a:off x="3857625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6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Weaker or transitional choices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D32C33-F6FC-42C0-A6C3-8692B597F5A3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2952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Passkeys and FIDO security keys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Platform biometrics protected by the device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Authenticator apps with number matching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Unique passwords stored in a password manager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7E227E-2984-4B08-B648-E4501C267A14}"/>
              </a:ext>
            </a:extLst>
          </p:cNvPr>
          <p:cNvSpPr>
            <a:spLocks noGrp="1"/>
          </p:cNvSpPr>
          <p:nvPr/>
        </p:nvSpPr>
        <p:spPr>
          <a:xfrm>
            <a:off x="3933825" y="2238375"/>
            <a:ext cx="28575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SMS and voice codes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Approve or deny push prompts without context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Email verification codes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Knowledge questions and reused passwords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2865D420-9544-42C7-BF38-0E4AFF22165A}"/>
              </a:ext>
            </a:extLst>
          </p:cNvPr>
          <p:cNvSpPr>
            <a:spLocks noGrp="1"/>
          </p:cNvSpPr>
          <p:nvPr/>
        </p:nvSpPr>
        <p:spPr>
          <a:xfrm>
            <a:off x="3638550" y="177165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rcRect l="18772" r="18772"/>
          <a:stretch>
            <a:fillRect/>
          </a:stretch>
        </p:blipFill>
        <p:spPr>
          <a:xfrm>
            <a:off x="7191375" y="1809750"/>
            <a:ext cx="4333875" cy="3905250"/>
          </a:xfrm>
          <a:prstGeom prst="roundRect">
            <a:avLst>
              <a:gd name="adj" fmla="val 4390"/>
            </a:avLst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7C96B8-275D-4DD6-B69B-9725C243E214}"/>
              </a:ext>
            </a:extLst>
          </p:cNvPr>
          <p:cNvSpPr>
            <a:spLocks noGrp="1"/>
          </p:cNvSpPr>
          <p:nvPr/>
        </p:nvSpPr>
        <p:spPr>
          <a:xfrm>
            <a:off x="685799" y="6188364"/>
            <a:ext cx="11144249" cy="32673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the strongest method each important service supports</a:t>
            </a:r>
          </a:p>
        </p:txBody>
      </p:sp>
    </p:spTree>
    <p:extLst>
      <p:ext uri="{BB962C8B-B14F-4D97-AF65-F5344CB8AC3E}">
        <p14:creationId xmlns:p14="http://schemas.microsoft.com/office/powerpoint/2010/main" val="28801063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76528B7-E3AD-4374-B133-D6C0A190ED9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F2FAB5-AF02-4936-8ADB-BF6E14F844A0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CC18BB-71D6-4287-8BCE-B48A823EF6D2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MFA methods are not equal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58599031-09E2-40FF-8690-3867CA5C0208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3AA424-B6A3-4618-BBE6-42EDBD9C4379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F8ABC3-623E-4650-907F-A2F2118D41C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76A68-4C29-4E10-93C3-82F89F31F9D1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4172D1-7604-467C-BF36-38E946659691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606886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FIDO/</a:t>
            </a:r>
            <a:r>
              <a:rPr kumimoji="0" sz="1875" b="0" i="0" u="none" strike="noStrike" kern="1200" cap="none" spc="0" normalizeH="0" baseline="0" noProof="0" dirty="0" err="1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WebAuthn</a:t>
            </a: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 methods bind authentication to the legitimate site and resist phishing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Authenticator applications generally provide stronger protection than SMS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Number matching reduces accidental push approval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Recovery processes must receive the same protection as normal sign-in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Security questions should not serve as an authentication factor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218ECA3-B396-4AF7-8CDD-7E0223CBF87F}"/>
              </a:ext>
            </a:extLst>
          </p:cNvPr>
          <p:cNvSpPr>
            <a:spLocks noGrp="1"/>
          </p:cNvSpPr>
          <p:nvPr/>
        </p:nvSpPr>
        <p:spPr>
          <a:xfrm>
            <a:off x="8382000" y="1809750"/>
            <a:ext cx="3028950" cy="3143250"/>
          </a:xfrm>
          <a:prstGeom prst="roundRect">
            <a:avLst>
              <a:gd name="adj" fmla="val 5660"/>
            </a:avLst>
          </a:prstGeom>
          <a:solidFill>
            <a:srgbClr val="EAF7F1"/>
          </a:solidFill>
          <a:ln w="9525">
            <a:solidFill>
              <a:srgbClr val="167D55"/>
            </a:solidFill>
            <a:prstDash val="solid"/>
          </a:ln>
        </p:spPr>
        <p:txBody>
          <a:bodyPr lIns="152400" tIns="133350" rIns="152400" bIns="13335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167D55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Start with administrators, finance, email, and remote access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06E80CB-EFFB-4B2F-9B6C-3B1AB7E46310}"/>
              </a:ext>
            </a:extLst>
          </p:cNvPr>
          <p:cNvSpPr>
            <a:spLocks noGrp="1"/>
          </p:cNvSpPr>
          <p:nvPr/>
        </p:nvSpPr>
        <p:spPr>
          <a:xfrm>
            <a:off x="7116618" y="1714500"/>
            <a:ext cx="4484832" cy="4191000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344641" y="2285316"/>
            <a:ext cx="4157518" cy="3249391"/>
          </a:xfrm>
          <a:prstGeom prst="roundRect">
            <a:avLst>
              <a:gd name="adj" fmla="val 4590"/>
            </a:avLst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A437722-A6CA-2814-461B-1928BC8F2105}"/>
              </a:ext>
            </a:extLst>
          </p:cNvPr>
          <p:cNvSpPr>
            <a:spLocks noGrp="1"/>
          </p:cNvSpPr>
          <p:nvPr/>
        </p:nvSpPr>
        <p:spPr>
          <a:xfrm>
            <a:off x="685799" y="6188364"/>
            <a:ext cx="11144249" cy="32673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lvl="0" algn="ctr"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MFA methods differ in phishing resistance</a:t>
            </a:r>
          </a:p>
        </p:txBody>
      </p:sp>
    </p:spTree>
    <p:extLst>
      <p:ext uri="{BB962C8B-B14F-4D97-AF65-F5344CB8AC3E}">
        <p14:creationId xmlns:p14="http://schemas.microsoft.com/office/powerpoint/2010/main" val="4003541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CD2A2C0-3EB8-4652-9AF2-399C1510E0A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FE7032-3814-45F5-99EA-C60499209D02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8D36A2-9617-48AB-847A-2DEB254CE8A2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Current password guidance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9A70C8E9-99F9-4BD1-B8C6-D0E363F69636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D693C-E89F-400C-B02E-75D8B0AEC89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6E759A-122C-4D9E-A0BF-01A8E6BBFAF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09A70E-9590-4EA6-B2CE-656D1381B6D3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7853A-12A3-4AAF-9515-8D13682642FE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7334250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 lnSpcReduction="10000"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a password manager to create and store unique passwords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For password-only accounts, favor length and block known compromised values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Do not require arbitrary mixtures of uppercase, lowercase, numbers, and symbols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Do not force periodic changes unless compromise occurs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Never enter a real password into a public password-testing website</a:t>
            </a:r>
            <a:endParaRPr lang="en-US" sz="187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lvl="1"/>
            <a:r>
              <a:rPr lang="en-US" dirty="0">
                <a:hlinkClick r:id="rId3"/>
              </a:rPr>
              <a:t>https://howsecureismypassword.net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https://lastpass.com/howsecure.php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https://password.kaspersky.com/</a:t>
            </a:r>
            <a:endParaRPr lang="en-US" dirty="0"/>
          </a:p>
          <a:p>
            <a:pPr lvl="1"/>
            <a:r>
              <a:rPr lang="en-US" dirty="0">
                <a:hlinkClick r:id="rId6"/>
              </a:rPr>
              <a:t>https://passwordsgenerator.net/</a:t>
            </a:r>
            <a:endParaRPr lang="en-US" dirty="0"/>
          </a:p>
          <a:p>
            <a:pPr lvl="1"/>
            <a:r>
              <a:rPr lang="en-US" dirty="0">
                <a:hlinkClick r:id="rId7"/>
              </a:rPr>
              <a:t>https://www.lastpass.com/password-generator/</a:t>
            </a:r>
            <a:endParaRPr lang="en-US" dirty="0"/>
          </a:p>
          <a:p>
            <a:pPr lvl="1"/>
            <a:r>
              <a:rPr lang="en-US" dirty="0">
                <a:hlinkClick r:id="rId8"/>
              </a:rPr>
              <a:t>https://www.roboform.com/password-generator</a:t>
            </a:r>
            <a:endParaRPr lang="en-US" dirty="0"/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5F6A3AA-B37D-40BE-94B6-5DCB618E9BD6}"/>
              </a:ext>
            </a:extLst>
          </p:cNvPr>
          <p:cNvSpPr>
            <a:spLocks noGrp="1"/>
          </p:cNvSpPr>
          <p:nvPr/>
        </p:nvSpPr>
        <p:spPr>
          <a:xfrm>
            <a:off x="8382000" y="1809750"/>
            <a:ext cx="3028950" cy="3143250"/>
          </a:xfrm>
          <a:prstGeom prst="roundRect">
            <a:avLst>
              <a:gd name="adj" fmla="val 5660"/>
            </a:avLst>
          </a:prstGeom>
          <a:solidFill>
            <a:srgbClr val="FFF5E5"/>
          </a:solidFill>
          <a:ln w="9525">
            <a:solidFill>
              <a:srgbClr val="B96B00"/>
            </a:solidFill>
            <a:prstDash val="solid"/>
          </a:ln>
        </p:spPr>
        <p:txBody>
          <a:bodyPr lIns="152400" tIns="133350" rIns="152400" bIns="13335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B96B00"/>
                </a:solidFill>
                <a:latin typeface="Aptos"/>
                <a:ea typeface="Aptos"/>
                <a:cs typeface="Aptos"/>
              </a:defRPr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B96B00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NIST minimum for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B96B00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</a:b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B96B00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 single-factor passwords: 15 characters</a:t>
            </a:r>
          </a:p>
        </p:txBody>
      </p:sp>
    </p:spTree>
    <p:extLst>
      <p:ext uri="{BB962C8B-B14F-4D97-AF65-F5344CB8AC3E}">
        <p14:creationId xmlns:p14="http://schemas.microsoft.com/office/powerpoint/2010/main" val="30602576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7E4672-B241-CC6E-3EAF-A17B18B7F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35F3779-50F4-B466-F0B8-87E5F6B4B2F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A720E3-CEC2-BF1D-0277-551B4ABABC64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6BBC2B-1758-95B8-AFA5-1CAAB5E6F596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Current pass</a:t>
            </a:r>
            <a:r>
              <a:rPr kumimoji="0" 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phrase </a:t>
            </a:r>
            <a:r>
              <a:rPr kumimoji="0" sz="2925" b="1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guidance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C73E02B8-7362-0C79-DEE8-3BF5D470B7DB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B75C2E-41ED-E185-8FDC-96CA8A77B8B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1130CA-D1BC-3D57-EDCB-5AAD7FEDE0C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31E845-5782-6CE4-1464-C3A9C2BFB225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0FF1EA-95B6-2A3D-31F3-63ED60B46712}"/>
              </a:ext>
            </a:extLst>
          </p:cNvPr>
          <p:cNvSpPr>
            <a:spLocks noGrp="1"/>
          </p:cNvSpPr>
          <p:nvPr/>
        </p:nvSpPr>
        <p:spPr>
          <a:xfrm>
            <a:off x="666749" y="1733550"/>
            <a:ext cx="10125941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 strong passphrase should be at least 15 to 16 characters long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Build your passphrase using 4 to 7 random, completely unrelated words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Modern systems usually accept all printed characters so use hyphens, underscores, etc. between your random words to make them easy to type and read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Never include your name, pet’s name, birthdays, hometowns, etc.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Avoid popular songs, lyrics, movie lines, cultural expressions, etc.</a:t>
            </a:r>
            <a:endParaRPr lang="en-US" sz="187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lvl="1"/>
            <a:r>
              <a:rPr lang="en-US" dirty="0">
                <a:hlinkClick r:id="rId3"/>
              </a:rPr>
              <a:t>https://bitwarden.com/password-generator/</a:t>
            </a:r>
          </a:p>
          <a:p>
            <a:pPr lvl="1"/>
            <a:r>
              <a:rPr lang="en-US" dirty="0">
                <a:hlinkClick r:id="rId3"/>
              </a:rPr>
              <a:t>https://passphrase-generator.com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https://useapassphrase.com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https://goodpassphrase.com</a:t>
            </a:r>
            <a:endParaRPr lang="en-US" dirty="0"/>
          </a:p>
          <a:p>
            <a:pPr lvl="1"/>
            <a:r>
              <a:rPr lang="en-US" dirty="0">
                <a:hlinkClick r:id="rId6"/>
              </a:rPr>
              <a:t>https://getapassphrase.com</a:t>
            </a:r>
            <a:endParaRPr lang="en-US" dirty="0"/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210041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78C3DA-EE3E-2C94-9CA4-515334B88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532F5D1-2DAB-A545-D17F-109B4F00F41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D6AE2C-EAE7-49B3-9456-138FD1CACFF8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75AE9C-17E3-139B-8E27-E90D49310858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Recommended Resources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9F7765B-65EF-E332-AA3C-771116B8991A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AE9947-ACF8-8819-3417-5A275A72938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A92E8B-4F90-B4B2-477A-4C163BE82FD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5C52AC-53F4-56F2-B266-41C3FBFE5003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4BC444-7D40-4A34-0B95-087DBBB76516}"/>
              </a:ext>
            </a:extLst>
          </p:cNvPr>
          <p:cNvSpPr>
            <a:spLocks noGrp="1"/>
          </p:cNvSpPr>
          <p:nvPr/>
        </p:nvSpPr>
        <p:spPr>
          <a:xfrm>
            <a:off x="647700" y="1737360"/>
            <a:ext cx="4953000" cy="3619731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goodstack.org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techsoup.org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techimpact.org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nten.org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nptechforgood.com</a:t>
            </a:r>
          </a:p>
          <a:p>
            <a:pPr marL="342900" indent="-342900" algn="l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nonprofithub.org</a:t>
            </a:r>
            <a:endParaRPr lang="en-US" sz="24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1556F-F09C-0A15-4C61-A63DF7C96B73}"/>
              </a:ext>
            </a:extLst>
          </p:cNvPr>
          <p:cNvSpPr>
            <a:spLocks noGrp="1"/>
          </p:cNvSpPr>
          <p:nvPr/>
        </p:nvSpPr>
        <p:spPr>
          <a:xfrm>
            <a:off x="246047" y="6267449"/>
            <a:ext cx="11807795" cy="295275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 fontScale="85000" lnSpcReduction="10000"/>
          </a:bodyPr>
          <a:lstStyle/>
          <a:p>
            <a:pPr algn="ctr">
              <a:defRPr sz="157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lang="en-US" sz="1575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What are your go-to, nonprofit tech websites?</a:t>
            </a:r>
            <a:endParaRPr sz="1575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36D127-94B7-DE7C-97E4-CC6D256398EE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45B380-E266-21D3-9666-C318BE214B46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8FAB4F1-B143-02C3-9B97-1FE7D13936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7908" y="4554826"/>
            <a:ext cx="1760566" cy="112553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4DEFEA9-8C54-CD79-5FE2-4CD69767D1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7908" y="1932024"/>
            <a:ext cx="1766016" cy="115998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A2CEE87-F628-2CE8-DAEE-2202F94E5D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2689" y="1909797"/>
            <a:ext cx="1738395" cy="11823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6705D1E-B8F4-8546-FA59-DDBB9448FF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7908" y="3241142"/>
            <a:ext cx="1766016" cy="120108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F3E0959-0CDC-35A9-E768-9FD55FB2A6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76541" y="4512270"/>
            <a:ext cx="1717504" cy="116809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7F519F4-4D15-6962-3A7B-01D73F4F0F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362" y="3221524"/>
            <a:ext cx="1750721" cy="120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851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5E206B-BF97-38E4-3C92-3477286D5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64124D7-F424-8FC5-A43A-9D6E8DF638D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6BC764-4171-96EC-F97B-551EC6FB0667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6647C0-DF31-DEBB-F43B-837718E5F9A0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Check and monitor for account breaches</a:t>
            </a:r>
            <a:endParaRPr kumimoji="0" sz="2925" b="1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6DE5ADD5-BB18-F764-C37A-D343C0694C86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34BBB5-8098-A801-7E5D-89536A25FCC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5D76C0-BFFB-EC03-6B4C-4F7C66888BE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834385-57A5-502D-8BDC-AA4351F598DB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043E58-28C7-0C17-9B29-1BD061CF1E22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556086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Visit dedicated Breach Checking sites like “Have I Been </a:t>
            </a:r>
            <a:r>
              <a:rPr lang="en-US" sz="1875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Pwned</a:t>
            </a: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” or “Mozilla Monitor”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Major tech platforms have built automated breach detection directly into their systems, so visit your “Account” to check (Google Account, Apple Devices, Windows/M365, etc.)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Password managers usually feature built-in security dashboards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lvl="1"/>
            <a:r>
              <a:rPr lang="en-US" dirty="0">
                <a:hlinkClick r:id="rId3"/>
              </a:rPr>
              <a:t>https://haveibeenpwned.com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https://www.dehashed.com/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https://monitor.firefox.com</a:t>
            </a:r>
            <a:endParaRPr lang="en-US" dirty="0"/>
          </a:p>
          <a:p>
            <a:pPr lvl="1"/>
            <a:r>
              <a:rPr lang="en-US" dirty="0">
                <a:hlinkClick r:id="rId6"/>
              </a:rPr>
              <a:t>https://www.creditkarma.com/id-monitoring</a:t>
            </a:r>
            <a:endParaRPr lang="en-US" dirty="0"/>
          </a:p>
          <a:p>
            <a:pPr lvl="1"/>
            <a:r>
              <a:rPr lang="en-US" dirty="0">
                <a:hlinkClick r:id="rId7"/>
              </a:rPr>
              <a:t>https://wallethub.com/free-credit-monitoring/</a:t>
            </a:r>
            <a:endParaRPr lang="en-US" dirty="0"/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pic>
        <p:nvPicPr>
          <p:cNvPr id="10" name="Picture 9" descr="70+ Password Statistics for 2026">
            <a:extLst>
              <a:ext uri="{FF2B5EF4-FFF2-40B4-BE49-F238E27FC236}">
                <a16:creationId xmlns:a16="http://schemas.microsoft.com/office/drawing/2014/main" id="{26134B42-BC06-4F8A-2941-775D39504FC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9FAFD"/>
              </a:clrFrom>
              <a:clrTo>
                <a:srgbClr val="F9FAFD">
                  <a:alpha val="0"/>
                </a:srgbClr>
              </a:clrTo>
            </a:clrChange>
          </a:blip>
          <a:srcRect b="16869"/>
          <a:stretch>
            <a:fillRect/>
          </a:stretch>
        </p:blipFill>
        <p:spPr>
          <a:xfrm>
            <a:off x="7601152" y="1476376"/>
            <a:ext cx="3924098" cy="480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571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8228793-828B-4813-B03F-7C2492D7013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C18F35-42A9-4359-AC36-193D44250023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ABBBEE-055F-475B-8AE8-F42B5C0F330C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Passkeys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86DE4CE-FE9B-4444-9D9E-8310C7D7CACD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A73706-405B-4030-B249-9195448D9AA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88F4EF-1DB1-4F9E-810E-3BF74564467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8CBA10-6AB8-4204-918B-2975A435F7FF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952FDA-A4C4-43E2-974D-C054D231CF72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819323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Passkeys replace a shared secret with cryptographic credentials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The legitimate website or app participates in the authentication, which blocks common phishing techniques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Users can authenticate with a device PIN, fingerprint, face recognition, or security key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Plan device replacement, recovery, shared-device use, and administrator emergency access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B0A893-84A4-7C3D-0126-57279DBACCB4}"/>
              </a:ext>
            </a:extLst>
          </p:cNvPr>
          <p:cNvSpPr>
            <a:spLocks noGrp="1"/>
          </p:cNvSpPr>
          <p:nvPr/>
        </p:nvSpPr>
        <p:spPr>
          <a:xfrm>
            <a:off x="685799" y="6188364"/>
            <a:ext cx="11144249" cy="32673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lvl="0"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rgbClr val="C00000"/>
                </a:solidFill>
                <a:latin typeface="Aptos"/>
                <a:ea typeface="Aptos"/>
                <a:cs typeface="Aptos"/>
              </a:rPr>
              <a:t>Passkeys improve security and reduce password burden</a:t>
            </a:r>
          </a:p>
        </p:txBody>
      </p:sp>
      <p:pic>
        <p:nvPicPr>
          <p:cNvPr id="14" name="Picture 13" descr="The Emergence of Passkeys - What Small Businesses Need to Know - Palitto  Consulting Services">
            <a:extLst>
              <a:ext uri="{FF2B5EF4-FFF2-40B4-BE49-F238E27FC236}">
                <a16:creationId xmlns:a16="http://schemas.microsoft.com/office/drawing/2014/main" id="{892205A3-FA39-6D81-9A28-12CAD7407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340" y="1795897"/>
            <a:ext cx="3631910" cy="363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190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54CFAC4-4400-4F40-94E1-8907F0FC218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647099-C934-4C89-AF9B-DE428F592D8E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2E1BB0-C286-40FC-A5D2-43ADEBDDD3BA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Choosing a password manager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2087BC79-616B-4B05-BDFD-2BF9DFC44365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5AAAD4-CF60-48B8-B993-0AB9F857CAF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83401E-9F15-47B9-AAD1-FF7CF18B211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6AD035-084B-444A-9DE1-1B03A09CD2F7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C874E2-57E9-4705-B445-B217EEC6756B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697621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Evaluate security architecture, breach history, administrative controls, support, and exportability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Confirm passkey support and deployment options for every device type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organizational shared vaults for service accounts instead of spreadsheets or chat messages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Review access regularly and test emergency recovery</a:t>
            </a:r>
            <a:endParaRPr kumimoji="0" lang="en-US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lang="en-US" sz="187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lvl="1" algn="ctr"/>
            <a:r>
              <a:rPr lang="en-US" dirty="0"/>
              <a:t>1Password, </a:t>
            </a:r>
            <a:r>
              <a:rPr lang="en-US" dirty="0" err="1"/>
              <a:t>Bitwarden</a:t>
            </a:r>
            <a:r>
              <a:rPr lang="en-US" dirty="0"/>
              <a:t>, </a:t>
            </a:r>
            <a:r>
              <a:rPr lang="en-US" dirty="0" err="1"/>
              <a:t>Dashlane</a:t>
            </a:r>
            <a:r>
              <a:rPr lang="en-US" dirty="0"/>
              <a:t>, </a:t>
            </a:r>
            <a:r>
              <a:rPr lang="en-US" dirty="0" err="1"/>
              <a:t>Keepass</a:t>
            </a:r>
            <a:endParaRPr lang="en-US" dirty="0"/>
          </a:p>
          <a:p>
            <a:pPr lvl="1" algn="ctr"/>
            <a:r>
              <a:rPr lang="en-US" dirty="0" err="1"/>
              <a:t>Lastpass</a:t>
            </a:r>
            <a:r>
              <a:rPr lang="en-US" dirty="0"/>
              <a:t>, </a:t>
            </a:r>
            <a:r>
              <a:rPr lang="en-US" dirty="0" err="1"/>
              <a:t>Roboform</a:t>
            </a:r>
            <a:r>
              <a:rPr lang="en-US" dirty="0"/>
              <a:t>, Keeper, </a:t>
            </a:r>
            <a:r>
              <a:rPr lang="en-US" dirty="0" err="1"/>
              <a:t>ProtonPass</a:t>
            </a:r>
            <a:endParaRPr lang="en-US" dirty="0"/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7146BF-AC42-4C70-B17F-CB7FC277A7E7}"/>
              </a:ext>
            </a:extLst>
          </p:cNvPr>
          <p:cNvSpPr>
            <a:spLocks noGrp="1"/>
          </p:cNvSpPr>
          <p:nvPr/>
        </p:nvSpPr>
        <p:spPr>
          <a:xfrm>
            <a:off x="8382000" y="1809750"/>
            <a:ext cx="3028950" cy="3143250"/>
          </a:xfrm>
          <a:prstGeom prst="roundRect">
            <a:avLst>
              <a:gd name="adj" fmla="val 5660"/>
            </a:avLst>
          </a:prstGeom>
          <a:solidFill>
            <a:srgbClr val="EAF7F1"/>
          </a:solidFill>
          <a:ln w="9525">
            <a:solidFill>
              <a:srgbClr val="167D55"/>
            </a:solidFill>
            <a:prstDash val="solid"/>
          </a:ln>
        </p:spPr>
        <p:txBody>
          <a:bodyPr lIns="152400" tIns="133350" rIns="152400" bIns="13335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167D55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Compare capabilities each year, not brand logos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535DC47-BEA2-4317-A16D-A1ED54DE68C3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90950" cy="4191000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4" descr="Proton Pass: Best-In-Class Free ...">
            <a:extLst>
              <a:ext uri="{FF2B5EF4-FFF2-40B4-BE49-F238E27FC236}">
                <a16:creationId xmlns:a16="http://schemas.microsoft.com/office/drawing/2014/main" id="{18D6DCE9-F55B-47AD-4401-DF2AB05FD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988" y="4457241"/>
            <a:ext cx="1412399" cy="79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roboform">
            <a:extLst>
              <a:ext uri="{FF2B5EF4-FFF2-40B4-BE49-F238E27FC236}">
                <a16:creationId xmlns:a16="http://schemas.microsoft.com/office/drawing/2014/main" id="{34404B21-104A-7A22-6AE0-4372BBDFA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329" y="2459645"/>
            <a:ext cx="1156479" cy="82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Related image">
            <a:extLst>
              <a:ext uri="{FF2B5EF4-FFF2-40B4-BE49-F238E27FC236}">
                <a16:creationId xmlns:a16="http://schemas.microsoft.com/office/drawing/2014/main" id="{28B215D3-8B50-00FC-0426-62CF69922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370" y="5349626"/>
            <a:ext cx="1640951" cy="41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Image result for dashlane logo">
            <a:extLst>
              <a:ext uri="{FF2B5EF4-FFF2-40B4-BE49-F238E27FC236}">
                <a16:creationId xmlns:a16="http://schemas.microsoft.com/office/drawing/2014/main" id="{BEEFCAFB-59BB-C8E9-8170-F9B93E843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195" y="1789938"/>
            <a:ext cx="1197755" cy="36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Image result for keepass logo">
            <a:extLst>
              <a:ext uri="{FF2B5EF4-FFF2-40B4-BE49-F238E27FC236}">
                <a16:creationId xmlns:a16="http://schemas.microsoft.com/office/drawing/2014/main" id="{C6D363DF-A393-4864-A4D0-7A85485B9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330" y="3739751"/>
            <a:ext cx="1341844" cy="55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Image result for 1password logo">
            <a:extLst>
              <a:ext uri="{FF2B5EF4-FFF2-40B4-BE49-F238E27FC236}">
                <a16:creationId xmlns:a16="http://schemas.microsoft.com/office/drawing/2014/main" id="{4C8838B2-3BFE-3B0C-EE75-1C6BB2988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743" y="3934966"/>
            <a:ext cx="1200347" cy="120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See the source image">
            <a:extLst>
              <a:ext uri="{FF2B5EF4-FFF2-40B4-BE49-F238E27FC236}">
                <a16:creationId xmlns:a16="http://schemas.microsoft.com/office/drawing/2014/main" id="{9DA71AB7-C299-E699-D176-79208B90F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860" y="2544033"/>
            <a:ext cx="1300940" cy="82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Keeper Unlimited Password Manager Review - Consumer Reports">
            <a:extLst>
              <a:ext uri="{FF2B5EF4-FFF2-40B4-BE49-F238E27FC236}">
                <a16:creationId xmlns:a16="http://schemas.microsoft.com/office/drawing/2014/main" id="{9D1FE9E9-193A-F9A9-D7BC-9937423C5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988" y="1789021"/>
            <a:ext cx="1107319" cy="80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7836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018555A-396D-439C-932E-1F78BBF635B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685A5C-9FE0-43DB-BC73-6CFD53B2DE23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C28E74-5D3F-4FC1-9B4D-74E6E0F29BC0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Shared mailboxes and aliases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6F05B7E5-3EC5-47BC-87C4-04881EACD4A8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C0048D-1956-4AD6-99CF-6AE3D00BB23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1E91-6E87-4BE2-B5E0-64A65BA19A1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783286-BC65-4FE6-8ED0-183358B3BAAA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F8563B-3416-4D62-BB6B-350AA7CD81A8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87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Shared mailbox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8E0D39-4E63-48DD-A531-AE3D70203DD0}"/>
              </a:ext>
            </a:extLst>
          </p:cNvPr>
          <p:cNvSpPr>
            <a:spLocks noGrp="1"/>
          </p:cNvSpPr>
          <p:nvPr/>
        </p:nvSpPr>
        <p:spPr>
          <a:xfrm>
            <a:off x="653415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87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Email alias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2C7F84-FFC1-42A4-B453-CFA4729FDDB2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49530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Separate organizational mailbox with delegated access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Useful when several people need to read, reply, and retain history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Users sign in through their individual protected accounts</a:t>
            </a:r>
            <a:endParaRPr kumimoji="0" lang="en-US" sz="172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lang="en-US" sz="172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139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  <a:hlinkClick r:id="rId3"/>
              </a:rPr>
              <a:t>info@mydomain.org</a:t>
            </a:r>
            <a:r>
              <a:rPr kumimoji="0" lang="en-US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, </a:t>
            </a:r>
            <a:r>
              <a:rPr kumimoji="0" lang="en-US" sz="1725" b="0" i="0" u="none" strike="noStrike" kern="1200" cap="none" spc="0" normalizeH="0" baseline="0" noProof="0" dirty="0" err="1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  <a:hlinkClick r:id="rId4"/>
              </a:rPr>
              <a:t>admin@mydomain</a:t>
            </a: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  <a:hlinkClick r:id="rId4"/>
              </a:rPr>
              <a:t>.org</a:t>
            </a: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, </a:t>
            </a: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  <a:hlinkClick r:id="rId5"/>
              </a:rPr>
              <a:t>media@mydomain.org</a:t>
            </a: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, </a:t>
            </a: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  <a:hlinkClick r:id="rId6"/>
              </a:rPr>
              <a:t>accounts@mydomain.org</a:t>
            </a:r>
            <a:endParaRPr lang="en-US" sz="172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139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kumimoji="0" sz="172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E74A00-F149-42B8-9DF0-BFD82CABC5EE}"/>
              </a:ext>
            </a:extLst>
          </p:cNvPr>
          <p:cNvSpPr>
            <a:spLocks noGrp="1"/>
          </p:cNvSpPr>
          <p:nvPr/>
        </p:nvSpPr>
        <p:spPr>
          <a:xfrm>
            <a:off x="6610350" y="2238375"/>
            <a:ext cx="50101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Additional address delivered to an existing mailbox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Useful for role continuity and public contact addresses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Does not require sharing a password</a:t>
            </a:r>
            <a:endParaRPr kumimoji="0" lang="en-US" sz="172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139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lang="en-US" sz="172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139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Primary: </a:t>
            </a:r>
            <a:r>
              <a:rPr kumimoji="0" lang="en-US" sz="172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  <a:hlinkClick r:id="rId7"/>
              </a:rPr>
              <a:t>gary.hires@mydomain.org</a:t>
            </a:r>
            <a:endParaRPr kumimoji="0" lang="en-US" sz="172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139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Aliases: </a:t>
            </a: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  <a:hlinkClick r:id="rId8"/>
              </a:rPr>
              <a:t>it@mydomain.org</a:t>
            </a: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, </a:t>
            </a:r>
            <a:r>
              <a:rPr lang="en-US" sz="1725" dirty="0">
                <a:solidFill>
                  <a:srgbClr val="17233B"/>
                </a:solidFill>
                <a:latin typeface="Aptos"/>
                <a:ea typeface="Aptos"/>
                <a:cs typeface="Aptos"/>
                <a:hlinkClick r:id="rId9"/>
              </a:rPr>
              <a:t>network@mydomain.org</a:t>
            </a:r>
            <a:endParaRPr lang="en-US" sz="172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kumimoji="0" sz="172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07DD8CB1-A270-42A3-83C5-5F38F0D46E11}"/>
              </a:ext>
            </a:extLst>
          </p:cNvPr>
          <p:cNvSpPr>
            <a:spLocks noGrp="1"/>
          </p:cNvSpPr>
          <p:nvPr/>
        </p:nvSpPr>
        <p:spPr>
          <a:xfrm>
            <a:off x="6096000" y="177165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FCC610-148A-4BE1-9785-C3AFE2AF5879}"/>
              </a:ext>
            </a:extLst>
          </p:cNvPr>
          <p:cNvSpPr>
            <a:spLocks noGrp="1"/>
          </p:cNvSpPr>
          <p:nvPr/>
        </p:nvSpPr>
        <p:spPr>
          <a:xfrm>
            <a:off x="685800" y="6229350"/>
            <a:ext cx="10810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individual identity, delegated access, and prompt offboarding</a:t>
            </a:r>
          </a:p>
        </p:txBody>
      </p:sp>
    </p:spTree>
    <p:extLst>
      <p:ext uri="{BB962C8B-B14F-4D97-AF65-F5344CB8AC3E}">
        <p14:creationId xmlns:p14="http://schemas.microsoft.com/office/powerpoint/2010/main" val="7374174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B6E690C-755F-4CD3-928C-081057EED10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DE3131-D8E0-4DAF-BF0D-CD507598ADB3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B73C72-D306-4B1D-9BB8-3C530794CED0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Browser profiles and task separation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60B104C0-183A-4F35-A5A6-3151F5D185E8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4F086D-09B7-4989-BC1D-BDEBE14D090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C922C6-D586-4FF9-80AE-8864DF4754A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185DF4-CC4E-487F-813A-2BD19EEFD2F0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14861C-F5D6-45A9-A0DD-5B449823E175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472959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a managed work profile for organizational accounts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Separate administrative sessions from everyday browsing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Keep untrusted research and testing away from privileged sessions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Limit extensions and synchronization to approved accounts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Do not treat another browser as a substitute for patching, endpoint protection, or safe decisions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8661523-F04F-4D3F-808A-CC7A59DDA01C}"/>
              </a:ext>
            </a:extLst>
          </p:cNvPr>
          <p:cNvSpPr>
            <a:spLocks noGrp="1"/>
          </p:cNvSpPr>
          <p:nvPr/>
        </p:nvSpPr>
        <p:spPr>
          <a:xfrm>
            <a:off x="7624618" y="1809749"/>
            <a:ext cx="3786332" cy="4212359"/>
          </a:xfrm>
          <a:prstGeom prst="roundRect">
            <a:avLst>
              <a:gd name="adj" fmla="val 5660"/>
            </a:avLst>
          </a:prstGeom>
          <a:noFill/>
          <a:ln w="9525">
            <a:solidFill>
              <a:srgbClr val="167D55"/>
            </a:solidFill>
            <a:prstDash val="solid"/>
          </a:ln>
        </p:spPr>
        <p:txBody>
          <a:bodyPr lIns="152400" tIns="133350" rIns="152400" bIns="13335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167D55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3BC1FC-F0AF-C8A9-E820-2685E126E0A0}"/>
              </a:ext>
            </a:extLst>
          </p:cNvPr>
          <p:cNvSpPr>
            <a:spLocks noGrp="1"/>
          </p:cNvSpPr>
          <p:nvPr/>
        </p:nvSpPr>
        <p:spPr>
          <a:xfrm>
            <a:off x="685800" y="6229350"/>
            <a:ext cx="10810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 lnSpcReduction="10000"/>
          </a:bodyPr>
          <a:lstStyle/>
          <a:p>
            <a:pPr lvl="0"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C00000"/>
                </a:solidFill>
                <a:latin typeface="Aptos"/>
                <a:ea typeface="Aptos"/>
                <a:cs typeface="Aptos"/>
              </a:rPr>
              <a:t>Separation limits accidental cross-account actions</a:t>
            </a:r>
          </a:p>
        </p:txBody>
      </p:sp>
      <p:pic>
        <p:nvPicPr>
          <p:cNvPr id="14" name="Picture 13" descr="What is Opera? - Tech Monitor">
            <a:extLst>
              <a:ext uri="{FF2B5EF4-FFF2-40B4-BE49-F238E27FC236}">
                <a16:creationId xmlns:a16="http://schemas.microsoft.com/office/drawing/2014/main" id="{DA8A47B7-EBCE-147B-3B0F-8074C6CF50F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54059" y="1822163"/>
            <a:ext cx="1569940" cy="1235363"/>
          </a:xfrm>
          <a:prstGeom prst="rect">
            <a:avLst/>
          </a:prstGeom>
        </p:spPr>
      </p:pic>
      <p:pic>
        <p:nvPicPr>
          <p:cNvPr id="15" name="Picture 14" descr="Be More Productive with Microsoft Edge | IT Radix - New Jersey">
            <a:extLst>
              <a:ext uri="{FF2B5EF4-FFF2-40B4-BE49-F238E27FC236}">
                <a16:creationId xmlns:a16="http://schemas.microsoft.com/office/drawing/2014/main" id="{5E4C992D-60C5-E6DB-A941-AA38A329FB6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666" y="2401768"/>
            <a:ext cx="1282446" cy="971550"/>
          </a:xfrm>
          <a:prstGeom prst="rect">
            <a:avLst/>
          </a:prstGeom>
        </p:spPr>
      </p:pic>
      <p:pic>
        <p:nvPicPr>
          <p:cNvPr id="16" name="Picture 15" descr="Apple safari logo - free Icon PNG, SVG">
            <a:extLst>
              <a:ext uri="{FF2B5EF4-FFF2-40B4-BE49-F238E27FC236}">
                <a16:creationId xmlns:a16="http://schemas.microsoft.com/office/drawing/2014/main" id="{C31DBBF6-047D-EB35-FDD5-52CE391A6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0473" y="3069940"/>
            <a:ext cx="1565564" cy="782782"/>
          </a:xfrm>
          <a:prstGeom prst="rect">
            <a:avLst/>
          </a:prstGeom>
        </p:spPr>
      </p:pic>
      <p:pic>
        <p:nvPicPr>
          <p:cNvPr id="17" name="Picture 16" descr="How was Chrome browser Started? - History of Google Chrome">
            <a:extLst>
              <a:ext uri="{FF2B5EF4-FFF2-40B4-BE49-F238E27FC236}">
                <a16:creationId xmlns:a16="http://schemas.microsoft.com/office/drawing/2014/main" id="{77143D44-44C0-46C1-57D7-560B9C3B073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rcRect l="22829" t="3148" r="23939" b="8743"/>
          <a:stretch>
            <a:fillRect/>
          </a:stretch>
        </p:blipFill>
        <p:spPr>
          <a:xfrm>
            <a:off x="9966037" y="3977264"/>
            <a:ext cx="1038245" cy="966644"/>
          </a:xfrm>
          <a:prstGeom prst="rect">
            <a:avLst/>
          </a:prstGeom>
        </p:spPr>
      </p:pic>
      <p:pic>
        <p:nvPicPr>
          <p:cNvPr id="18" name="Picture 17" descr="What is Brave Browser? Love Your Work, Episode 139">
            <a:extLst>
              <a:ext uri="{FF2B5EF4-FFF2-40B4-BE49-F238E27FC236}">
                <a16:creationId xmlns:a16="http://schemas.microsoft.com/office/drawing/2014/main" id="{A370FF82-EE3F-FC8F-FE1D-CC365B74D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8246" y="3474267"/>
            <a:ext cx="1794164" cy="1794164"/>
          </a:xfrm>
          <a:prstGeom prst="rect">
            <a:avLst/>
          </a:prstGeom>
        </p:spPr>
      </p:pic>
      <p:pic>
        <p:nvPicPr>
          <p:cNvPr id="19" name="Picture 18" descr="Mozilla Issues 'Update Now' Warning To 500 Million Firefox Users (Updated)">
            <a:extLst>
              <a:ext uri="{FF2B5EF4-FFF2-40B4-BE49-F238E27FC236}">
                <a16:creationId xmlns:a16="http://schemas.microsoft.com/office/drawing/2014/main" id="{6D2D9999-0389-7AE3-5BEE-D634E0B174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6000" y="5180251"/>
            <a:ext cx="1496291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403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C9A0D-1B94-45FB-8E15-9C315CCEDD2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582791-546D-4719-820E-54798A38D948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C42192-D83B-4173-BEB6-00027F6660AE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Email addresses and public forms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D5A1390F-6C71-4A3F-BDB2-EDBC4BAEB869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9F0679-64ED-4E15-81CE-449A2550402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3129C3-7FCD-4682-B8DE-CF1D3FE012D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6971FF-67D2-4810-B3E2-2D90D13FA5D6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FFB738-2FB7-4EE8-85B4-23050AD6455D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551468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role-based aliases such as donations@ or support@ when continuity matters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Deliver aliases to managed accounts with individual sign-in and MFA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Avoid shared passwords for generic mailboxes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Limit public exposure of personal staff addresses where practical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Apply retention, offboarding, and monitoring rules to every organizational mailbox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3C5AB4-5AF1-4B6C-A367-EB8D8241F2D6}"/>
              </a:ext>
            </a:extLst>
          </p:cNvPr>
          <p:cNvSpPr>
            <a:spLocks noGrp="1"/>
          </p:cNvSpPr>
          <p:nvPr/>
        </p:nvSpPr>
        <p:spPr>
          <a:xfrm>
            <a:off x="685800" y="6229350"/>
            <a:ext cx="10810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 lnSpcReduction="10000"/>
          </a:bodyPr>
          <a:lstStyle/>
          <a:p>
            <a:pPr lvl="0"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rgbClr val="C00000"/>
                </a:solidFill>
                <a:latin typeface="Aptos"/>
                <a:ea typeface="Aptos"/>
                <a:cs typeface="Aptos"/>
              </a:rPr>
              <a:t>An alias can be shared without sharing a password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3A4E339-9EB7-AF47-31E5-EA6911B5A5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479" r="14479"/>
          <a:stretch>
            <a:fillRect/>
          </a:stretch>
        </p:blipFill>
        <p:spPr>
          <a:xfrm>
            <a:off x="7660807" y="1733550"/>
            <a:ext cx="3959693" cy="3136900"/>
          </a:xfrm>
          <a:prstGeom prst="roundRect">
            <a:avLst>
              <a:gd name="adj" fmla="val 5902"/>
            </a:avLst>
          </a:prstGeom>
        </p:spPr>
      </p:pic>
    </p:spTree>
    <p:extLst>
      <p:ext uri="{BB962C8B-B14F-4D97-AF65-F5344CB8AC3E}">
        <p14:creationId xmlns:p14="http://schemas.microsoft.com/office/powerpoint/2010/main" val="9852273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A502167-5207-4E66-9547-834071A349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7F5035-0286-4FAC-9F55-785A5008E558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A84D12-18A3-4E73-8E4D-A92B50C5E1F4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Ransomware in 2026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3DF2E5DC-7657-42A9-974B-68A050B9ADC0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DD3B5E-2510-4037-9F41-872309C0CA3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6C5B13-CA40-4431-BB9B-F2E0C9A5682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5526EF-7ECE-418B-B3C6-384BA63CE679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86CB64-3A55-42BE-990C-7BA69F179F28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5198341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Attackers may steal data before encrypting systems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Extortion can involve public disclosure, customer notification, or pressure on partners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Email, stolen credentials, exposed remote services, and unpatched vulnerabilities remain common entry paths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Recovery requires preparation before the incident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63294" y="1516930"/>
            <a:ext cx="5557206" cy="4226334"/>
          </a:xfrm>
          <a:prstGeom prst="roundRect">
            <a:avLst>
              <a:gd name="adj" fmla="val 4590"/>
            </a:avLst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6C3732-AE00-FF03-A162-D672D5A2DF29}"/>
              </a:ext>
            </a:extLst>
          </p:cNvPr>
          <p:cNvSpPr txBox="1"/>
          <p:nvPr/>
        </p:nvSpPr>
        <p:spPr>
          <a:xfrm>
            <a:off x="152399" y="6143314"/>
            <a:ext cx="119657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Availability and confidentiality can fail together</a:t>
            </a:r>
          </a:p>
        </p:txBody>
      </p:sp>
    </p:spTree>
    <p:extLst>
      <p:ext uri="{BB962C8B-B14F-4D97-AF65-F5344CB8AC3E}">
        <p14:creationId xmlns:p14="http://schemas.microsoft.com/office/powerpoint/2010/main" val="16389990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89F0E4D-2189-40B0-9A0F-32E9100112B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0224DA-B9EC-4DDD-8722-BBE3F5A274BE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6DBF6D-78E5-4693-8FAF-FCCE89E15D7E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Reducing ransomware entry paths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2C3EDABA-3097-4CD2-833C-A0FEE2B9B702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6EDB1-C8EB-42FB-B057-685105E7016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98C61B-C1CE-4A0C-92FD-375A74A9846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7146D7-803E-4BE0-9322-8FF1B3E297A6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B71A7D-56D1-4EBC-A002-F98C083D8A41}"/>
              </a:ext>
            </a:extLst>
          </p:cNvPr>
          <p:cNvSpPr>
            <a:spLocks noGrp="1"/>
          </p:cNvSpPr>
          <p:nvPr/>
        </p:nvSpPr>
        <p:spPr>
          <a:xfrm>
            <a:off x="666751" y="1733550"/>
            <a:ext cx="5572414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Patch operating systems, browsers, applications, network equipment, and internet-facing services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Require strong MFA for email, administrators, remote access, and cloud services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Remove unused accounts and exposed services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endpoint detection and monitoring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Train staff to report suspicious messages and unexpected MFA prompts quickly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2568C3-46C3-4D80-8990-F894C3104771}"/>
              </a:ext>
            </a:extLst>
          </p:cNvPr>
          <p:cNvSpPr>
            <a:spLocks noGrp="1"/>
          </p:cNvSpPr>
          <p:nvPr/>
        </p:nvSpPr>
        <p:spPr>
          <a:xfrm>
            <a:off x="6608618" y="1617522"/>
            <a:ext cx="4992832" cy="4448174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931892" y="1717455"/>
            <a:ext cx="4394500" cy="4348241"/>
          </a:xfrm>
          <a:prstGeom prst="roundRect">
            <a:avLst>
              <a:gd name="adj" fmla="val 4590"/>
            </a:avLst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7400A4-ABEC-63AF-CD6D-26FE4E9E25A6}"/>
              </a:ext>
            </a:extLst>
          </p:cNvPr>
          <p:cNvSpPr txBox="1"/>
          <p:nvPr/>
        </p:nvSpPr>
        <p:spPr>
          <a:xfrm>
            <a:off x="152399" y="6143314"/>
            <a:ext cx="11965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Ransomware usually follows a sequence, not one isolated click</a:t>
            </a:r>
          </a:p>
        </p:txBody>
      </p:sp>
    </p:spTree>
    <p:extLst>
      <p:ext uri="{BB962C8B-B14F-4D97-AF65-F5344CB8AC3E}">
        <p14:creationId xmlns:p14="http://schemas.microsoft.com/office/powerpoint/2010/main" val="41571087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05FF35-FA66-4B64-AF5D-D1A82F6E990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0CA638-B206-4F1E-9C84-A9F9C85B619F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827566-4495-47EC-8ED0-A21676B68B98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Backups that survive an attack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ED924128-F1EB-40B5-9A15-ACB7D17C04E4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2556B1-7E2A-4100-84A9-D86A2634B87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221D37-7F0F-4358-A24C-52EF28895EF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092645-BF26-4034-AE5F-C9F9CA885FFC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820454-D1E7-41D2-B951-C7E629DF5B31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858000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Keep multiple copies across different storage types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Maintain at least one offline, isolated, or immutable copy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Encrypt backups and restrict deletion privileges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Protect backup administrator accounts separately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Monitor backup failures and unauthorized changes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rcRect l="14479" r="14479"/>
          <a:stretch>
            <a:fillRect/>
          </a:stretch>
        </p:blipFill>
        <p:spPr>
          <a:xfrm>
            <a:off x="7858125" y="1790700"/>
            <a:ext cx="3667125" cy="2905125"/>
          </a:xfrm>
          <a:prstGeom prst="roundRect">
            <a:avLst>
              <a:gd name="adj" fmla="val 5902"/>
            </a:avLst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DECD1E9-A1DB-4637-A693-CCBE7DC26331}"/>
              </a:ext>
            </a:extLst>
          </p:cNvPr>
          <p:cNvSpPr>
            <a:spLocks noGrp="1"/>
          </p:cNvSpPr>
          <p:nvPr/>
        </p:nvSpPr>
        <p:spPr>
          <a:xfrm>
            <a:off x="7858125" y="4838700"/>
            <a:ext cx="3667125" cy="1143000"/>
          </a:xfrm>
          <a:prstGeom prst="roundRect">
            <a:avLst>
              <a:gd name="adj" fmla="val 15000"/>
            </a:avLst>
          </a:prstGeom>
          <a:solidFill>
            <a:srgbClr val="EAF7F1"/>
          </a:solidFill>
          <a:ln w="9525">
            <a:solidFill>
              <a:srgbClr val="167D55"/>
            </a:solidFill>
            <a:prstDash val="solid"/>
          </a:ln>
        </p:spPr>
        <p:txBody>
          <a:bodyPr lIns="152400" tIns="133350" rIns="152400" bIns="13335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 dirty="0">
                <a:ln>
                  <a:noFill/>
                </a:ln>
                <a:solidFill>
                  <a:srgbClr val="167D55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3-2-1-1-0: one isolated copy and zero unverified errors</a:t>
            </a:r>
          </a:p>
        </p:txBody>
      </p:sp>
    </p:spTree>
    <p:extLst>
      <p:ext uri="{BB962C8B-B14F-4D97-AF65-F5344CB8AC3E}">
        <p14:creationId xmlns:p14="http://schemas.microsoft.com/office/powerpoint/2010/main" val="1613138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5632982-DCB5-4D1C-8E89-E6613DB6222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B7F737-562B-4577-BCEF-FDF4CE45BB31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FB5137-8BD0-4ACD-9A69-B79500133A11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Restore testing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72D985F-367E-411F-80F3-9F2ECE39C647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F3809B-8021-49ED-BEC4-223C76D99E1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09998D-6F79-47BD-BCC2-46A4D020234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7AAA02-1B89-442B-B867-110BE1739C53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FC10A7-EAEA-48A7-8CB1-0C4056DFDE55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5429250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Test complete recovery, not only whether the backup job reports success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Record recovery time and the order systems must return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Confirm application data, permissions, identity services, and integrations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Include cloud files, email, configuration, encryption keys, and administrator credentials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Correct failures while normal operations continue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24B9F5-7780-4E76-9F82-7A6DDBCD1149}"/>
              </a:ext>
            </a:extLst>
          </p:cNvPr>
          <p:cNvSpPr>
            <a:spLocks noGrp="1"/>
          </p:cNvSpPr>
          <p:nvPr/>
        </p:nvSpPr>
        <p:spPr>
          <a:xfrm>
            <a:off x="6172200" y="1714499"/>
            <a:ext cx="5429250" cy="4233713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>
          <a:xfrm>
            <a:off x="6350000" y="2194897"/>
            <a:ext cx="5175250" cy="3260056"/>
          </a:xfrm>
          <a:prstGeom prst="roundRect">
            <a:avLst>
              <a:gd name="adj" fmla="val 4590"/>
            </a:avLst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FCC9E0-D70D-D712-C9C1-EA967B6F1856}"/>
              </a:ext>
            </a:extLst>
          </p:cNvPr>
          <p:cNvSpPr txBox="1"/>
          <p:nvPr/>
        </p:nvSpPr>
        <p:spPr>
          <a:xfrm>
            <a:off x="215900" y="6162675"/>
            <a:ext cx="1191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 backup becomes useful only after a successful restore</a:t>
            </a:r>
          </a:p>
        </p:txBody>
      </p:sp>
    </p:spTree>
    <p:extLst>
      <p:ext uri="{BB962C8B-B14F-4D97-AF65-F5344CB8AC3E}">
        <p14:creationId xmlns:p14="http://schemas.microsoft.com/office/powerpoint/2010/main" val="461326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AC4C57F-38DA-4A4E-B85B-B7644CB7BE4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866C32-3560-4068-8263-A82AB28E0E8A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7895CD-4CD3-401D-88C3-90FC69D9D6EA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Hardware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D59BA90B-7AF4-4E66-8E72-58AB337F03E7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CECEC4-DC6E-49D5-8FBC-6973B2EE732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CB5F44-4ECB-40CA-83D4-079EEB7DE39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61B1D-E7F4-42D2-957C-513531352384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4A7C07B-BE7D-4D67-962D-B9F71888EDC9}"/>
              </a:ext>
            </a:extLst>
          </p:cNvPr>
          <p:cNvSpPr>
            <a:spLocks noGrp="1"/>
          </p:cNvSpPr>
          <p:nvPr/>
        </p:nvSpPr>
        <p:spPr>
          <a:xfrm>
            <a:off x="704850" y="1695449"/>
            <a:ext cx="10763250" cy="4419065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793217-E056-4857-90F0-1DD49B8BB2C9}"/>
              </a:ext>
            </a:extLst>
          </p:cNvPr>
          <p:cNvSpPr>
            <a:spLocks noGrp="1"/>
          </p:cNvSpPr>
          <p:nvPr/>
        </p:nvSpPr>
        <p:spPr>
          <a:xfrm>
            <a:off x="704850" y="1695450"/>
            <a:ext cx="107632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8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800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C857D4A-581F-E429-EB44-5FEAE36B6E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1966453"/>
            <a:ext cx="4572000" cy="38770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5E4577-C523-9D80-A0A7-FE081C3DA1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81" y="1866900"/>
            <a:ext cx="3008823" cy="1828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1C53B7-99EB-13B2-4012-3836FBE24B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851590">
            <a:off x="7423725" y="1833227"/>
            <a:ext cx="3112305" cy="226994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7C01244-D76E-4022-9E6E-C349F1A2580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5" y="3802936"/>
            <a:ext cx="2114867" cy="19287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8F05494-964A-3E72-1AB8-35749BFF546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796" y="3949739"/>
            <a:ext cx="2395474" cy="168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842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0E2AA1B-055A-458C-BCEF-BCDD5BC7A9E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57188A-A4D9-49CB-8A95-FB4BE5F078FE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67684B-1EDF-4626-9535-FEBC0D98243D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Cloud data also needs recovery planning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9DE84D32-A442-442C-8F61-CA4D71724031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D1E1E2-696A-4731-967D-1545699F445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BAE00C-BE40-48D9-B701-0EC9E2913B0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74CC14-D6B8-4C52-B66A-5783492AE9F6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18EF0D-A070-4437-AF1A-A10E87136C47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87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Common failure scenarios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B0FD7D-5EE8-4E04-89B6-49B4C1B36E43}"/>
              </a:ext>
            </a:extLst>
          </p:cNvPr>
          <p:cNvSpPr>
            <a:spLocks noGrp="1"/>
          </p:cNvSpPr>
          <p:nvPr/>
        </p:nvSpPr>
        <p:spPr>
          <a:xfrm>
            <a:off x="6534150" y="1752600"/>
            <a:ext cx="4953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87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Recovery questions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26904E-EEDA-4BF6-A287-9708F6E6CEB7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49530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Accidental deletion or destructive synchronization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Compromised administrator account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Retention misconfiguration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Malicious or faulty third-party integration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BB7A23-8C41-4381-888D-0EAC63033219}"/>
              </a:ext>
            </a:extLst>
          </p:cNvPr>
          <p:cNvSpPr>
            <a:spLocks noGrp="1"/>
          </p:cNvSpPr>
          <p:nvPr/>
        </p:nvSpPr>
        <p:spPr>
          <a:xfrm>
            <a:off x="6610350" y="2238375"/>
            <a:ext cx="4857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What does the provider retain and for how long?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Can an attacker delete both production data and backups?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How long would a large restore take?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Have we tested recovery from Microsoft 365, Google Workspace, CRM, and finance systems?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03C8C1E8-C592-4BB7-AB0A-0508D000E32C}"/>
              </a:ext>
            </a:extLst>
          </p:cNvPr>
          <p:cNvSpPr>
            <a:spLocks noGrp="1"/>
          </p:cNvSpPr>
          <p:nvPr/>
        </p:nvSpPr>
        <p:spPr>
          <a:xfrm>
            <a:off x="6096000" y="177165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C4E35E-5750-450F-B967-F49D83A28C33}"/>
              </a:ext>
            </a:extLst>
          </p:cNvPr>
          <p:cNvSpPr>
            <a:spLocks noGrp="1"/>
          </p:cNvSpPr>
          <p:nvPr/>
        </p:nvSpPr>
        <p:spPr>
          <a:xfrm>
            <a:off x="685800" y="6229350"/>
            <a:ext cx="10810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Availability from the provider does not guarantee recovery from your mistake or compromise</a:t>
            </a:r>
          </a:p>
        </p:txBody>
      </p:sp>
    </p:spTree>
    <p:extLst>
      <p:ext uri="{BB962C8B-B14F-4D97-AF65-F5344CB8AC3E}">
        <p14:creationId xmlns:p14="http://schemas.microsoft.com/office/powerpoint/2010/main" val="16402509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3330E212-FB09-4AD2-93D7-D7728BF1403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EF2CC2-6A82-4CF9-8F27-D47B975FFC66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1C2F17-FC8F-41B4-A214-6FE4E289CCB7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Ransomware response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EBE5CD52-4680-4C25-B442-5527318EC7F0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FD4792-DDDE-4537-8FCF-A0EB5399F06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649045-1698-48D9-B663-9B24752C6E0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80240B-3AC9-4FA0-A337-DB4D047E9B0B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819197-DFB5-4172-A348-AFFF3DBD5831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6274377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Isolate affected systems without destroying evidence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Activate the incident-response team and outside support contacts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Protect unaffected backups, credentials, and cloud accounts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Determine what data the attacker accessed or removed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Coordinate legal, insurance, law-enforcement, communications, and notification decisions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Restore from known-good systems and monitor for renewed access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C4E830E-C9B1-4E6F-B272-1EC1D45AF7E0}"/>
              </a:ext>
            </a:extLst>
          </p:cNvPr>
          <p:cNvSpPr>
            <a:spLocks noGrp="1"/>
          </p:cNvSpPr>
          <p:nvPr/>
        </p:nvSpPr>
        <p:spPr>
          <a:xfrm>
            <a:off x="7524172" y="2046408"/>
            <a:ext cx="3790950" cy="3014518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DDD7A80-E517-4609-89C6-9D77202A7FB3}"/>
              </a:ext>
            </a:extLst>
          </p:cNvPr>
          <p:cNvSpPr>
            <a:spLocks noGrp="1"/>
          </p:cNvSpPr>
          <p:nvPr/>
        </p:nvSpPr>
        <p:spPr>
          <a:xfrm>
            <a:off x="7809922" y="2332158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3C3F22-A5C5-4C02-AFE5-5923F5E23E24}"/>
              </a:ext>
            </a:extLst>
          </p:cNvPr>
          <p:cNvSpPr>
            <a:spLocks noGrp="1"/>
          </p:cNvSpPr>
          <p:nvPr/>
        </p:nvSpPr>
        <p:spPr>
          <a:xfrm>
            <a:off x="7809922" y="2360733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DF418FA-B626-4D7D-B91D-CE21A38FB125}"/>
              </a:ext>
            </a:extLst>
          </p:cNvPr>
          <p:cNvSpPr>
            <a:spLocks noGrp="1"/>
          </p:cNvSpPr>
          <p:nvPr/>
        </p:nvSpPr>
        <p:spPr>
          <a:xfrm>
            <a:off x="8381422" y="2284533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Isolate affected systems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5548C4-FDDF-45D8-8A83-ED583C8E32CE}"/>
              </a:ext>
            </a:extLst>
          </p:cNvPr>
          <p:cNvSpPr>
            <a:spLocks noGrp="1"/>
          </p:cNvSpPr>
          <p:nvPr/>
        </p:nvSpPr>
        <p:spPr>
          <a:xfrm>
            <a:off x="7981372" y="2741733"/>
            <a:ext cx="228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6664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3FDBDE6-5B25-4054-BCC8-5F8275360C1E}"/>
              </a:ext>
            </a:extLst>
          </p:cNvPr>
          <p:cNvSpPr>
            <a:spLocks noGrp="1"/>
          </p:cNvSpPr>
          <p:nvPr/>
        </p:nvSpPr>
        <p:spPr>
          <a:xfrm>
            <a:off x="7809922" y="3017958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6E0A52-964C-45C6-A144-C5D64D10AE72}"/>
              </a:ext>
            </a:extLst>
          </p:cNvPr>
          <p:cNvSpPr>
            <a:spLocks noGrp="1"/>
          </p:cNvSpPr>
          <p:nvPr/>
        </p:nvSpPr>
        <p:spPr>
          <a:xfrm>
            <a:off x="7809922" y="3046533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D646236-4009-41D0-BF6C-CCFE06EB665C}"/>
              </a:ext>
            </a:extLst>
          </p:cNvPr>
          <p:cNvSpPr>
            <a:spLocks noGrp="1"/>
          </p:cNvSpPr>
          <p:nvPr/>
        </p:nvSpPr>
        <p:spPr>
          <a:xfrm>
            <a:off x="8381422" y="2970333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Activate the response team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A9C696-6000-4801-B633-C6FC8E636DDF}"/>
              </a:ext>
            </a:extLst>
          </p:cNvPr>
          <p:cNvSpPr>
            <a:spLocks noGrp="1"/>
          </p:cNvSpPr>
          <p:nvPr/>
        </p:nvSpPr>
        <p:spPr>
          <a:xfrm>
            <a:off x="7981372" y="3427533"/>
            <a:ext cx="228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6664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D822BD8-DE33-47A3-B30A-63B622834629}"/>
              </a:ext>
            </a:extLst>
          </p:cNvPr>
          <p:cNvSpPr>
            <a:spLocks noGrp="1"/>
          </p:cNvSpPr>
          <p:nvPr/>
        </p:nvSpPr>
        <p:spPr>
          <a:xfrm>
            <a:off x="7809922" y="3703758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6B06D7-C2AC-4BCF-B420-809694C52FC5}"/>
              </a:ext>
            </a:extLst>
          </p:cNvPr>
          <p:cNvSpPr>
            <a:spLocks noGrp="1"/>
          </p:cNvSpPr>
          <p:nvPr/>
        </p:nvSpPr>
        <p:spPr>
          <a:xfrm>
            <a:off x="7809922" y="3732333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0B2BED2-AC13-4D33-B7B8-D5F0F0EFDE1F}"/>
              </a:ext>
            </a:extLst>
          </p:cNvPr>
          <p:cNvSpPr>
            <a:spLocks noGrp="1"/>
          </p:cNvSpPr>
          <p:nvPr/>
        </p:nvSpPr>
        <p:spPr>
          <a:xfrm>
            <a:off x="8381422" y="3656133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Protect backups and accounts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627FBB-354A-47D6-BFBC-27ABBA883EC6}"/>
              </a:ext>
            </a:extLst>
          </p:cNvPr>
          <p:cNvSpPr>
            <a:spLocks noGrp="1"/>
          </p:cNvSpPr>
          <p:nvPr/>
        </p:nvSpPr>
        <p:spPr>
          <a:xfrm>
            <a:off x="7981372" y="4113333"/>
            <a:ext cx="228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6664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F7645AA-9F20-40A2-92E9-5A62B2E913E3}"/>
              </a:ext>
            </a:extLst>
          </p:cNvPr>
          <p:cNvSpPr>
            <a:spLocks noGrp="1"/>
          </p:cNvSpPr>
          <p:nvPr/>
        </p:nvSpPr>
        <p:spPr>
          <a:xfrm>
            <a:off x="7809922" y="4389558"/>
            <a:ext cx="419100" cy="419100"/>
          </a:xfrm>
          <a:prstGeom prst="ellipse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96C42F-5DCA-4961-BC13-D9E4472075B1}"/>
              </a:ext>
            </a:extLst>
          </p:cNvPr>
          <p:cNvSpPr>
            <a:spLocks noGrp="1"/>
          </p:cNvSpPr>
          <p:nvPr/>
        </p:nvSpPr>
        <p:spPr>
          <a:xfrm>
            <a:off x="7809922" y="4418133"/>
            <a:ext cx="4191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0181D82-87D3-4A45-ADB1-D1F0C70DB9CA}"/>
              </a:ext>
            </a:extLst>
          </p:cNvPr>
          <p:cNvSpPr>
            <a:spLocks noGrp="1"/>
          </p:cNvSpPr>
          <p:nvPr/>
        </p:nvSpPr>
        <p:spPr>
          <a:xfrm>
            <a:off x="8381422" y="4341933"/>
            <a:ext cx="2571750" cy="533400"/>
          </a:xfrm>
          <a:prstGeom prst="roundRect">
            <a:avLst>
              <a:gd name="adj" fmla="val 17857"/>
            </a:avLst>
          </a:prstGeom>
          <a:solidFill>
            <a:srgbClr val="EEF5FF"/>
          </a:solidFill>
          <a:ln w="9525">
            <a:solidFill>
              <a:srgbClr val="D8E0EA"/>
            </a:solidFill>
            <a:prstDash val="solid"/>
          </a:ln>
        </p:spPr>
        <p:txBody>
          <a:bodyPr lIns="114300" tIns="57150" rIns="95250" bIns="57150" anchor="ctr">
            <a:normAutofit fontScale="88924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4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Restore from known-good systems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E8847E-38EB-5697-4EC8-CB8ADDE4A639}"/>
              </a:ext>
            </a:extLst>
          </p:cNvPr>
          <p:cNvSpPr txBox="1"/>
          <p:nvPr/>
        </p:nvSpPr>
        <p:spPr>
          <a:xfrm>
            <a:off x="249093" y="6256529"/>
            <a:ext cx="11846214" cy="288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lang="en-US" sz="1275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Practice the sequence before an actual incident</a:t>
            </a:r>
          </a:p>
        </p:txBody>
      </p:sp>
    </p:spTree>
    <p:extLst>
      <p:ext uri="{BB962C8B-B14F-4D97-AF65-F5344CB8AC3E}">
        <p14:creationId xmlns:p14="http://schemas.microsoft.com/office/powerpoint/2010/main" val="26010862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C898C6A-FB9F-4B0A-951B-1691EA909C7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08C2E1-2AD0-4173-836A-00E89ECB0D17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E438AB-9A24-4B79-8B17-1163547EE1FB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Least privilege and administrative access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D07ED1D1-6A7C-4925-9D72-38CE23F05C34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091BE-01E7-4DF8-BA8B-C1B6F6D9005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CD8FE8-EBEE-4AF8-A44B-1EF493FB791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76D8E4-DE99-4ADA-9B0C-7DBA2E41C8F0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88CA5A-B945-4430-8AFC-19EF6B7B032C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6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Everyday work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4DE4D8-57F7-4762-A4CC-2641B9537562}"/>
              </a:ext>
            </a:extLst>
          </p:cNvPr>
          <p:cNvSpPr>
            <a:spLocks noGrp="1"/>
          </p:cNvSpPr>
          <p:nvPr/>
        </p:nvSpPr>
        <p:spPr>
          <a:xfrm>
            <a:off x="3857625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650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Administrative work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0EE73C-154A-4D79-9F70-FC7C345451AD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2952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Standard user account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Approved applications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Limited access based on job responsibilities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No routine use of shared administrator credentials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4479FC-E7C6-4817-8590-E2C9026DD4B5}"/>
              </a:ext>
            </a:extLst>
          </p:cNvPr>
          <p:cNvSpPr>
            <a:spLocks noGrp="1"/>
          </p:cNvSpPr>
          <p:nvPr/>
        </p:nvSpPr>
        <p:spPr>
          <a:xfrm>
            <a:off x="3933825" y="2238375"/>
            <a:ext cx="28575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Separate account with stronger MFA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only when needed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Restricted to managed devices and approved locations where practical</a:t>
            </a:r>
          </a:p>
          <a:p>
            <a:pPr marL="279400" marR="0" lvl="0" indent="-139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Logged and reviewed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1291DEE9-6FDB-49A1-A1FF-41546493F439}"/>
              </a:ext>
            </a:extLst>
          </p:cNvPr>
          <p:cNvSpPr>
            <a:spLocks noGrp="1"/>
          </p:cNvSpPr>
          <p:nvPr/>
        </p:nvSpPr>
        <p:spPr>
          <a:xfrm>
            <a:off x="3638550" y="177165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286625" y="1514476"/>
            <a:ext cx="4333875" cy="2730500"/>
          </a:xfrm>
          <a:prstGeom prst="roundRect">
            <a:avLst>
              <a:gd name="adj" fmla="val 4390"/>
            </a:avLst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4290047-625E-4DE7-965E-3E616485E843}"/>
              </a:ext>
            </a:extLst>
          </p:cNvPr>
          <p:cNvSpPr>
            <a:spLocks noGrp="1"/>
          </p:cNvSpPr>
          <p:nvPr/>
        </p:nvSpPr>
        <p:spPr>
          <a:xfrm>
            <a:off x="685799" y="6248400"/>
            <a:ext cx="11399981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350" b="1" i="0" u="none" strike="noStrike" kern="1200" cap="none" spc="0" normalizeH="0" baseline="0" noProof="0" dirty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Administrative convenience should not become permanent exposure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E6CF49-1DB8-ADED-9B60-29399F78D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199" y="3919231"/>
            <a:ext cx="3492726" cy="168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021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53A735-4C8C-4679-A3F0-3AD8262587D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84272F-AC8A-42F4-87AA-E9C2BC90E5B0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D839F1-B81B-419D-B34C-DABE5CD215C3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Insider risk includes mistakes and misuse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D57D2EC-69B5-4BC7-BDC2-1550902B15F0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B4EF96-C5CD-494E-A08D-DD6A98B5B7E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72EDEE-2054-4807-8AE8-92AC5D25055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434760-A1F4-455E-9CA0-3C1113B02F58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48AC82-1566-4566-B9E2-A91C6F9A34D8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9955068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Excessive access allows ordinary mistakes to affect more data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Shared accounts weaken accountability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Departing staff, volunteers, and contractors may retain access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Unmanaged downloads and personal cloud storage create untracked copies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Clear policy, least privilege, monitoring, and respectful offboarding reduce risk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41BA94-8280-E91B-2124-91868165B027}"/>
              </a:ext>
            </a:extLst>
          </p:cNvPr>
          <p:cNvSpPr txBox="1"/>
          <p:nvPr/>
        </p:nvSpPr>
        <p:spPr>
          <a:xfrm>
            <a:off x="92364" y="6162675"/>
            <a:ext cx="12007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B96B00"/>
                </a:solidFill>
                <a:latin typeface="Aptos"/>
                <a:ea typeface="Aptos"/>
                <a:cs typeface="Aptos"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Most controls protect people from mistakes as well as malice</a:t>
            </a:r>
          </a:p>
        </p:txBody>
      </p:sp>
    </p:spTree>
    <p:extLst>
      <p:ext uri="{BB962C8B-B14F-4D97-AF65-F5344CB8AC3E}">
        <p14:creationId xmlns:p14="http://schemas.microsoft.com/office/powerpoint/2010/main" val="40176363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DA006D6-EEFF-4547-9D0C-BFCC4F6D981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44D8D0-F8B4-4C00-8E80-8D365B05E938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8E7E78-6563-41EA-9DC6-4F7D24B4F96B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Secure configuration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D59E1E0C-8365-4008-92EA-B65EEAFDF3A4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C01B4-1B05-4421-B58D-45BC3B8497D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57B5B7-B5DA-4CDC-861A-E3C064FEE56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02E61E-4373-47E8-ABD9-7816ECEDBD57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945418-D133-495E-BEB2-9F86714F68C7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7334250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supported configurations and remove default or unused services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Require MFA and restrict administrative interfaces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Encrypt devices and sensitive data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Review external sharing and anonymous links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Centralize logs for identity, email, endpoints, firewalls, and critical cloud services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Compare important settings with a documented baseline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0F28ED-E2E6-0F7F-41D6-4C83AD207C24}"/>
              </a:ext>
            </a:extLst>
          </p:cNvPr>
          <p:cNvSpPr txBox="1"/>
          <p:nvPr/>
        </p:nvSpPr>
        <p:spPr>
          <a:xfrm>
            <a:off x="193963" y="6088617"/>
            <a:ext cx="11919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Configuration drift creates quiet risk</a:t>
            </a:r>
          </a:p>
        </p:txBody>
      </p:sp>
    </p:spTree>
    <p:extLst>
      <p:ext uri="{BB962C8B-B14F-4D97-AF65-F5344CB8AC3E}">
        <p14:creationId xmlns:p14="http://schemas.microsoft.com/office/powerpoint/2010/main" val="29462641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7185CB4-12DE-9AC7-2927-ADC0233DA76B}"/>
              </a:ext>
            </a:extLst>
          </p:cNvPr>
          <p:cNvSpPr>
            <a:spLocks noGrp="1"/>
          </p:cNvSpPr>
          <p:nvPr/>
        </p:nvSpPr>
        <p:spPr>
          <a:xfrm>
            <a:off x="5648036" y="1543051"/>
            <a:ext cx="6182014" cy="4395931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0D1462-C810-4666-92A4-B6E20A30C2A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99FD8C-0FCB-43E5-AE46-7C34B97E1B69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C6284F-A9FD-4E1B-BC6C-C4120D2AAEA0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Modern endpoint management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378C6EF9-7BCB-43AC-A8D4-D23E79A83F6E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DEB01C-2FD4-4FC4-9812-D859698C881A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7B6910-6BD0-4DCE-BF15-21B1874C642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4133A5-2EA9-43BA-BA53-6A2FABB04CFC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D92146-3804-485B-8F16-56EE27BE9ED6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4912014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Record every laptop, desktop, phone, tablet, and server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device management to enforce updates, encryption, screen lock, and security settings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Deploy endpoint detection or managed detection where risk justifies it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Separate personal and organizational data on approved mobile devices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Define a rapid process for lost, stolen, or unpatched equipment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2A590B-DC3B-D55F-D92F-7B72B6496F61}"/>
              </a:ext>
            </a:extLst>
          </p:cNvPr>
          <p:cNvSpPr txBox="1"/>
          <p:nvPr/>
        </p:nvSpPr>
        <p:spPr>
          <a:xfrm>
            <a:off x="325582" y="6183868"/>
            <a:ext cx="116932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 device is managed only when you can verify its condition</a:t>
            </a:r>
          </a:p>
        </p:txBody>
      </p:sp>
      <p:pic>
        <p:nvPicPr>
          <p:cNvPr id="15" name="Picture 14" descr="What is Endpoint Management? - OPSWAT">
            <a:extLst>
              <a:ext uri="{FF2B5EF4-FFF2-40B4-BE49-F238E27FC236}">
                <a16:creationId xmlns:a16="http://schemas.microsoft.com/office/drawing/2014/main" id="{89D33C92-30CA-4231-B04F-2E0F9AB66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587" y="1904339"/>
            <a:ext cx="5758470" cy="36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446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43B8CF1-23B0-451B-BB1E-2FD1E790D80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EC07A5-3A02-485A-A7D1-56B3D227338E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D4A39D-41D6-4113-B5EF-8297EE4EC0E2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2925" b="1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Vendors and external access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554A93FD-CC1F-4B73-A64A-EB0D39F3B681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EB4A92-B38B-4FA4-868F-FC6A273CC1B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B620F4-3367-422C-96E2-B0FB83E53F2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771F06-D927-4997-B891-68BA895CE5E6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8935B4-51F0-4401-B792-E7C4C1C4C951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7334250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Third parties may hold data, administer systems, or connect through integrations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Use named accounts, MFA, least privilege, expiration dates, and activity logs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Include security, breach notification, data return, and deletion terms in contracts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Review remote access and connected applications regularly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Remove access when the work ends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C1AEF8-58B0-BBA4-EEA8-27A1C68126CD}"/>
              </a:ext>
            </a:extLst>
          </p:cNvPr>
          <p:cNvSpPr txBox="1"/>
          <p:nvPr/>
        </p:nvSpPr>
        <p:spPr>
          <a:xfrm>
            <a:off x="228600" y="6162675"/>
            <a:ext cx="11824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B96B00"/>
                </a:solidFill>
                <a:latin typeface="Aptos"/>
                <a:ea typeface="Aptos"/>
                <a:cs typeface="Aptos"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Your attack surface includes your providers</a:t>
            </a:r>
          </a:p>
        </p:txBody>
      </p:sp>
      <p:pic>
        <p:nvPicPr>
          <p:cNvPr id="14" name="Picture 13" descr="Your organization's security extends only as far as your least-protected vendor with network or data access. Adversaries will target the weakest link in your supply chain to bypass strong security measures. That's">
            <a:extLst>
              <a:ext uri="{FF2B5EF4-FFF2-40B4-BE49-F238E27FC236}">
                <a16:creationId xmlns:a16="http://schemas.microsoft.com/office/drawing/2014/main" id="{3CEC2D35-D944-5E93-5FB4-02D0407B3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b="21403"/>
          <a:stretch>
            <a:fillRect/>
          </a:stretch>
        </p:blipFill>
        <p:spPr>
          <a:xfrm>
            <a:off x="8046769" y="1733550"/>
            <a:ext cx="3432134" cy="404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794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43F1812-F649-475D-B6DF-2E355488E9F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177BCA-A253-470D-8EE5-C6D72B37C102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520BA6-FDE3-4358-8457-A0EAE9CC657E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Threats: Inside and Out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924B49A7-6D35-45B3-B6FB-D43422B66E85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3B377D-E5E5-45D9-B62F-7D1C7A4AF33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C774EF-4535-413A-857A-19D56596698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416309-8D87-42A7-AB92-A1B2C54C80AE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854FB8-4680-45A0-99F4-393AB426E566}"/>
              </a:ext>
            </a:extLst>
          </p:cNvPr>
          <p:cNvSpPr>
            <a:spLocks noGrp="1"/>
          </p:cNvSpPr>
          <p:nvPr/>
        </p:nvSpPr>
        <p:spPr>
          <a:xfrm>
            <a:off x="74295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2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275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Internal Threats</a:t>
            </a:r>
            <a:endParaRPr sz="1275" b="1" dirty="0">
              <a:solidFill>
                <a:srgbClr val="B4231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760D92-EC00-4D27-95FC-11DD3720A24E}"/>
              </a:ext>
            </a:extLst>
          </p:cNvPr>
          <p:cNvSpPr>
            <a:spLocks noGrp="1"/>
          </p:cNvSpPr>
          <p:nvPr/>
        </p:nvSpPr>
        <p:spPr>
          <a:xfrm>
            <a:off x="655320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27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lang="en-US" sz="1275" b="1" dirty="0">
                <a:solidFill>
                  <a:srgbClr val="B42318"/>
                </a:solidFill>
                <a:latin typeface="Aptos"/>
                <a:ea typeface="Aptos"/>
                <a:cs typeface="Aptos"/>
              </a:rPr>
              <a:t>External Threats</a:t>
            </a:r>
            <a:endParaRPr sz="1275" b="1" dirty="0">
              <a:solidFill>
                <a:srgbClr val="B4231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6B63C2-4057-4686-8867-3F2C21629AF4}"/>
              </a:ext>
            </a:extLst>
          </p:cNvPr>
          <p:cNvSpPr>
            <a:spLocks noGrp="1"/>
          </p:cNvSpPr>
          <p:nvPr/>
        </p:nvSpPr>
        <p:spPr>
          <a:xfrm>
            <a:off x="742950" y="2247899"/>
            <a:ext cx="4857750" cy="3829628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fontScale="92500" lnSpcReduction="20000"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Unsecured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Software, Systems, Devices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Network, Wi-Fi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Bad Access/Password Practices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Devices / Internet-of-Things (IoT)</a:t>
            </a:r>
            <a:endParaRPr lang="en-US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Employees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Bring-Your-Own-Device (BYOD),</a:t>
            </a:r>
            <a:b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</a:b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Online Access, VPN, Remote Access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Automation / </a:t>
            </a: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“Always-On” Connected Devices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Websites, Remote Access Gateways, VPN, Services</a:t>
            </a:r>
            <a:endParaRPr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A26657E2-DB68-465F-9F33-1EF5D7EFC794}"/>
              </a:ext>
            </a:extLst>
          </p:cNvPr>
          <p:cNvSpPr>
            <a:spLocks noGrp="1"/>
          </p:cNvSpPr>
          <p:nvPr/>
        </p:nvSpPr>
        <p:spPr>
          <a:xfrm>
            <a:off x="6076950" y="1752600"/>
            <a:ext cx="0" cy="4286250"/>
          </a:xfrm>
          <a:prstGeom prst="line">
            <a:avLst/>
          </a:prstGeom>
          <a:ln w="19050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751BB9-B639-F3DD-4FC9-0361E55AD197}"/>
              </a:ext>
            </a:extLst>
          </p:cNvPr>
          <p:cNvSpPr>
            <a:spLocks noGrp="1"/>
          </p:cNvSpPr>
          <p:nvPr/>
        </p:nvSpPr>
        <p:spPr>
          <a:xfrm>
            <a:off x="6591302" y="2247899"/>
            <a:ext cx="4857750" cy="3829628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Employees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Bring-Your-Own-Device (BYOD),</a:t>
            </a:r>
            <a:b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</a:b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Online Access, VPN, Remote Access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Severed, Malicious Intent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Websites, Remote Access Gateways, VPN, Servers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Outdated or Unpatched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Unmanaged and Unmonitored</a:t>
            </a:r>
            <a:endParaRPr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105679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14704D4-F45E-4B95-82A7-FAFB7E42980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B3F9B1-F5E7-42D5-BF35-08D9B5E304E7}"/>
              </a:ext>
            </a:extLst>
          </p:cNvPr>
          <p:cNvSpPr>
            <a:spLocks noGrp="1"/>
          </p:cNvSpPr>
          <p:nvPr/>
        </p:nvSpPr>
        <p:spPr>
          <a:xfrm>
            <a:off x="514350" y="30480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kumimoji="0" sz="1125" b="1" i="0" u="none" strike="noStrike" kern="1200" cap="none" spc="0" normalizeH="0" baseline="0" noProof="0">
                <a:ln>
                  <a:noFill/>
                </a:ln>
                <a:solidFill>
                  <a:srgbClr val="B42318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A01620-0279-46A8-BF48-B755F42BA500}"/>
              </a:ext>
            </a:extLst>
          </p:cNvPr>
          <p:cNvSpPr>
            <a:spLocks noGrp="1"/>
          </p:cNvSpPr>
          <p:nvPr/>
        </p:nvSpPr>
        <p:spPr>
          <a:xfrm>
            <a:off x="514350" y="628650"/>
            <a:ext cx="11106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 Resources</a:t>
            </a:r>
            <a:endParaRPr kumimoji="0" sz="2925" b="1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9F36E54A-57DD-449C-AABE-C8D8F79E7C4A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11049000" cy="0"/>
          </a:xfrm>
          <a:prstGeom prst="line">
            <a:avLst/>
          </a:prstGeom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7A0AE2-E473-4B60-9474-A13A37533C0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8EB137-0901-47E3-9BF5-893F4E30793A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F3C6C8-4130-47CB-9316-45F7A6F68325}"/>
              </a:ext>
            </a:extLst>
          </p:cNvPr>
          <p:cNvSpPr>
            <a:spLocks noGrp="1"/>
          </p:cNvSpPr>
          <p:nvPr/>
        </p:nvSpPr>
        <p:spPr>
          <a:xfrm>
            <a:off x="228600" y="6629400"/>
            <a:ext cx="195262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593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6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198E6C-7128-4DF1-B8EB-D9F5A936397A}"/>
              </a:ext>
            </a:extLst>
          </p:cNvPr>
          <p:cNvSpPr>
            <a:spLocks noGrp="1"/>
          </p:cNvSpPr>
          <p:nvPr/>
        </p:nvSpPr>
        <p:spPr>
          <a:xfrm>
            <a:off x="666750" y="1733550"/>
            <a:ext cx="7334250" cy="442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47625" tIns="47625" rIns="95250" bIns="47625" anchor="t">
            <a:normAutofit/>
          </a:bodyPr>
          <a:lstStyle/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GCA Cybersecurity Toolkit for Mission-Based Organizations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TechSoup Digital Assessment Tool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Sightline Security: </a:t>
            </a:r>
            <a:r>
              <a:rPr kumimoji="0" lang="en-US" sz="1875" b="0" i="1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Cybersecurity </a:t>
            </a:r>
            <a:r>
              <a:rPr kumimoji="0" lang="en-US" sz="1875" b="0" i="1" u="none" strike="noStrike" kern="1200" cap="none" spc="0" normalizeH="0" baseline="0" noProof="0" dirty="0" err="1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KickStart</a:t>
            </a:r>
            <a:r>
              <a:rPr kumimoji="0" lang="en-US" sz="1875" b="0" i="1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 for Nonprofits</a:t>
            </a:r>
            <a:endParaRPr kumimoji="0" sz="1875" b="0" i="1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CISA Cyber Hygiene Services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CyberPeace Builders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KnowBe4 Resource Kits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CISA Secure Our World</a:t>
            </a:r>
          </a:p>
          <a:p>
            <a:pPr marL="3048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Char char="•"/>
              <a:tabLst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17233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NTEN: Cybersecurity for Nonprofits Resource Hub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17233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  <p:pic>
        <p:nvPicPr>
          <p:cNvPr id="12" name="Picture 11" descr="Cybersecurity, Programable Parts and Trust in Renewable Energy: A Clear  Position from SMA - Sunny. SMA Corporate Blog">
            <a:extLst>
              <a:ext uri="{FF2B5EF4-FFF2-40B4-BE49-F238E27FC236}">
                <a16:creationId xmlns:a16="http://schemas.microsoft.com/office/drawing/2014/main" id="{6440B56E-945A-563E-B731-0126CA00C9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390" r="4072"/>
          <a:stretch>
            <a:fillRect/>
          </a:stretch>
        </p:blipFill>
        <p:spPr>
          <a:xfrm>
            <a:off x="7697931" y="1733550"/>
            <a:ext cx="3865419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887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557620-8939-41E9-AFF7-C4B7E5FBA36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429375" cy="68580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D11BD-4AF7-44D5-895A-D53D7C35384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42318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65EF51-3818-4C2F-B356-F573F461A0C1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509587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911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37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Questions and </a:t>
            </a:r>
            <a:r>
              <a:rPr kumimoji="0" lang="en-US" sz="37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B</a:t>
            </a:r>
            <a:r>
              <a:rPr kumimoji="0" sz="37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reak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F08ADF-68E5-4C23-B169-C58798869F72}"/>
              </a:ext>
            </a:extLst>
          </p:cNvPr>
          <p:cNvSpPr>
            <a:spLocks noGrp="1"/>
          </p:cNvSpPr>
          <p:nvPr/>
        </p:nvSpPr>
        <p:spPr>
          <a:xfrm>
            <a:off x="704850" y="3286125"/>
            <a:ext cx="4953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Suggested pause: 10 minutes before </a:t>
            </a: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T</a:t>
            </a: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echnology </a:t>
            </a:r>
            <a: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Decisions</a:t>
            </a:r>
            <a:endParaRPr kumimoji="0" sz="1875" b="0" i="0" u="none" strike="noStrike" kern="1200" cap="none" spc="0" normalizeH="0" baseline="0" noProof="0" dirty="0">
              <a:ln>
                <a:noFill/>
              </a:ln>
              <a:solidFill>
                <a:srgbClr val="C9D7EB"/>
              </a:solidFill>
              <a:effectLst/>
              <a:uLnTx/>
              <a:uFillTx/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729965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D2D66-6B4A-6CD9-4726-FAED3B177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46C81E0-9B55-B623-2D2B-A23B842CD92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48E31E-CA0C-66D7-C102-F50266616C90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F779CB-401E-4D40-6678-EAC0B40756AD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Software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A2EAFBE-A67F-0ACC-016E-558C31FF9E11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ECB012-3167-8EC4-FF30-28F0FCB141A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B1DCC9-0068-A032-5B7A-3C473B2A968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9EAD0D-4B6E-70D5-6628-B3A2BA3299BE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5296930-AEAF-6939-6364-6D4EB5095BC3}"/>
              </a:ext>
            </a:extLst>
          </p:cNvPr>
          <p:cNvSpPr>
            <a:spLocks noGrp="1"/>
          </p:cNvSpPr>
          <p:nvPr/>
        </p:nvSpPr>
        <p:spPr>
          <a:xfrm>
            <a:off x="704850" y="1695449"/>
            <a:ext cx="10763250" cy="4602799"/>
          </a:xfrm>
          <a:prstGeom prst="roundRect">
            <a:avLst>
              <a:gd name="adj" fmla="val 3333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19499C-69C6-8B1F-51B4-B9449FE47E80}"/>
              </a:ext>
            </a:extLst>
          </p:cNvPr>
          <p:cNvSpPr>
            <a:spLocks noGrp="1"/>
          </p:cNvSpPr>
          <p:nvPr/>
        </p:nvSpPr>
        <p:spPr>
          <a:xfrm>
            <a:off x="704850" y="1695450"/>
            <a:ext cx="107632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8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800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33691148-217B-E1B0-4C56-447956B4F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41264" y="2075739"/>
            <a:ext cx="1337511" cy="133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10A641D-4F01-26D8-22DF-16C89D032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3590" y="3150761"/>
            <a:ext cx="834409" cy="883301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6813B26E-DAE7-6F1A-1F28-29553D0EA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19740" y="3229463"/>
            <a:ext cx="855936" cy="85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http://media.engadget.com/img/product/15/brs/chrome-os-2odl-800.jpg">
            <a:extLst>
              <a:ext uri="{FF2B5EF4-FFF2-40B4-BE49-F238E27FC236}">
                <a16:creationId xmlns:a16="http://schemas.microsoft.com/office/drawing/2014/main" id="{50AAFDB3-628F-DC26-2157-8A9DCD3F6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902" y="4617417"/>
            <a:ext cx="1596724" cy="119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>
            <a:extLst>
              <a:ext uri="{FF2B5EF4-FFF2-40B4-BE49-F238E27FC236}">
                <a16:creationId xmlns:a16="http://schemas.microsoft.com/office/drawing/2014/main" id="{6920EBD9-2AB3-E29A-DBE9-362B07716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02185" y="1907790"/>
            <a:ext cx="2133822" cy="1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>
            <a:extLst>
              <a:ext uri="{FF2B5EF4-FFF2-40B4-BE49-F238E27FC236}">
                <a16:creationId xmlns:a16="http://schemas.microsoft.com/office/drawing/2014/main" id="{DB1F11F4-7AF7-4A48-6A63-265F9DC6E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48410" y="1865160"/>
            <a:ext cx="1047580" cy="104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D82F2E22-A7EC-A3A0-D31D-462C107C7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77892" y="4413855"/>
            <a:ext cx="891938" cy="89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mage result for adobe photoshop">
            <a:extLst>
              <a:ext uri="{FF2B5EF4-FFF2-40B4-BE49-F238E27FC236}">
                <a16:creationId xmlns:a16="http://schemas.microsoft.com/office/drawing/2014/main" id="{E79500BB-F6C5-7550-8CA6-CED46B128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128" y="4185323"/>
            <a:ext cx="1349002" cy="13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>
            <a:extLst>
              <a:ext uri="{FF2B5EF4-FFF2-40B4-BE49-F238E27FC236}">
                <a16:creationId xmlns:a16="http://schemas.microsoft.com/office/drawing/2014/main" id="{DBE670FA-3B02-F041-8617-DB0D3E1D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75676" y="4736496"/>
            <a:ext cx="1138852" cy="113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The Windows Logo Symbol">
            <a:extLst>
              <a:ext uri="{FF2B5EF4-FFF2-40B4-BE49-F238E27FC236}">
                <a16:creationId xmlns:a16="http://schemas.microsoft.com/office/drawing/2014/main" id="{13F8CF2B-EEF5-CFD4-F190-3A22652ABB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0348" y="2062189"/>
            <a:ext cx="1501281" cy="146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69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78F70B1-F732-4A78-BB0B-BB4723A9D5E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429375" cy="68580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41505" r="11205"/>
          <a:stretch>
            <a:fillRect/>
          </a:stretch>
        </p:blipFill>
        <p:spPr>
          <a:xfrm>
            <a:off x="6429375" y="0"/>
            <a:ext cx="5762625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D9D8865-39D3-4DA5-ABED-53E11EEC70C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BC94AE-0575-4D18-AD12-77D9DE1A0771}"/>
              </a:ext>
            </a:extLst>
          </p:cNvPr>
          <p:cNvSpPr>
            <a:spLocks noGrp="1"/>
          </p:cNvSpPr>
          <p:nvPr/>
        </p:nvSpPr>
        <p:spPr>
          <a:xfrm>
            <a:off x="723900" y="2266950"/>
            <a:ext cx="5143500" cy="8763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l">
              <a:defRPr sz="3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F6E1F4-7AAB-4AD9-A036-C8F63D8117B5}"/>
              </a:ext>
            </a:extLst>
          </p:cNvPr>
          <p:cNvSpPr>
            <a:spLocks noGrp="1"/>
          </p:cNvSpPr>
          <p:nvPr/>
        </p:nvSpPr>
        <p:spPr>
          <a:xfrm>
            <a:off x="762000" y="3352800"/>
            <a:ext cx="5000625" cy="10477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l">
              <a:defRPr sz="1800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C9D7EB"/>
                </a:solidFill>
                <a:latin typeface="Aptos"/>
                <a:ea typeface="Aptos"/>
                <a:cs typeface="Aptos"/>
              </a:rPr>
              <a:t>Research, selection, implementation, cost, and lifecycle planning</a:t>
            </a:r>
          </a:p>
        </p:txBody>
      </p:sp>
    </p:spTree>
    <p:extLst>
      <p:ext uri="{BB962C8B-B14F-4D97-AF65-F5344CB8AC3E}">
        <p14:creationId xmlns:p14="http://schemas.microsoft.com/office/powerpoint/2010/main" val="15568782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4CF5C0F-7BB7-481E-95EA-C1AA58D3396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6421CE-CA9F-42EA-9E2B-029A33BD2887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D5E71F-4B03-41FF-8ECA-1DBE8A0138CF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Research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96747C6-78A0-4C8B-92A8-FE7F2A1FEB88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1C914-8C62-4342-B5D2-E28DA12C1EF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78CE6A-4377-444E-A9ED-5A14DC3E1B8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207E12-A5CC-43BD-A067-4AE446EF34BC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9EA091-5F59-43A8-9241-0DD0515674D0}"/>
              </a:ext>
            </a:extLst>
          </p:cNvPr>
          <p:cNvSpPr>
            <a:spLocks noGrp="1"/>
          </p:cNvSpPr>
          <p:nvPr/>
        </p:nvSpPr>
        <p:spPr>
          <a:xfrm>
            <a:off x="647700" y="1809750"/>
            <a:ext cx="4953000" cy="43278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lnSpcReduction="10000"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Hardware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Amazon, BestBuy, </a:t>
            </a:r>
            <a:r>
              <a:rPr lang="en-US" sz="1875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NewEgg</a:t>
            </a: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, TigerDirect, Techie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Software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Online Reviews, AI, Reddit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Cloud (SaaS)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Alternativeto.net, Osalt.com, Sourceforge.net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Capterra.com, g2.com, Trustpilot.com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TrustRadius.com</a:t>
            </a:r>
            <a:endParaRPr lang="en-US" sz="1875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983314E-77DB-4809-B340-9E8BA4C4AD1E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oundRect">
            <a:avLst>
              <a:gd name="adj" fmla="val 3333"/>
            </a:avLst>
          </a:prstGeom>
          <a:solidFill>
            <a:schemeClr val="bg1"/>
          </a:solidFill>
          <a:ln w="14288">
            <a:solidFill>
              <a:srgbClr val="167D5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9EB8C3-CC8C-4585-842E-D3F6C3FE9888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6" name="Picture 15" descr="Importance Of Research: Why Research is Important? | by Global Navigator  LLC | Medium">
            <a:extLst>
              <a:ext uri="{FF2B5EF4-FFF2-40B4-BE49-F238E27FC236}">
                <a16:creationId xmlns:a16="http://schemas.microsoft.com/office/drawing/2014/main" id="{0F9C59F3-4827-CC41-C4EE-F95546FF845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793" y="2041090"/>
            <a:ext cx="4956752" cy="338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445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2E41A8-275E-CE22-972C-84C1BF906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CE8643E-ED9D-1EF3-1E15-876EF1FC089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C47076-4683-D0B3-8E2D-7E8BDE242540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3905B2-C2EA-975C-9333-878425A78E1F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>
                <a:solidFill>
                  <a:srgbClr val="17233B"/>
                </a:solidFill>
                <a:latin typeface="Aptos"/>
                <a:ea typeface="Aptos"/>
                <a:cs typeface="Aptos"/>
              </a:rPr>
              <a:t>Commercial, Free, and Open-Source software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181FBA26-FBD1-96F8-D723-71ACCCCD147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BA7869-5EE9-0B08-D096-41C382BF972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F2AEB0-5AF7-6B39-9EFA-5CFD801FDA7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CC546A-B887-04FE-5E71-1F56FE7EF40A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9625A4-F63C-D1B6-2119-DE5C78AE4598}"/>
              </a:ext>
            </a:extLst>
          </p:cNvPr>
          <p:cNvSpPr>
            <a:spLocks noGrp="1"/>
          </p:cNvSpPr>
          <p:nvPr/>
        </p:nvSpPr>
        <p:spPr>
          <a:xfrm>
            <a:off x="647699" y="1809750"/>
            <a:ext cx="10782301" cy="43278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Commercial pricing may include support, hosting, updates, administration, and contractual commitments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Free (freemium) plans can help with evaluation but may limit security, export, administration, or continuity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Open-source software can provide control and flexibility but still needs skilled operation, patching, backup, and support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Choose the operating model your organization can sustain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F99B4C-9FD7-D090-D332-2C91D9D7EDB9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7FCEF1-775C-4E8A-C5A1-7F7109FD8736}"/>
              </a:ext>
            </a:extLst>
          </p:cNvPr>
          <p:cNvSpPr txBox="1"/>
          <p:nvPr/>
        </p:nvSpPr>
        <p:spPr>
          <a:xfrm>
            <a:off x="2867891" y="620683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80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Free software still requires ownership</a:t>
            </a:r>
          </a:p>
        </p:txBody>
      </p:sp>
    </p:spTree>
    <p:extLst>
      <p:ext uri="{BB962C8B-B14F-4D97-AF65-F5344CB8AC3E}">
        <p14:creationId xmlns:p14="http://schemas.microsoft.com/office/powerpoint/2010/main" val="17472897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8E3C34-C746-EE4B-E027-6A6A641D6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AAF21CF-AA88-5979-2B51-8338AF2E7ED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795E9F-6356-B0CE-9F50-2E62CC39D0F9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D0E5B0-69D8-C743-02A6-516016980FBB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Research sources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444ED70-703D-025A-D879-70BA7F1F9BC4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5467C6-BEC0-A370-C880-6A6AAD6D9C4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D1BB5B-FFE4-B714-022C-12E2AAD88D8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0AD9A0-D662-B1AC-55FC-9DC7128B1F7F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E5E269-64FC-89A9-E796-5096B334C329}"/>
              </a:ext>
            </a:extLst>
          </p:cNvPr>
          <p:cNvSpPr>
            <a:spLocks noGrp="1"/>
          </p:cNvSpPr>
          <p:nvPr/>
        </p:nvSpPr>
        <p:spPr>
          <a:xfrm>
            <a:off x="609599" y="1752600"/>
            <a:ext cx="5207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65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Useful evidence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85421E-3BC2-3089-21CA-9165D358E4B2}"/>
              </a:ext>
            </a:extLst>
          </p:cNvPr>
          <p:cNvSpPr>
            <a:spLocks noGrp="1"/>
          </p:cNvSpPr>
          <p:nvPr/>
        </p:nvSpPr>
        <p:spPr>
          <a:xfrm>
            <a:off x="7021079" y="1752600"/>
            <a:ext cx="4085831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65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Use caution with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96A6CDF-A373-D3BB-B8BD-B14CB8AB5351}"/>
              </a:ext>
            </a:extLst>
          </p:cNvPr>
          <p:cNvSpPr>
            <a:spLocks noGrp="1"/>
          </p:cNvSpPr>
          <p:nvPr/>
        </p:nvSpPr>
        <p:spPr>
          <a:xfrm>
            <a:off x="685799" y="2238375"/>
            <a:ext cx="52070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Vendor documentation and security advisories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Peer nonprofits and professional communities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Independent reviews and implementation case studies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Trials using your actual workflow and sample data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E586AFA-5A4F-31A6-4934-33C39491A8CE}"/>
              </a:ext>
            </a:extLst>
          </p:cNvPr>
          <p:cNvSpPr>
            <a:spLocks noGrp="1"/>
          </p:cNvSpPr>
          <p:nvPr/>
        </p:nvSpPr>
        <p:spPr>
          <a:xfrm>
            <a:off x="6751783" y="2238375"/>
            <a:ext cx="5116366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Affiliate rankings and anonymous comparisons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Review sites with unclear incentives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Old forum answers and abandoned projects</a:t>
            </a:r>
          </a:p>
          <a:p>
            <a:pPr marL="279400" indent="-139700" algn="l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sz="16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Feature lists that omit administration and recovery</a:t>
            </a:r>
          </a:p>
        </p:txBody>
      </p:sp>
      <p:sp>
        <p:nvSpPr>
          <p:cNvPr id="23" name="Straight Connector 22">
            <a:extLst>
              <a:ext uri="{FF2B5EF4-FFF2-40B4-BE49-F238E27FC236}">
                <a16:creationId xmlns:a16="http://schemas.microsoft.com/office/drawing/2014/main" id="{58AAB8F3-CFD8-21B3-1F76-CB05815296F8}"/>
              </a:ext>
            </a:extLst>
          </p:cNvPr>
          <p:cNvSpPr>
            <a:spLocks noGrp="1"/>
          </p:cNvSpPr>
          <p:nvPr/>
        </p:nvSpPr>
        <p:spPr>
          <a:xfrm>
            <a:off x="6492587" y="175260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C82AD7-9A15-43CA-6BB8-21AB9D913010}"/>
              </a:ext>
            </a:extLst>
          </p:cNvPr>
          <p:cNvSpPr>
            <a:spLocks noGrp="1"/>
          </p:cNvSpPr>
          <p:nvPr/>
        </p:nvSpPr>
        <p:spPr>
          <a:xfrm>
            <a:off x="685799" y="6229926"/>
            <a:ext cx="11321467" cy="2851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35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Confirm important claims with current primary sources</a:t>
            </a:r>
          </a:p>
        </p:txBody>
      </p:sp>
    </p:spTree>
    <p:extLst>
      <p:ext uri="{BB962C8B-B14F-4D97-AF65-F5344CB8AC3E}">
        <p14:creationId xmlns:p14="http://schemas.microsoft.com/office/powerpoint/2010/main" val="33029265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A401119-72D1-4556-B763-04EF57F0855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C5ED57-96E1-46C6-845A-3ECB0CB73F00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9FFCD5-B3C1-4B86-8AD6-B37F962ECE7F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Finding alternatives and reviews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180AF8A9-632E-4319-ABFB-4FAC05CEF32A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6FDEE5-3E14-4C97-B464-C310844BC3F5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C09916-A4D0-45BB-BB82-8F6CA26EB088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162997-32F9-45D6-BD33-68D3217FD4D5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EDE825-210F-4C37-981C-8EB5090855D7}"/>
              </a:ext>
            </a:extLst>
          </p:cNvPr>
          <p:cNvSpPr>
            <a:spLocks noGrp="1"/>
          </p:cNvSpPr>
          <p:nvPr/>
        </p:nvSpPr>
        <p:spPr>
          <a:xfrm>
            <a:off x="704850" y="1695450"/>
            <a:ext cx="107632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800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04B7FC5-1ABF-0E1E-4B6F-097F46A1A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3562" y="1581151"/>
            <a:ext cx="4874538" cy="26784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09AFAD-47BC-2CF6-F7D4-E80C565A73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5407" y="2651494"/>
            <a:ext cx="3825143" cy="25646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2246E25-86CA-C9B8-40AF-F72CCABB6D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9709" y="3363854"/>
            <a:ext cx="4131875" cy="22709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D7796A2-C15A-CA86-0F1D-FE441C86A0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2697" y="4042565"/>
            <a:ext cx="4266803" cy="234095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54880E4-81F9-B87B-BB10-35C43740D2F0}"/>
              </a:ext>
            </a:extLst>
          </p:cNvPr>
          <p:cNvSpPr>
            <a:spLocks noGrp="1"/>
          </p:cNvSpPr>
          <p:nvPr/>
        </p:nvSpPr>
        <p:spPr>
          <a:xfrm>
            <a:off x="647700" y="1809750"/>
            <a:ext cx="4953000" cy="43278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Alternativeto.net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Osalt.com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Sourceforge.net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Capterra.com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g2.com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Trustpilot.com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TrustRadius.com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Reddit.com</a:t>
            </a:r>
          </a:p>
        </p:txBody>
      </p:sp>
    </p:spTree>
    <p:extLst>
      <p:ext uri="{BB962C8B-B14F-4D97-AF65-F5344CB8AC3E}">
        <p14:creationId xmlns:p14="http://schemas.microsoft.com/office/powerpoint/2010/main" val="15564325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E9A892-75F1-B6A4-E025-1D0F4E745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60609CF-6D78-EF14-17FC-36CA9137983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907C21-9BE5-9B0A-54E7-1A729854326C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75B1F1-227F-3825-CFB0-EE68DB63B49B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Vendor lifecycle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2DACBCE3-4B89-127E-6A57-01EB444019A9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2B005E-B527-3417-C736-DA3F4863490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769852-04B0-270F-7BDE-636BB09E4E2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C22177-9C14-D919-F84F-6414711F4909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5522AE-B83D-6794-8CC5-F62D142A1061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4953000" cy="400048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Check product roadmap, update history, support dates, and financial stability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Look for clear security advisories and a vulnerability-reporting process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Understand what happens after acquisition, plan changes, or product retirement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Avoid building a critical process around a service with no realistic migration path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2B47D5-09AC-8A76-88BD-A56F0B4F0694}"/>
              </a:ext>
            </a:extLst>
          </p:cNvPr>
          <p:cNvSpPr>
            <a:spLocks noGrp="1"/>
          </p:cNvSpPr>
          <p:nvPr/>
        </p:nvSpPr>
        <p:spPr>
          <a:xfrm>
            <a:off x="323850" y="6169890"/>
            <a:ext cx="11677650" cy="44045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575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Plan the exit before adopting the product</a:t>
            </a: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2086B57-16E5-2835-A5EA-471E3649D1FB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oundRect">
            <a:avLst>
              <a:gd name="adj" fmla="val 3333"/>
            </a:avLst>
          </a:prstGeom>
          <a:solidFill>
            <a:schemeClr val="bg1"/>
          </a:solidFill>
          <a:ln w="14288">
            <a:solidFill>
              <a:srgbClr val="167D5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CF64B8-57B0-BE3B-41E5-323E26A3DD50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13" descr="IT Vendor Management Process: Definition, Lifecycle &amp; Best Practices for  2026">
            <a:extLst>
              <a:ext uri="{FF2B5EF4-FFF2-40B4-BE49-F238E27FC236}">
                <a16:creationId xmlns:a16="http://schemas.microsoft.com/office/drawing/2014/main" id="{3B470E55-F06A-A128-F7FB-292835BE201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EFD"/>
              </a:clrFrom>
              <a:clrTo>
                <a:srgbClr val="FDFEFD">
                  <a:alpha val="0"/>
                </a:srgbClr>
              </a:clrTo>
            </a:clrChange>
          </a:blip>
          <a:srcRect l="10098" t="2279" r="6483" b="5911"/>
          <a:stretch>
            <a:fillRect/>
          </a:stretch>
        </p:blipFill>
        <p:spPr>
          <a:xfrm>
            <a:off x="6280727" y="2154959"/>
            <a:ext cx="5061528" cy="30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294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96B9B0-CF17-7E88-2B63-87A758E17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4F0F6C-EB92-8FF6-0B57-75524322D2D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9F02E5-0608-F354-95D3-D0391D0D3A14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46F87B-EC6F-64C9-3DC0-EC21B76313A5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Security due diligence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ACE9A170-7601-6D91-3886-7BB012178B3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740BF4-D731-D75C-2302-70562D9243C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9D21E8-809F-5D4E-4FEF-4734E7DF9ACF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9D1E18-A182-7166-0471-992F9182F530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43DCA2-CECA-3DA9-9D9A-6761DB61A396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4953000" cy="400048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Authentication, MFA, single sign-on, administrator roles, and audit logs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Encryption, backups, recovery objectives, and incident history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Independent assessments and relevant compliance reports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Subprocessors</a:t>
            </a: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, data location, retention, and deletion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Breach notification terms and customer support during an incident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3809A6-DF68-2141-1605-BC4B314466A2}"/>
              </a:ext>
            </a:extLst>
          </p:cNvPr>
          <p:cNvSpPr>
            <a:spLocks noGrp="1"/>
          </p:cNvSpPr>
          <p:nvPr/>
        </p:nvSpPr>
        <p:spPr>
          <a:xfrm>
            <a:off x="323850" y="6169890"/>
            <a:ext cx="11677650" cy="44045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575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Match the review depth to the data and access involved</a:t>
            </a: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FEEFB5A-8476-4336-0F23-0544FF8F70AA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oundRect">
            <a:avLst>
              <a:gd name="adj" fmla="val 3333"/>
            </a:avLst>
          </a:prstGeom>
          <a:solidFill>
            <a:schemeClr val="bg1"/>
          </a:solidFill>
          <a:ln w="14288">
            <a:solidFill>
              <a:srgbClr val="167D5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56A45C-485B-6AE8-DBAC-2E3C3259F790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94CC818-6D72-5469-9D2A-0CA4D4E259C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3781" y="1976581"/>
            <a:ext cx="5061528" cy="334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225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5D834-A8D1-CB4A-4720-0F34B1FDE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36F2C7E-E9E3-CBCA-BFE9-86974E98A7D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3C68C9-17E0-0C6A-3071-AFF6BAD586F4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549282-975D-5296-C5B7-C3F1930CEF7B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Implementation and exit planning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AEA8CA2-471F-199C-9769-F8A85D65FE4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712FDC-3D20-3C16-8B73-AD7A07E4DD6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DFEEAC-0D52-1AE0-343A-8ADA32A0DDD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DD6F78-79A0-80C7-9009-3F3E3CC7F1B0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6FFFE5-2EA3-D758-DE3A-B83F772E1388}"/>
              </a:ext>
            </a:extLst>
          </p:cNvPr>
          <p:cNvSpPr>
            <a:spLocks noGrp="1"/>
          </p:cNvSpPr>
          <p:nvPr/>
        </p:nvSpPr>
        <p:spPr>
          <a:xfrm>
            <a:off x="647699" y="1809749"/>
            <a:ext cx="6547427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Assign a business owner and technical owner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Document configuration, integrations, administrators, and recovery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Train users and define support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Test export before the system becomes critical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Schedule periodic review of cost, value, security, and alternatives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14F47C9-F675-6078-8471-6035DB22238C}"/>
              </a:ext>
            </a:extLst>
          </p:cNvPr>
          <p:cNvSpPr>
            <a:spLocks noGrp="1"/>
          </p:cNvSpPr>
          <p:nvPr/>
        </p:nvSpPr>
        <p:spPr>
          <a:xfrm>
            <a:off x="7601526" y="1752599"/>
            <a:ext cx="3828473" cy="4551217"/>
          </a:xfrm>
          <a:prstGeom prst="roundRect">
            <a:avLst>
              <a:gd name="adj" fmla="val 3333"/>
            </a:avLst>
          </a:prstGeom>
          <a:solidFill>
            <a:schemeClr val="bg1"/>
          </a:solidFill>
          <a:ln w="14288">
            <a:solidFill>
              <a:srgbClr val="167D5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E55B7B-8189-AD2C-F3C7-E70F4E1555E6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89E10E-FD10-FAA0-F572-124E981695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21973" y="1780009"/>
            <a:ext cx="3517527" cy="44963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F54EE42-C0C9-E842-D38F-F7E148F5BF4E}"/>
              </a:ext>
            </a:extLst>
          </p:cNvPr>
          <p:cNvSpPr txBox="1"/>
          <p:nvPr/>
        </p:nvSpPr>
        <p:spPr>
          <a:xfrm>
            <a:off x="3048000" y="62098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80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Adoption begins a lifecycle</a:t>
            </a:r>
          </a:p>
        </p:txBody>
      </p:sp>
    </p:spTree>
    <p:extLst>
      <p:ext uri="{BB962C8B-B14F-4D97-AF65-F5344CB8AC3E}">
        <p14:creationId xmlns:p14="http://schemas.microsoft.com/office/powerpoint/2010/main" val="17427865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5CA2D8-398F-4D97-FE36-3A67EB554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3782A74-3EAF-6F76-B594-3F270DBE655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915F21-3B44-D402-0A26-3F95F7FF8353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74DFDA-D249-F05E-3D0C-AEDB5E72BB69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Questions about nonprofit data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FAFC213B-2A58-B262-52D5-395CF2309374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B0D95D-765A-092E-0FA4-AD06151133F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3A768F-C5E0-5C96-F395-63A687995DF9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3344C3-DF12-4092-83B1-30E463AD32EB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C9AACD-E267-0877-9E2E-46392A997268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5861628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Who owns the data and generated content?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Where is it stored and which </a:t>
            </a:r>
            <a:r>
              <a:rPr lang="en-US" sz="1875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subprocessors</a:t>
            </a: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can access it?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Does the provider use customer data to train models or improve services?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How can administrators control retention, export, deletion, and sharing?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What assistance will the provider offer after a breach or service failure?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B80860-9E1B-4FCA-CEC6-DE204F0E191C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315FEE-5F4B-DF4F-194C-840B9D3FFBED}"/>
              </a:ext>
            </a:extLst>
          </p:cNvPr>
          <p:cNvSpPr txBox="1"/>
          <p:nvPr/>
        </p:nvSpPr>
        <p:spPr>
          <a:xfrm>
            <a:off x="323850" y="6209842"/>
            <a:ext cx="11544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80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Who owns our data, has access to it, and how do we get our data out</a:t>
            </a:r>
          </a:p>
        </p:txBody>
      </p:sp>
      <p:pic>
        <p:nvPicPr>
          <p:cNvPr id="10" name="Picture 9" descr="Data sovereignty in the age of AI: A strategic imperative for the modern  CIO - Retail Banker International">
            <a:extLst>
              <a:ext uri="{FF2B5EF4-FFF2-40B4-BE49-F238E27FC236}">
                <a16:creationId xmlns:a16="http://schemas.microsoft.com/office/drawing/2014/main" id="{23768B17-A842-83EE-FDC7-01E8B8093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477" y="1583747"/>
            <a:ext cx="4920673" cy="369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031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FF6B60-F1D3-0399-284B-17779182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B3E3515-236C-AA23-CAC8-2335804B0F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22437E-040C-C1D7-0F61-695366F873E0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9F3BE1-2C3E-2C4E-2A6C-66C24DBCFC94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Discounts require an annual check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615EEC2D-82AB-AFDB-B81B-2F35D924F2B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3FBC90-F741-94F6-6BA9-BEB0F3D216A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CD4D4D-CEFA-78F8-0B8B-072D27446AF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ACD56F-54AF-2B88-7057-C5FEF9EF8533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FABEAF-1AF6-4A8F-3A68-EE4856AE00CD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5861628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Eligibility, seat limits, features, billing terms, and administrative fees change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Verify the provider's own nonprofit page before purchase or renewal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Record the commercial price and the nonprofit price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Confirm what happens if eligibility changes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Avoid designing a critical program around a discount that the organization could not otherwise sustain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D50A18-B1B2-A1C7-D48B-2BAEE1B7ECA7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1" name="Picture 10" descr="Nonprofit &amp; Fundraiser Printing Services | PrintingForLess">
            <a:extLst>
              <a:ext uri="{FF2B5EF4-FFF2-40B4-BE49-F238E27FC236}">
                <a16:creationId xmlns:a16="http://schemas.microsoft.com/office/drawing/2014/main" id="{1576F010-B888-3AAE-329F-B7E53ADAA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809" y="1656477"/>
            <a:ext cx="2284206" cy="2213560"/>
          </a:xfrm>
          <a:prstGeom prst="rect">
            <a:avLst/>
          </a:prstGeom>
        </p:spPr>
      </p:pic>
      <p:pic>
        <p:nvPicPr>
          <p:cNvPr id="14" name="Picture 13" descr="Home - Nonprofit Discounts">
            <a:extLst>
              <a:ext uri="{FF2B5EF4-FFF2-40B4-BE49-F238E27FC236}">
                <a16:creationId xmlns:a16="http://schemas.microsoft.com/office/drawing/2014/main" id="{AE0C852F-E406-B929-B5E8-B80FBD9064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727"/>
          <a:stretch>
            <a:fillRect/>
          </a:stretch>
        </p:blipFill>
        <p:spPr>
          <a:xfrm>
            <a:off x="8481002" y="3993862"/>
            <a:ext cx="2579543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04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1E0296-31AE-4777-8399-2FC2FD8F63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4F7E36-1E2D-4595-A6E1-02C17262E848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0445A7-EE2C-40B6-8D40-E5DEB3B363B7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Conduct a Full Inventory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F760BC70-49EE-43B2-9747-D3DB8812457D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9AEDE3-A426-4E72-AC8E-B89E73CDCCF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EA035C-DD7B-48A6-9D69-244D9262DF2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EA8F48-3791-45B5-A004-C68A6FF9846F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E5BE5B-E770-4F24-9C88-B30806559791}"/>
              </a:ext>
            </a:extLst>
          </p:cNvPr>
          <p:cNvSpPr>
            <a:spLocks noGrp="1"/>
          </p:cNvSpPr>
          <p:nvPr/>
        </p:nvSpPr>
        <p:spPr>
          <a:xfrm>
            <a:off x="666750" y="1752600"/>
            <a:ext cx="5429250" cy="4095750"/>
          </a:xfrm>
          <a:prstGeom prst="roundRect">
            <a:avLst>
              <a:gd name="adj" fmla="val 3256"/>
            </a:avLst>
          </a:prstGeom>
          <a:solidFill>
            <a:srgbClr val="EEF5FF"/>
          </a:solidFill>
          <a:ln w="14288">
            <a:solidFill>
              <a:srgbClr val="185AB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12EC10-9F02-46DE-869B-107F21180D16}"/>
              </a:ext>
            </a:extLst>
          </p:cNvPr>
          <p:cNvSpPr>
            <a:spLocks noGrp="1"/>
          </p:cNvSpPr>
          <p:nvPr/>
        </p:nvSpPr>
        <p:spPr>
          <a:xfrm>
            <a:off x="666750" y="1752600"/>
            <a:ext cx="5429250" cy="409575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372992-262C-4939-B89B-E3502A548443}"/>
              </a:ext>
            </a:extLst>
          </p:cNvPr>
          <p:cNvSpPr>
            <a:spLocks noGrp="1"/>
          </p:cNvSpPr>
          <p:nvPr/>
        </p:nvSpPr>
        <p:spPr>
          <a:xfrm>
            <a:off x="6667500" y="1885950"/>
            <a:ext cx="4476750" cy="3810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3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Fully document all the following:</a:t>
            </a:r>
            <a:endParaRPr sz="1350" b="1" dirty="0">
              <a:solidFill>
                <a:srgbClr val="185ABD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FB8E64-07A0-4941-AB83-CAED35E2CFF2}"/>
              </a:ext>
            </a:extLst>
          </p:cNvPr>
          <p:cNvSpPr>
            <a:spLocks noGrp="1"/>
          </p:cNvSpPr>
          <p:nvPr/>
        </p:nvSpPr>
        <p:spPr>
          <a:xfrm>
            <a:off x="6667500" y="2343150"/>
            <a:ext cx="4476750" cy="35052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Hardware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Software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Network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Databases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Online Presence</a:t>
            </a:r>
            <a:endParaRPr sz="24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06912A-35FE-6199-0763-D950322934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600"/>
          <a:stretch>
            <a:fillRect/>
          </a:stretch>
        </p:blipFill>
        <p:spPr>
          <a:xfrm>
            <a:off x="762000" y="1847850"/>
            <a:ext cx="5238750" cy="390525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5B983A3-8064-72F2-C5D6-819E3F1C90D1}"/>
              </a:ext>
            </a:extLst>
          </p:cNvPr>
          <p:cNvSpPr>
            <a:spLocks noGrp="1"/>
          </p:cNvSpPr>
          <p:nvPr/>
        </p:nvSpPr>
        <p:spPr>
          <a:xfrm>
            <a:off x="685800" y="6210298"/>
            <a:ext cx="10810875" cy="30480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5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50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You cannot secure, budget for, or recover what nobody has recorded</a:t>
            </a:r>
          </a:p>
        </p:txBody>
      </p:sp>
    </p:spTree>
    <p:extLst>
      <p:ext uri="{BB962C8B-B14F-4D97-AF65-F5344CB8AC3E}">
        <p14:creationId xmlns:p14="http://schemas.microsoft.com/office/powerpoint/2010/main" val="186798168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D11324-313A-6F64-B443-9CC033EA1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5617A1-EFD2-924C-3C70-4B01236F066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AEF0C4-C7F1-22E0-234F-685367A22419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4FE5A7-6FF6-3008-94F6-73FDF0D2ED41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Office productivity suites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4E9200D-C8EE-A8C6-79B7-000BFDDA9F5B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A1A60-842A-18ED-862B-6C65E09C1B7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AFD0B7-3114-72E8-CA4C-B32513FD439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2CED24-F0A0-A14F-07FF-F394EEC8FFDC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1F0760-C450-0BB8-1D5E-DAD8A08A6FF5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5861628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Microsoft 365 for eligible nonprofits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Google Workspace for Nonprofits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LibreOffice for locally installed open-source document editing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OnlyOffice</a:t>
            </a: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and other hosted or self-managed alternatives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Compare document compatibility, collaboration, identity, security, support, accessibility, and exit options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946076-FF60-6D4E-D739-7E283B824853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4E2346A-DF50-9A83-664D-43D3A5B3F112}"/>
              </a:ext>
            </a:extLst>
          </p:cNvPr>
          <p:cNvSpPr>
            <a:spLocks noGrp="1"/>
          </p:cNvSpPr>
          <p:nvPr/>
        </p:nvSpPr>
        <p:spPr>
          <a:xfrm>
            <a:off x="7334827" y="1654464"/>
            <a:ext cx="3790950" cy="4191000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6BAEE68-F0C2-302D-5D1B-6C097186E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468177" y="1811956"/>
            <a:ext cx="3524250" cy="2856840"/>
          </a:xfrm>
          <a:prstGeom prst="roundRect">
            <a:avLst>
              <a:gd name="adj" fmla="val 4590"/>
            </a:avLst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B70C0DE-5726-2B69-BB11-82D8D8B7F0ED}"/>
              </a:ext>
            </a:extLst>
          </p:cNvPr>
          <p:cNvSpPr>
            <a:spLocks noGrp="1"/>
          </p:cNvSpPr>
          <p:nvPr/>
        </p:nvSpPr>
        <p:spPr>
          <a:xfrm>
            <a:off x="7487227" y="4816764"/>
            <a:ext cx="3486150" cy="876300"/>
          </a:xfrm>
          <a:prstGeom prst="roundRect">
            <a:avLst>
              <a:gd name="adj" fmla="val 13043"/>
            </a:avLst>
          </a:prstGeom>
          <a:solidFill>
            <a:srgbClr val="EAF7F1"/>
          </a:solidFill>
          <a:ln w="9525">
            <a:solidFill>
              <a:srgbClr val="167D55"/>
            </a:solidFill>
            <a:prstDash val="solid"/>
          </a:ln>
        </p:spPr>
        <p:txBody>
          <a:bodyPr lIns="114300" tIns="95250" rIns="114300" bIns="95250" anchor="ctr">
            <a:normAutofit/>
          </a:bodyPr>
          <a:lstStyle/>
          <a:p>
            <a:pPr algn="ctr">
              <a:defRPr sz="13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Applications are only one part of the suite decision</a:t>
            </a:r>
          </a:p>
        </p:txBody>
      </p:sp>
    </p:spTree>
    <p:extLst>
      <p:ext uri="{BB962C8B-B14F-4D97-AF65-F5344CB8AC3E}">
        <p14:creationId xmlns:p14="http://schemas.microsoft.com/office/powerpoint/2010/main" val="35912074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6DADCB-B705-5B30-37E4-EE2FDB6AC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0E95E7F-A3EC-0FA1-2818-3B20D5D0B2B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F6A740-D94E-061A-52D2-8D6C8B9C54BE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4C1E17-F4AD-48CB-106F-2EE3EC78C131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Microsoft 365 for Nonprofits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24114263-4FEA-0AA8-1709-D1C62D2DF62E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45B085-0691-95CB-274C-1EF3A0F5C01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B7B67-6CA2-7246-D347-123A6AE63FE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0FA991-A6F4-237D-1D6B-06C912A8DA0A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745147-167E-9326-243D-6C230D907A34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6302664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Business Basic: FREE for up to 300 eligible users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Business Standard: $3.50 per user per month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Business Premium: $5.50 per user per month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Pricing, taxes, eligibility, and included features can change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AD2919-58F4-1485-C83A-7D08D40462DD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AAC0DCC-A5C4-E1EF-67DF-AFB72164280D}"/>
              </a:ext>
            </a:extLst>
          </p:cNvPr>
          <p:cNvSpPr>
            <a:spLocks noGrp="1"/>
          </p:cNvSpPr>
          <p:nvPr/>
        </p:nvSpPr>
        <p:spPr>
          <a:xfrm>
            <a:off x="7334827" y="1654464"/>
            <a:ext cx="3790950" cy="2857499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5E12535-FECF-A7CC-65D7-2ED8AE717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9484" y="1811956"/>
            <a:ext cx="3613352" cy="2528558"/>
          </a:xfrm>
          <a:prstGeom prst="roundRect">
            <a:avLst>
              <a:gd name="adj" fmla="val 4590"/>
            </a:avLst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947591-BEF3-158D-A397-9487E7998825}"/>
              </a:ext>
            </a:extLst>
          </p:cNvPr>
          <p:cNvSpPr txBox="1"/>
          <p:nvPr/>
        </p:nvSpPr>
        <p:spPr>
          <a:xfrm>
            <a:off x="2990850" y="6231182"/>
            <a:ext cx="6096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Recheck immediately before purchase and verify eligibility</a:t>
            </a:r>
          </a:p>
        </p:txBody>
      </p:sp>
    </p:spTree>
    <p:extLst>
      <p:ext uri="{BB962C8B-B14F-4D97-AF65-F5344CB8AC3E}">
        <p14:creationId xmlns:p14="http://schemas.microsoft.com/office/powerpoint/2010/main" val="32286520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D0904-B9B7-CE2C-E672-5BDA027E6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F817633-0367-F2AF-2290-CEC2897D08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05C772-2488-EFBA-10C0-32EED8B2A90B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927A36-B6AF-75ED-03EF-3FB35664D3C9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Google Workspace for Nonprofits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86307DA-F610-8015-01CC-4FBA0B260CE1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ABC7E5-C295-F705-EFFE-3C82B8718B7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71FF1C-5DA2-4830-9A0D-0957C998B29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8559A0-7BB9-66CE-6411-00C18625BD6B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FC84D7-AF27-E51E-BBD3-096E9B6A7B0F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6302664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The no-cost edition remains available to eligible organizations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Business Standard nonprofit pricing: $3.50 annually billed or $4.20 monthly billed per user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Business Plus nonprofit pricing: $6.16 annually billed or $7.40 monthly billed per user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Eligible editions include Gemini and </a:t>
            </a:r>
            <a:r>
              <a:rPr lang="en-US" sz="1875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NotebookLM</a:t>
            </a: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capabilities with enterprise-grade data protections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Verify current storage, meeting, security, and AI features before selecting a plan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240577-3E23-D02F-47A8-C96DA97EC000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03BE90E-5D1A-678E-AB4E-3F9C203E3623}"/>
              </a:ext>
            </a:extLst>
          </p:cNvPr>
          <p:cNvSpPr>
            <a:spLocks noGrp="1"/>
          </p:cNvSpPr>
          <p:nvPr/>
        </p:nvSpPr>
        <p:spPr>
          <a:xfrm>
            <a:off x="7334827" y="1654464"/>
            <a:ext cx="3790950" cy="2857499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F2F737-FD23-E02E-C774-DBB97867C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9484" y="1811956"/>
            <a:ext cx="3613352" cy="2528558"/>
          </a:xfrm>
          <a:prstGeom prst="roundRect">
            <a:avLst>
              <a:gd name="adj" fmla="val 4590"/>
            </a:avLst>
          </a:prstGeom>
        </p:spPr>
      </p:pic>
    </p:spTree>
    <p:extLst>
      <p:ext uri="{BB962C8B-B14F-4D97-AF65-F5344CB8AC3E}">
        <p14:creationId xmlns:p14="http://schemas.microsoft.com/office/powerpoint/2010/main" val="21997489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E96D53-32FA-7C1D-8346-FF88FBC71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58912D1-C9B1-AE39-65E0-89980FBF84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120CAB-B2A0-0179-64F2-620F3CD7C5FF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B6596A-6FD4-C5D6-4174-53E6998E0987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Open-Source and self-managed office options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EE2F1B65-A461-C2DA-3603-839377650D8D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C8BA6C-9454-2C0E-33C4-E86662BCC20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6C3844-B8CF-A8E3-3FAB-D07BEFD55A0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1A5D6-C9ED-40DD-C83F-1C20C216AE28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4EB26-6343-0BAE-DD8D-B736AD6B268C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6302664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LibreOffice provides mature local document, spreadsheet, and presentation applications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OnlyOffice</a:t>
            </a: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and related platforms can add browser-based or self-hosted collaboration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Test complex Microsoft Office files, macros, accessibility, fonts, and external collaboration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Assign responsibility for hosting, updates, backups, security, and user support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Confirm document export before broad adoption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5339B7-B5C9-50A7-34CB-835FF97C5EE1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28CB0A-5BFE-E5EE-4F24-C88820C5E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4692" y="1540680"/>
            <a:ext cx="3860800" cy="21214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740EDA-45C8-538C-0CE5-55D6A55EC4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0736" y="2382077"/>
            <a:ext cx="3569855" cy="19615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BF32178-086F-92DB-483D-6AB0D9187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3414" y="4138952"/>
            <a:ext cx="3933536" cy="216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3682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D54738-90FD-EE4B-E703-92682CE1B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A99E70-477F-DA5B-68C1-880C61EB606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D883B4-BDD9-F332-F831-E251B692B817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F009FA-29F8-F093-3072-247C1CCEAA57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Network-Attached Storage (NAS)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84A9F34-0E32-30F3-D96E-E33D7D4F7928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15BA4E-6898-7170-CE27-27AE2F29371F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71CDCE-FC38-260B-F1DD-5CBD5E26D41A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3F8D54-B8AF-8799-A948-35C7C5D86642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96E149-BFD9-799B-BCAD-317AEA147AF2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6302664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 NAS can provide shared storage, local recovery, snapshots, and replication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 NAS connected to the same identities and network can also become a ransomware target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Restrict management access, enable MFA when supported, patch promptly, and monitor health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Keep an isolated or immutable backup outside the NAS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5F427DF-CDA3-DF38-BFA8-CD9CF6ECA3B0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C95BAB-872F-F64F-B71C-0FBD2929A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860723" y="1894765"/>
            <a:ext cx="3524250" cy="2502218"/>
          </a:xfrm>
          <a:prstGeom prst="roundRect">
            <a:avLst>
              <a:gd name="adj" fmla="val 4590"/>
            </a:avLst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794D5F1-ACD1-D50A-43DC-C701E1C932F9}"/>
              </a:ext>
            </a:extLst>
          </p:cNvPr>
          <p:cNvSpPr txBox="1"/>
          <p:nvPr/>
        </p:nvSpPr>
        <p:spPr>
          <a:xfrm>
            <a:off x="2941781" y="6291218"/>
            <a:ext cx="6096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A NAS belongs inside a tested recovery design</a:t>
            </a:r>
          </a:p>
        </p:txBody>
      </p:sp>
    </p:spTree>
    <p:extLst>
      <p:ext uri="{BB962C8B-B14F-4D97-AF65-F5344CB8AC3E}">
        <p14:creationId xmlns:p14="http://schemas.microsoft.com/office/powerpoint/2010/main" val="22740989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36DE1C-F1B3-945F-683D-A8E974B6A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8956AF2-F3C9-EC27-E375-AA96287086E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4B2403-CD16-3C84-4F04-6A39E30B7FBB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E0ACC7-6A1E-89D8-9F1A-9B2E9152DAED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NAS vendor selection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F76A766-207D-8EA6-C84F-935E99AA3CE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CD70BB-FBDF-3143-26A7-786DFCACDD4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086B45-C903-3604-8292-9B802A962618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DAE0F5-AD6C-582B-D85A-563D2CD6EF00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9EA8B9-ED16-9DC0-ACCE-C0C38098BED9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5947064" cy="43047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Evaluate current support lifecycle, update history, vulnerability response, and replacement options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Compare NAS systems, and business storage offerings that fit your support model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Avoid discontinued products and unsupported used appliances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Choose a vendor your IT provider can configure, monitor, and recover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lang="en-US" sz="187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152400" algn="ctr">
              <a:spcAft>
                <a:spcPts val="1300"/>
              </a:spcAft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/>
              <a:t>Synology, </a:t>
            </a:r>
            <a:r>
              <a:rPr lang="en-US" dirty="0" err="1"/>
              <a:t>Qnap</a:t>
            </a:r>
            <a:r>
              <a:rPr lang="en-US" dirty="0"/>
              <a:t>, </a:t>
            </a:r>
            <a:r>
              <a:rPr lang="en-US" dirty="0" err="1"/>
              <a:t>Drobo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Seagate, Western Digital, </a:t>
            </a:r>
            <a:r>
              <a:rPr lang="en-US" dirty="0" err="1"/>
              <a:t>Netgear</a:t>
            </a:r>
            <a:endParaRPr lang="en-US" dirty="0"/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lang="en-US" sz="187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6E083D-1DE1-A06A-2DB4-5A6C344122D1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E63FEC-274E-4201-0F33-439CDE665352}"/>
              </a:ext>
            </a:extLst>
          </p:cNvPr>
          <p:cNvSpPr>
            <a:spLocks noGrp="1"/>
          </p:cNvSpPr>
          <p:nvPr/>
        </p:nvSpPr>
        <p:spPr>
          <a:xfrm>
            <a:off x="6915150" y="1576431"/>
            <a:ext cx="4648200" cy="4233785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Picture 4" descr="http://media.bestofmicro.com/8/G/411136/original/SeagateNAS.jpg">
            <a:extLst>
              <a:ext uri="{FF2B5EF4-FFF2-40B4-BE49-F238E27FC236}">
                <a16:creationId xmlns:a16="http://schemas.microsoft.com/office/drawing/2014/main" id="{04CAC5A7-E8D0-AC77-31E3-FD23AF94D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105" y="3746898"/>
            <a:ext cx="1253435" cy="112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ecx.images-amazon.com/images/I/71LIagHRcCL._SL1500_.jpg">
            <a:extLst>
              <a:ext uri="{FF2B5EF4-FFF2-40B4-BE49-F238E27FC236}">
                <a16:creationId xmlns:a16="http://schemas.microsoft.com/office/drawing/2014/main" id="{46960ECF-257D-4B4D-03A3-B1C1058AB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300" y="1835750"/>
            <a:ext cx="1757915" cy="109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http://ecx.images-amazon.com/images/I/71E1iEBCMqL._SL1500_.jpg">
            <a:extLst>
              <a:ext uri="{FF2B5EF4-FFF2-40B4-BE49-F238E27FC236}">
                <a16:creationId xmlns:a16="http://schemas.microsoft.com/office/drawing/2014/main" id="{7E480AEB-E467-9C4B-54C7-445DDA750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495" y="4147655"/>
            <a:ext cx="1334960" cy="133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DEBD221-FBE3-FD75-406A-BB3755E3D9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327" y="1824800"/>
            <a:ext cx="1127963" cy="1002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" descr="http://blog.bildergallery.com/wp-content/uploads/2013/02/synology_ds412+_1.jpg">
            <a:extLst>
              <a:ext uri="{FF2B5EF4-FFF2-40B4-BE49-F238E27FC236}">
                <a16:creationId xmlns:a16="http://schemas.microsoft.com/office/drawing/2014/main" id="{244E2D14-844F-5DCC-CFD7-E34C92A87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117" y="2473476"/>
            <a:ext cx="1372266" cy="1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NETGEAR ReadyNAS 316 6-Bay 12TB (6 x 2TB) Network Attached Storage (RN31662D)">
            <a:extLst>
              <a:ext uri="{FF2B5EF4-FFF2-40B4-BE49-F238E27FC236}">
                <a16:creationId xmlns:a16="http://schemas.microsoft.com/office/drawing/2014/main" id="{965A1090-58B2-3989-7D81-1EA3ED1D9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134" y="4044560"/>
            <a:ext cx="1396684" cy="104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2355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8E528A-1AB7-7230-77CC-EFBFE106A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B4EC649-9BC2-B030-4A0D-1DA320398A2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A20CCA-F8A6-5D9F-B2E8-5CABE16A9BB6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A3C2E1-CDEF-2A26-60FE-3DB00A926452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Applications running on a NAS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C5E31B80-C74B-3164-23C8-CFD5387FE2D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A9D8B2-BFB8-CCC3-C9BE-381B563A204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17B86E-860F-80CF-E489-C14C3C2531A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257A0E-77AD-CD58-D3FA-F14382C6E691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81D31-0035-1D12-EA69-166E8A41D21A}"/>
              </a:ext>
            </a:extLst>
          </p:cNvPr>
          <p:cNvSpPr>
            <a:spLocks noGrp="1"/>
          </p:cNvSpPr>
          <p:nvPr/>
        </p:nvSpPr>
        <p:spPr>
          <a:xfrm>
            <a:off x="647700" y="1576432"/>
            <a:ext cx="5947064" cy="46910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lnSpcReduction="10000"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Every added application expands patching, backup, logging, and security work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Avoid exposing NAS management or applications directly to the internet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Separate experimental services from critical backups and shared files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managed cloud services when the organization cannot maintain the full application stack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Document recovery for configuration, data, certificates, and credentials</a:t>
            </a:r>
          </a:p>
          <a:p>
            <a:pPr marL="152400" algn="ctr">
              <a:spcAft>
                <a:spcPts val="1300"/>
              </a:spcAft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br>
              <a:rPr lang="en-US" dirty="0"/>
            </a:br>
            <a:r>
              <a:rPr lang="en-US" dirty="0"/>
              <a:t>Apache, Asterisk, Drupal, Joomla, MySQL, PHP, Python, Tomcat, </a:t>
            </a:r>
            <a:r>
              <a:rPr lang="en-US" dirty="0" err="1"/>
              <a:t>vTiger</a:t>
            </a:r>
            <a:r>
              <a:rPr lang="en-US" dirty="0"/>
              <a:t>, WordPress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endParaRPr lang="en-US" sz="1875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7253E4-BC84-AE6F-34CF-97637AFC6F48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D66C1E5-DA36-7B29-0F54-ED54594F8F20}"/>
              </a:ext>
            </a:extLst>
          </p:cNvPr>
          <p:cNvSpPr>
            <a:spLocks noGrp="1"/>
          </p:cNvSpPr>
          <p:nvPr/>
        </p:nvSpPr>
        <p:spPr>
          <a:xfrm>
            <a:off x="6915150" y="1576431"/>
            <a:ext cx="4648200" cy="4233785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3A7BD67-924A-2477-B700-BC98C6B606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183" y="4136621"/>
            <a:ext cx="1018238" cy="1198107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F403C2-5F79-AFA9-94CC-AC01564D1FF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558" y="2801070"/>
            <a:ext cx="935692" cy="4945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F47231-27A7-85BD-393F-D2E94C1D586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381" y="3642019"/>
            <a:ext cx="1040677" cy="758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2D0865-E0D3-80AB-1E5B-CDD1CE90920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279" y="3899259"/>
            <a:ext cx="1059304" cy="7440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6062C48-2953-64FF-C2C2-4CDA8B5D81B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522" y="1882556"/>
            <a:ext cx="991218" cy="5564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8634B09-EF7C-0120-3E71-2FFE177CBB1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539" y="4791018"/>
            <a:ext cx="771697" cy="52784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7E4A7E3-4E3A-675F-1A82-D1D2850C64D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561" y="5179716"/>
            <a:ext cx="1123497" cy="54078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58B0E96-6119-209F-2D96-D709876EBD9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462" y="3251154"/>
            <a:ext cx="1575304" cy="532091"/>
          </a:xfrm>
          <a:prstGeom prst="rect">
            <a:avLst/>
          </a:prstGeom>
        </p:spPr>
      </p:pic>
      <p:pic>
        <p:nvPicPr>
          <p:cNvPr id="26" name="Picture 4" descr="https://d235vx86g2jtce.cloudfront.net/VtigerLogoDark400x120.png">
            <a:extLst>
              <a:ext uri="{FF2B5EF4-FFF2-40B4-BE49-F238E27FC236}">
                <a16:creationId xmlns:a16="http://schemas.microsoft.com/office/drawing/2014/main" id="{1BC5560B-456D-1EB8-5979-B1FB0B58D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473" y="4717178"/>
            <a:ext cx="1351404" cy="40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s://s.w.org/about/images/logos/wordpress-logo-stacked-rgb.png">
            <a:extLst>
              <a:ext uri="{FF2B5EF4-FFF2-40B4-BE49-F238E27FC236}">
                <a16:creationId xmlns:a16="http://schemas.microsoft.com/office/drawing/2014/main" id="{45719B47-2984-000F-CF77-B7C91805E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396" y="2825584"/>
            <a:ext cx="990748" cy="61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http://www.tripwire.com/state-of-security/wp-content/uploads/security30.png">
            <a:extLst>
              <a:ext uri="{FF2B5EF4-FFF2-40B4-BE49-F238E27FC236}">
                <a16:creationId xmlns:a16="http://schemas.microsoft.com/office/drawing/2014/main" id="{CB7B9A30-9DC7-580F-6FC6-6A36992E1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270" y="1752600"/>
            <a:ext cx="893048" cy="91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2688C14-DC4B-3D73-2427-3FB2E4368C24}"/>
              </a:ext>
            </a:extLst>
          </p:cNvPr>
          <p:cNvSpPr txBox="1"/>
          <p:nvPr/>
        </p:nvSpPr>
        <p:spPr>
          <a:xfrm>
            <a:off x="2770909" y="6287904"/>
            <a:ext cx="6096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Each added application creates operating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35143226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0C0151-B837-E240-E03A-3759B4597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6F85480-F540-0CAD-56D7-ACFD27C15A1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03EEB0-AA49-D1E9-FE87-C2F665DE7E13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67D55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70221E-CB3E-B4B8-D42C-4CD6F2380D6D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Securing devices in 2026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51EB9C68-4614-4073-4711-5607F378B399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EB83E9-9A4B-4401-4465-B23D361F31F8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CDCFCE-E33F-14BD-33D1-00832E694E8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C91ED1-1784-5FD5-7CF7-67DFA05DA8EE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TECHNOLOGY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E65F0E-A215-451D-71EB-A9DE09B2DD6A}"/>
              </a:ext>
            </a:extLst>
          </p:cNvPr>
          <p:cNvSpPr>
            <a:spLocks noGrp="1"/>
          </p:cNvSpPr>
          <p:nvPr/>
        </p:nvSpPr>
        <p:spPr>
          <a:xfrm>
            <a:off x="647700" y="1576432"/>
            <a:ext cx="5947064" cy="4691014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supported devices with automatic operating-system, browser, and application updates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Require full-disk encryption, screen lock, MFA, and managed endpoint protection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HTTPS for every sign-in and sensitive transaction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On untrusted networks, prefer a managed hotspot or a trusted VPN when appropriate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Report lost devices and unexpected security prompts immediately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14FAC8-8E86-E908-8325-86AE833E899D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167D5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1DA2928-07E8-12ED-2F6D-E41A59AC36FD}"/>
              </a:ext>
            </a:extLst>
          </p:cNvPr>
          <p:cNvSpPr>
            <a:spLocks noGrp="1"/>
          </p:cNvSpPr>
          <p:nvPr/>
        </p:nvSpPr>
        <p:spPr>
          <a:xfrm>
            <a:off x="7296727" y="1752600"/>
            <a:ext cx="3624695" cy="3466624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A53AA8-3E16-49F4-2160-6DB4D0FA6C37}"/>
              </a:ext>
            </a:extLst>
          </p:cNvPr>
          <p:cNvSpPr txBox="1"/>
          <p:nvPr/>
        </p:nvSpPr>
        <p:spPr>
          <a:xfrm>
            <a:off x="2770909" y="628790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rgbClr val="167D55"/>
                </a:solidFill>
                <a:latin typeface="Aptos"/>
                <a:ea typeface="Aptos"/>
                <a:cs typeface="Aptos"/>
              </a:rPr>
              <a:t>Public Wi-Fi risk depends on the device, service, and connection controls</a:t>
            </a:r>
          </a:p>
        </p:txBody>
      </p:sp>
      <p:pic>
        <p:nvPicPr>
          <p:cNvPr id="18" name="Picture 2" descr="Image result for security">
            <a:extLst>
              <a:ext uri="{FF2B5EF4-FFF2-40B4-BE49-F238E27FC236}">
                <a16:creationId xmlns:a16="http://schemas.microsoft.com/office/drawing/2014/main" id="{6A4276E9-497A-2CC7-37E0-4AFF0FA9E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285" y="2354077"/>
            <a:ext cx="3145578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16102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B73C47-C5D5-4EF5-B6AE-21E3FCA3EA2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429375" cy="68580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DF8833-D1C7-44A7-A773-6B7E63E0E25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167D55"/>
          </a:solidFill>
          <a:ln w="0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B5FF7D-453C-4C2A-B82D-B4DE208B150F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509587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 fontScale="92911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kumimoji="0" sz="37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Questions and </a:t>
            </a:r>
            <a:r>
              <a:rPr kumimoji="0" lang="en-US" sz="37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B</a:t>
            </a:r>
            <a:r>
              <a:rPr kumimoji="0" sz="37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reak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6749E1-4099-4E9A-B496-B26A7CFBAEF8}"/>
              </a:ext>
            </a:extLst>
          </p:cNvPr>
          <p:cNvSpPr>
            <a:spLocks noGrp="1"/>
          </p:cNvSpPr>
          <p:nvPr/>
        </p:nvSpPr>
        <p:spPr>
          <a:xfrm>
            <a:off x="704850" y="3286125"/>
            <a:ext cx="4953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Suggested pause: 10 minutes before</a:t>
            </a:r>
            <a:br>
              <a:rPr kumimoji="0" lang="en-US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</a:br>
            <a:r>
              <a:rPr kumimoji="0" sz="1875" b="0" i="0" u="none" strike="noStrike" kern="1200" cap="none" spc="0" normalizeH="0" baseline="0" noProof="0" dirty="0">
                <a:ln>
                  <a:noFill/>
                </a:ln>
                <a:solidFill>
                  <a:srgbClr val="C9D7EB"/>
                </a:solidFill>
                <a:effectLst/>
                <a:uLnTx/>
                <a:uFillTx/>
                <a:latin typeface="Aptos"/>
                <a:ea typeface="Aptos"/>
                <a:cs typeface="Aptos"/>
              </a:rPr>
              <a:t>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8095473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4964FA-76C0-43A8-BB1A-2E41B0468AC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429375" cy="68580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44161" r="10307" b="3717"/>
          <a:stretch>
            <a:fillRect/>
          </a:stretch>
        </p:blipFill>
        <p:spPr>
          <a:xfrm>
            <a:off x="6429375" y="0"/>
            <a:ext cx="5762625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103EC7C-2C90-43E6-BEF6-6E9DB67AC9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E292A0-1716-48BC-AC0D-F3AA1FDD2FFE}"/>
              </a:ext>
            </a:extLst>
          </p:cNvPr>
          <p:cNvSpPr>
            <a:spLocks noGrp="1"/>
          </p:cNvSpPr>
          <p:nvPr/>
        </p:nvSpPr>
        <p:spPr>
          <a:xfrm>
            <a:off x="723900" y="2266950"/>
            <a:ext cx="5143500" cy="8763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l">
              <a:defRPr sz="36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D9BC22-E997-44BC-9E69-3293283588BB}"/>
              </a:ext>
            </a:extLst>
          </p:cNvPr>
          <p:cNvSpPr>
            <a:spLocks noGrp="1"/>
          </p:cNvSpPr>
          <p:nvPr/>
        </p:nvSpPr>
        <p:spPr>
          <a:xfrm>
            <a:off x="762000" y="3352800"/>
            <a:ext cx="5000625" cy="10477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l">
              <a:defRPr sz="1800" b="0">
                <a:solidFill>
                  <a:srgbClr val="C9D7EB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C9D7EB"/>
                </a:solidFill>
                <a:latin typeface="Aptos"/>
                <a:ea typeface="Aptos"/>
                <a:cs typeface="Aptos"/>
              </a:rPr>
              <a:t>Useful nonprofit applications, verification, data protection, and governance</a:t>
            </a:r>
          </a:p>
        </p:txBody>
      </p:sp>
    </p:spTree>
    <p:extLst>
      <p:ext uri="{BB962C8B-B14F-4D97-AF65-F5344CB8AC3E}">
        <p14:creationId xmlns:p14="http://schemas.microsoft.com/office/powerpoint/2010/main" val="1476869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921866E-B0E5-481A-9063-7497E8AB269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EDE13B-C38C-4F02-BAFA-4E0C28590272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95A275-25C6-400B-B609-F7ACA283EF14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Hardware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9891CF0-C422-4AB6-BD58-7110E26A02E7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20F55F-F770-4D50-9AE5-F1644519CAA8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FE2C55-8D42-4DD0-B26C-71918D1610B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E46CFD-31A9-4F2E-9936-5C7A6DD086D0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DC272C-2F08-4BF3-9F4D-36E2220F7598}"/>
              </a:ext>
            </a:extLst>
          </p:cNvPr>
          <p:cNvSpPr>
            <a:spLocks noGrp="1"/>
          </p:cNvSpPr>
          <p:nvPr/>
        </p:nvSpPr>
        <p:spPr>
          <a:xfrm>
            <a:off x="742950" y="1752600"/>
            <a:ext cx="4857750" cy="42862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fontScale="92500" lnSpcReduction="20000"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Manufacturer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Make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Model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Serial Number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Status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Purchase Date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Purchase Cost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Warranty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Condition</a:t>
            </a:r>
            <a:endParaRPr lang="en-US" sz="24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2D760D-7940-43CC-9B88-932558E96B7B}"/>
              </a:ext>
            </a:extLst>
          </p:cNvPr>
          <p:cNvSpPr>
            <a:spLocks noGrp="1"/>
          </p:cNvSpPr>
          <p:nvPr/>
        </p:nvSpPr>
        <p:spPr>
          <a:xfrm>
            <a:off x="6553200" y="1717967"/>
            <a:ext cx="4857750" cy="4320876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2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CPU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2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RAM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2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HDD/SDD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2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NIC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2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Removable Drives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2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Monitor(s)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2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Peripherals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2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User(s)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C2E784D3-D7B8-4944-A9CD-6306480364D1}"/>
              </a:ext>
            </a:extLst>
          </p:cNvPr>
          <p:cNvSpPr>
            <a:spLocks noGrp="1"/>
          </p:cNvSpPr>
          <p:nvPr/>
        </p:nvSpPr>
        <p:spPr>
          <a:xfrm>
            <a:off x="6076950" y="1752600"/>
            <a:ext cx="0" cy="4001655"/>
          </a:xfrm>
          <a:prstGeom prst="line">
            <a:avLst/>
          </a:prstGeom>
          <a:ln w="19050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6E9F34-B817-181F-0AFF-FFF1935B468A}"/>
              </a:ext>
            </a:extLst>
          </p:cNvPr>
          <p:cNvSpPr>
            <a:spLocks noGrp="1"/>
          </p:cNvSpPr>
          <p:nvPr/>
        </p:nvSpPr>
        <p:spPr>
          <a:xfrm>
            <a:off x="685800" y="6199974"/>
            <a:ext cx="10810875" cy="315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5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50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Inventory fields should support budgeting, security, and recovery</a:t>
            </a:r>
          </a:p>
        </p:txBody>
      </p:sp>
    </p:spTree>
    <p:extLst>
      <p:ext uri="{BB962C8B-B14F-4D97-AF65-F5344CB8AC3E}">
        <p14:creationId xmlns:p14="http://schemas.microsoft.com/office/powerpoint/2010/main" val="901489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0A61211-DE8D-4A86-A850-207B1A30AE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3BB135-2267-449C-BA81-340B71F0A157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19B47C-2BA0-49D7-B3B9-EE54ECA354C6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Artificial Intelligence (AI)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7539611-8E64-410D-B040-537E5FB9D5B7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B3B312-E577-461D-980F-E553F73E6A4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8598C6-F8C7-4048-AB5A-4FAA8ED23A0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14DACE-76D9-430A-A1B4-9282F0408A74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A4216B-D5FC-474A-87A5-EEDD89A24D8D}"/>
              </a:ext>
            </a:extLst>
          </p:cNvPr>
          <p:cNvSpPr>
            <a:spLocks noGrp="1"/>
          </p:cNvSpPr>
          <p:nvPr/>
        </p:nvSpPr>
        <p:spPr>
          <a:xfrm>
            <a:off x="647700" y="1809749"/>
            <a:ext cx="4953000" cy="3943345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Useful nonprofit workflows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Choosing accounts and tools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Research, drafting, analysis, and generative media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Accuracy, bias, privacy, copyright, and disclosure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Prompt injection, connected tools, and agent permissions</a:t>
            </a:r>
          </a:p>
          <a:p>
            <a:pPr marL="495300" indent="-34290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875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 practical AI policy and review process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63F89F-27F5-4956-BEEB-5EA795A49C97}"/>
              </a:ext>
            </a:extLst>
          </p:cNvPr>
          <p:cNvSpPr>
            <a:spLocks noGrp="1"/>
          </p:cNvSpPr>
          <p:nvPr/>
        </p:nvSpPr>
        <p:spPr>
          <a:xfrm>
            <a:off x="854579" y="6210478"/>
            <a:ext cx="9492241" cy="380822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800" b="1">
                <a:solidFill>
                  <a:srgbClr val="167D55"/>
                </a:solidFill>
                <a:latin typeface="Aptos"/>
                <a:ea typeface="Aptos"/>
                <a:cs typeface="Aptos"/>
              </a:defRPr>
            </a:pP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ptos"/>
                <a:ea typeface="Aptos"/>
                <a:cs typeface="Aptos"/>
              </a:rPr>
              <a:t>Capability and risk belong in the same conversation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95B158-A4E6-490C-9FA3-DFCF20070A86}"/>
              </a:ext>
            </a:extLst>
          </p:cNvPr>
          <p:cNvSpPr>
            <a:spLocks noGrp="1"/>
          </p:cNvSpPr>
          <p:nvPr/>
        </p:nvSpPr>
        <p:spPr>
          <a:xfrm>
            <a:off x="6191250" y="1752600"/>
            <a:ext cx="5238750" cy="40005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575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endParaRPr sz="1575" b="1" dirty="0">
              <a:solidFill>
                <a:srgbClr val="00A4EF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7AB4D9F-35FA-B462-2D85-3095CAB13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976" y="1886129"/>
            <a:ext cx="5238747" cy="275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0742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277385E-FD4F-4C9C-903D-8800A97B3EA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1040A2-6019-4342-8824-CBB413EB8154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2EA4A1-0211-4B39-B8EC-72080C9A5896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What current AI tools can do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85F36DA-613F-4CC1-9FA9-B0A5F46E5930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CE3642-573E-4F3B-B4FB-ED65B3244826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2FDC44-A2E4-45DE-A11F-A866004D4CEA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BB422-E8CB-4D08-9B7D-AE2E0AB1BE02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E4E738-9F7E-4525-8143-FBE5B006E12B}"/>
              </a:ext>
            </a:extLst>
          </p:cNvPr>
          <p:cNvSpPr>
            <a:spLocks noGrp="1"/>
          </p:cNvSpPr>
          <p:nvPr/>
        </p:nvSpPr>
        <p:spPr>
          <a:xfrm>
            <a:off x="74295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lnSpcReduction="10000"/>
          </a:bodyPr>
          <a:lstStyle/>
          <a:p>
            <a:pPr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Create and transform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F12D6C-2A54-4531-AB14-5F778FAEC819}"/>
              </a:ext>
            </a:extLst>
          </p:cNvPr>
          <p:cNvSpPr>
            <a:spLocks noGrp="1"/>
          </p:cNvSpPr>
          <p:nvPr/>
        </p:nvSpPr>
        <p:spPr>
          <a:xfrm>
            <a:off x="655320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lnSpcReduction="10000"/>
          </a:bodyPr>
          <a:lstStyle/>
          <a:p>
            <a:pPr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Research and act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A4F031-A8D6-4491-AF8C-6EF353EAD182}"/>
              </a:ext>
            </a:extLst>
          </p:cNvPr>
          <p:cNvSpPr>
            <a:spLocks noGrp="1"/>
          </p:cNvSpPr>
          <p:nvPr/>
        </p:nvSpPr>
        <p:spPr>
          <a:xfrm>
            <a:off x="742950" y="2247900"/>
            <a:ext cx="4857750" cy="3294048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Draft, summarize, translate, classify, and revise text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Create and edit images, audio, presentations, and video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Turn notes, transcripts, and files into structured outputs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F6554D-E766-4EF8-AC06-83A8EF73CED0}"/>
              </a:ext>
            </a:extLst>
          </p:cNvPr>
          <p:cNvSpPr>
            <a:spLocks noGrp="1"/>
          </p:cNvSpPr>
          <p:nvPr/>
        </p:nvSpPr>
        <p:spPr>
          <a:xfrm>
            <a:off x="6553200" y="2247900"/>
            <a:ext cx="4857750" cy="19050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Search, compare sources, and analyze uploaded data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 multimodal input such as images, voice, and documents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Connect to approved tools and automate multi-step work with permission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FC19B937-38CB-4F5E-A7D9-FA3952C8A1EA}"/>
              </a:ext>
            </a:extLst>
          </p:cNvPr>
          <p:cNvSpPr>
            <a:spLocks noGrp="1"/>
          </p:cNvSpPr>
          <p:nvPr/>
        </p:nvSpPr>
        <p:spPr>
          <a:xfrm>
            <a:off x="6076950" y="1752600"/>
            <a:ext cx="0" cy="4286250"/>
          </a:xfrm>
          <a:prstGeom prst="line">
            <a:avLst/>
          </a:prstGeom>
          <a:ln w="19050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864236-B8EF-09CE-D788-7E9C78D50958}"/>
              </a:ext>
            </a:extLst>
          </p:cNvPr>
          <p:cNvSpPr txBox="1"/>
          <p:nvPr/>
        </p:nvSpPr>
        <p:spPr>
          <a:xfrm>
            <a:off x="3124556" y="6288858"/>
            <a:ext cx="609528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The account, model, connected data, and permissions determine the risk</a:t>
            </a:r>
          </a:p>
        </p:txBody>
      </p:sp>
    </p:spTree>
    <p:extLst>
      <p:ext uri="{BB962C8B-B14F-4D97-AF65-F5344CB8AC3E}">
        <p14:creationId xmlns:p14="http://schemas.microsoft.com/office/powerpoint/2010/main" val="117962202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15DF3-8096-9172-F570-88A621D7C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3FEFF8-D58D-1C06-2744-F54655E7F13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4158B3-EC1F-8934-DEAB-3009D14926E2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B63DE4-2D09-BFE9-C669-F6AC11A4BE28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Grant development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0D0A96F-9064-22E4-22FB-0BA5E0C7694B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00F713-4798-9031-6B8D-0DEBCB2D8A7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7B8C45-D174-F8A9-B977-10A4CD9F0B1F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BA314-1CD8-0032-6D86-F2548DEFAF0D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8616E5-7990-3B10-91C5-7A29C9355E6A}"/>
              </a:ext>
            </a:extLst>
          </p:cNvPr>
          <p:cNvSpPr>
            <a:spLocks noGrp="1"/>
          </p:cNvSpPr>
          <p:nvPr/>
        </p:nvSpPr>
        <p:spPr>
          <a:xfrm>
            <a:off x="74295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lnSpcReduction="10000"/>
          </a:bodyPr>
          <a:lstStyle/>
          <a:p>
            <a:pPr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EB4CA2-C808-F850-1643-F56782E3FCC0}"/>
              </a:ext>
            </a:extLst>
          </p:cNvPr>
          <p:cNvSpPr>
            <a:spLocks noGrp="1"/>
          </p:cNvSpPr>
          <p:nvPr/>
        </p:nvSpPr>
        <p:spPr>
          <a:xfrm>
            <a:off x="742950" y="2247899"/>
            <a:ext cx="4857750" cy="3840979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 lnSpcReduction="10000"/>
          </a:bodyPr>
          <a:lstStyle/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Grant prospect research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Drafting proposals &amp; LOIs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Condensing &amp; editing text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Tailoring content to different funders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Strengthening needs statements with data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Creating SMART objectives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Budget justification assistance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Generating visuals &amp; infographics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Proofreading &amp; error-detection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3CC43A-3C19-CF35-D781-E55D6F21E73C}"/>
              </a:ext>
            </a:extLst>
          </p:cNvPr>
          <p:cNvSpPr txBox="1"/>
          <p:nvPr/>
        </p:nvSpPr>
        <p:spPr>
          <a:xfrm>
            <a:off x="3124556" y="6288858"/>
            <a:ext cx="609528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81EFA0-AE73-68E3-2770-2C53F6C0D2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382" t="17682" r="16704"/>
          <a:stretch>
            <a:fillRect/>
          </a:stretch>
        </p:blipFill>
        <p:spPr>
          <a:xfrm>
            <a:off x="5969237" y="1581150"/>
            <a:ext cx="5479813" cy="446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788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73C53F-FA02-0E01-D10E-A975537A1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0DF7F42-999B-75A5-47E6-4D73E0062A8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2CA54A-542E-1CC1-4FDD-8936BDB674A4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96D340-BEBC-839E-24AA-31291585E885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Social media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4EB3DBC-3E66-9A2C-375B-3DFD0810087E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EBE4DF-F8D4-75C5-3D81-3885F460653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06ED43-B15F-18B8-37E1-00C55531D24F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787F26-FD17-5E18-2414-DA3DE2C62209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2A3760-1220-0104-798D-A599BD722143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66A5D6-D8A3-2E24-5AB4-5CEE510AE13F}"/>
              </a:ext>
            </a:extLst>
          </p:cNvPr>
          <p:cNvSpPr>
            <a:spLocks noGrp="1"/>
          </p:cNvSpPr>
          <p:nvPr/>
        </p:nvSpPr>
        <p:spPr>
          <a:xfrm>
            <a:off x="685799" y="2238375"/>
            <a:ext cx="4022933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Content Generation &amp; Copywriting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Image &amp; Video Creation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Performance Prediction &amp; Optimization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Content Scheduling &amp; Automation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Audience Targeting &amp; Segmentation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Sentiment Analysis &amp; Social Listening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A/B Testing Content Variations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Analysis &amp; Reporting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  <a:endParaRPr sz="15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2A3F6C3-D6F9-E6C7-8F87-194F1E4A32DE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496F016-E5B7-73ED-0BCE-CC20738944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93" r="9036"/>
          <a:stretch>
            <a:fillRect/>
          </a:stretch>
        </p:blipFill>
        <p:spPr>
          <a:xfrm>
            <a:off x="4452359" y="1555779"/>
            <a:ext cx="7053841" cy="468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438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1629F9-3859-57C5-3269-F773E5BCB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ACF138C-32C9-154D-7FA7-C815FBC1457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80A6EA-30EA-B682-703A-6951618C23F1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F2B013-B7A3-57E0-29CA-0610900730E7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Newsletters, appeals, and email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613D48EE-E51A-55B1-BE15-3A0AC162BF32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C59F9A-DD6C-E455-2999-4AC9932E722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862686-9516-5B66-43B2-BD496E64C18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1B23B4-82FB-2E7C-2E17-CA42C4F11273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4A44E5-9827-1433-6EEB-6846FFCCAAD1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0556FD-2500-09DF-DD08-B0BD3505E8DD}"/>
              </a:ext>
            </a:extLst>
          </p:cNvPr>
          <p:cNvSpPr>
            <a:spLocks noGrp="1"/>
          </p:cNvSpPr>
          <p:nvPr/>
        </p:nvSpPr>
        <p:spPr>
          <a:xfrm>
            <a:off x="685799" y="2238375"/>
            <a:ext cx="6014103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numCol="2" anchor="t">
            <a:normAutofit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Generate Fresh Content Ideas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Write Articles or Announcements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Summarize Reports or Events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Personalize Segments by Audience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Check Readability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Design Support and Layout Suggestions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Polish Fundraising Appeals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Create Personalized Thank-Yous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Translate Complex Needs into Simple Language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Automate Messages or Replies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Correct Grammar, Spelling, and Punctuation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Rewrite for Clarity and Tone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Summarize Long Emails or Threads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0B3C91D-E814-1459-74F1-DCB52FD33F01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2CC65B4-B9CB-D07C-4114-2DD768A81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353" y="1647824"/>
            <a:ext cx="4584997" cy="44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458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FC85AA-8CEF-35A4-45BA-C5C1CFE2A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1BF7311-016F-5678-FBAB-D5F1F0DB101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312EF3-741A-A8B3-ABEC-6856CC09A99C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E5382C-349A-F854-1854-0FA4BEA32D31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Website content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CA21D7BA-D7A9-3D16-7EDD-79898FA007B4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51C534-BBEA-21DA-C0EE-107781F1663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B99362-E22B-42E2-F020-9057E239B14F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B9567-BEC0-3C8E-DBDC-BB28B05EF3DE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32FEA2-7826-4BE7-08E6-40155042C6EC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7BC048-178C-EB32-78CB-560B49CC47FA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6086742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 lnSpcReduction="20000"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Generate Website Copy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Summarize Long Content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Create Calls to Action (CTAs)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Improve SEO (Search Engine Optimization)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Generate FAQs and Chatbot Content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Translate Website Content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Write Blog Posts or News Updates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Personal User Experience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Accessibility &amp; Readability Checks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Generate Images and Visuals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54C9761-1452-F003-89EB-7B58025948C9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561330-B09D-DFDF-F043-1A7159EE9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553" y="1680033"/>
            <a:ext cx="4326421" cy="22537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E2A034-CE57-4EC6-AC19-E76A72F2A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9871" y="3823431"/>
            <a:ext cx="4326419" cy="219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8360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540A60-6B85-AE62-F2BB-55A38CCEE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42D7B97-4EDE-3635-33E6-705FACD4B2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419B33-CD63-1D4B-2F8C-60D051529E96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798D2A-FFCA-2BC6-95B2-CADB1B099113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Data collection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136003A1-0F0F-0072-3B9E-40740D3B3A91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7CBF4C-563A-90E8-0143-DA631685793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14FC37-652B-0A09-0FE8-DCF775A6F4FA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02AE1D-54A9-D285-7270-DBF5AD3883A2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D25A10-2388-CF4A-0053-543480BAE014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F5E9A1-1958-B47D-EEA7-15326892BC81}"/>
              </a:ext>
            </a:extLst>
          </p:cNvPr>
          <p:cNvSpPr>
            <a:spLocks noGrp="1"/>
          </p:cNvSpPr>
          <p:nvPr/>
        </p:nvSpPr>
        <p:spPr>
          <a:xfrm>
            <a:off x="685799" y="2238375"/>
            <a:ext cx="4155393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lnSpcReduction="10000"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Automated Form Responses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Analyze &amp; Summarize Open-Ended Questions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Voice-to-Text Transcription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Email and Text Message Parsing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Social Media and Web Monitoring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Data Cleaning and Standardization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Image and Document Analysis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Mobile Data Collection with AI Assistance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Predictive Input and Smart Suggestions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6E1F051-5DB7-DFCB-DDFE-10ED9262B0CB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BC9458-6E03-91C5-E8C0-1DC20030D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960" y="1752600"/>
            <a:ext cx="6615390" cy="401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3971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54924E-3986-EF19-A170-3E34D3FCB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F13A687-8602-9CE8-1518-527396DA963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A4B1FE-4BB6-5A80-9359-E2AD05FBD8B2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959E16-5BFF-1934-0291-226ACCE8232C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Metrics, KPIs, risks, and trends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F7393CF-8B79-A382-F78A-994A5DB6EA28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2D7ABD-E9A6-B218-F48B-E5A67C6F2C9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B0B601-1655-211D-8848-3197E345B97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B2A2B8-04BA-8199-6F0B-A77C7170D9E2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D164B1-DEEF-CEB9-A8E0-7007836F56CA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83F18E-9B04-FF2D-1E56-2E3E4FDDA879}"/>
              </a:ext>
            </a:extLst>
          </p:cNvPr>
          <p:cNvSpPr>
            <a:spLocks noGrp="1"/>
          </p:cNvSpPr>
          <p:nvPr/>
        </p:nvSpPr>
        <p:spPr>
          <a:xfrm>
            <a:off x="685799" y="2238375"/>
            <a:ext cx="5702181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 lnSpcReduction="20000"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Automated data aggregation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Smart threshold alerts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Natural language querying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Anomaly detection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Predictive maintenance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Compliance monitoring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Predictive financial forecasting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Customer sentiment tracking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Operational cost &amp; efficiency gains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User adoption &amp; trust indicators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894FAFB-7B1D-C07E-6685-8A814C7FD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01754" y="1647824"/>
            <a:ext cx="4652071" cy="4257673"/>
          </a:xfrm>
          <a:prstGeom prst="roundRect">
            <a:avLst>
              <a:gd name="adj" fmla="val 4390"/>
            </a:avLst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C402C7D2-94FC-1D2C-8A30-1F054637E45E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</p:spTree>
    <p:extLst>
      <p:ext uri="{BB962C8B-B14F-4D97-AF65-F5344CB8AC3E}">
        <p14:creationId xmlns:p14="http://schemas.microsoft.com/office/powerpoint/2010/main" val="409389301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55B1B5-3649-E8DE-54FA-62437D48E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B03346D-B25F-34F7-69D8-2ED9DE32DBB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0EEF38-1C9A-435F-9948-839BC18D1520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73D763-E883-C329-156A-9DC9BC099294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Program impact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A184A177-8547-9B47-61F2-606D71D23187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CC4C4E-CB09-5DEA-0F99-62B2993FFC1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2965EC-A4B1-428F-967A-FFF769226FF3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A40AD9-47F8-609E-AD9A-8D597BCE6EB5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52388E-2AE4-D359-B2C2-5C4502B815A4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1670E0-284D-5973-2000-435EA12DC6D4}"/>
              </a:ext>
            </a:extLst>
          </p:cNvPr>
          <p:cNvSpPr>
            <a:spLocks noGrp="1"/>
          </p:cNvSpPr>
          <p:nvPr/>
        </p:nvSpPr>
        <p:spPr>
          <a:xfrm>
            <a:off x="3857625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Human review before use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538DCE-C154-D67F-4D20-98DAF7E4860D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2952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Organize evidence against a theory of change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Summarize approved qualitative themes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Compare reported results with defined targets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Draft a review checklist for impact claims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FBD9CA-42D7-5EA7-A844-0D9E6F80445C}"/>
              </a:ext>
            </a:extLst>
          </p:cNvPr>
          <p:cNvSpPr>
            <a:spLocks noGrp="1"/>
          </p:cNvSpPr>
          <p:nvPr/>
        </p:nvSpPr>
        <p:spPr>
          <a:xfrm>
            <a:off x="3933825" y="2238375"/>
            <a:ext cx="285750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Trace claims to source evidence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Include limitations and alternative explanations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Avoid invented participant stories or quotations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Let program staff and affected communities review conclusions</a:t>
            </a:r>
          </a:p>
        </p:txBody>
      </p:sp>
      <p:sp>
        <p:nvSpPr>
          <p:cNvPr id="25" name="Straight Connector 24">
            <a:extLst>
              <a:ext uri="{FF2B5EF4-FFF2-40B4-BE49-F238E27FC236}">
                <a16:creationId xmlns:a16="http://schemas.microsoft.com/office/drawing/2014/main" id="{BB458C45-61C6-26B4-AC07-CCB6F9C9BB49}"/>
              </a:ext>
            </a:extLst>
          </p:cNvPr>
          <p:cNvSpPr>
            <a:spLocks noGrp="1"/>
          </p:cNvSpPr>
          <p:nvPr/>
        </p:nvSpPr>
        <p:spPr>
          <a:xfrm>
            <a:off x="3638550" y="1771650"/>
            <a:ext cx="0" cy="4191000"/>
          </a:xfrm>
          <a:prstGeom prst="line">
            <a:avLst/>
          </a:prstGeom>
          <a:ln w="1905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C535130-EB04-A257-1DE1-9B12F350E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01754" y="1647824"/>
            <a:ext cx="4652071" cy="4257673"/>
          </a:xfrm>
          <a:prstGeom prst="roundRect">
            <a:avLst>
              <a:gd name="adj" fmla="val 4390"/>
            </a:avLst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C38C6A06-18AB-5F26-6F1E-9933F05A1852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</p:spTree>
    <p:extLst>
      <p:ext uri="{BB962C8B-B14F-4D97-AF65-F5344CB8AC3E}">
        <p14:creationId xmlns:p14="http://schemas.microsoft.com/office/powerpoint/2010/main" val="238987458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FD140-0237-EF46-032C-619FEDC1C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DF8473B-5543-1AA3-562F-3F45FDC156B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CC832B-869D-8292-E9B7-F8DC0C377B1B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42617D-7200-1E59-80B9-BBDC255950B7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Brainstorming and planning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151518B-7FE0-4A54-BB8F-3C54E16936BE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57867F-C6E8-9A54-40BF-8F203866445B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D864D2-40F5-D525-38CB-B1DA5E831E6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D5B56A-7A52-D3C7-C418-D40C0B75C5C6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759228-2335-5F20-590D-06439030286C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1E8BA29-62EE-08B1-E126-B82914569582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2952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Fundraising Ideas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Program Development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Grant Language + Goals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Marketing Campaigns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Community Events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Partnerships &amp; Collaborations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Re-Branding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015E57-78BE-5E8D-C95C-646297F62E0C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DAF7E7-B821-7FC7-1E64-8F2FA46CB8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47" t="1" b="-374"/>
          <a:stretch>
            <a:fillRect/>
          </a:stretch>
        </p:blipFill>
        <p:spPr>
          <a:xfrm>
            <a:off x="4298534" y="1647824"/>
            <a:ext cx="4132528" cy="25488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BFF38A-C34E-C1BC-9F3D-566D9F8492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726" b="17359"/>
          <a:stretch>
            <a:fillRect/>
          </a:stretch>
        </p:blipFill>
        <p:spPr>
          <a:xfrm>
            <a:off x="7060450" y="2846908"/>
            <a:ext cx="4612392" cy="328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2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CDD284-324B-901F-57A2-F14FACE21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426F6B3-9724-2406-9FBD-5D5440756D4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DB475-417E-FCD4-3600-872E4AC270FE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5ABD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9418B2-D0B7-CA5F-7BD2-91C675055E2D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Software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BDE47F4E-E119-626A-E5F8-847CC65FE84C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BABA5F-0C0D-6D52-2DBE-657DC34645C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CA3C92-2A22-3F2F-A4D1-B47D49EE1B8F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185ABD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0C1F37-F982-BF43-10CB-AD1B9C998D81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IT TECHNOLOGY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21B6A6-B0C3-B710-BCA3-0E9BB2C1EA76}"/>
              </a:ext>
            </a:extLst>
          </p:cNvPr>
          <p:cNvSpPr>
            <a:spLocks noGrp="1"/>
          </p:cNvSpPr>
          <p:nvPr/>
        </p:nvSpPr>
        <p:spPr>
          <a:xfrm>
            <a:off x="742950" y="1752600"/>
            <a:ext cx="4857750" cy="42862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Title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Version / Release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Description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Type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License Info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276D0B-3AF6-2234-77BB-7299232A1540}"/>
              </a:ext>
            </a:extLst>
          </p:cNvPr>
          <p:cNvSpPr>
            <a:spLocks noGrp="1"/>
          </p:cNvSpPr>
          <p:nvPr/>
        </p:nvSpPr>
        <p:spPr>
          <a:xfrm>
            <a:off x="6553200" y="1717967"/>
            <a:ext cx="4857750" cy="4320876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Status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Purchase Date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Purchase Cost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b="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Maintenance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4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Compatibility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925B7D31-2603-71FF-EA03-62C49DCBDB5C}"/>
              </a:ext>
            </a:extLst>
          </p:cNvPr>
          <p:cNvSpPr>
            <a:spLocks noGrp="1"/>
          </p:cNvSpPr>
          <p:nvPr/>
        </p:nvSpPr>
        <p:spPr>
          <a:xfrm>
            <a:off x="6076950" y="1752600"/>
            <a:ext cx="0" cy="3863109"/>
          </a:xfrm>
          <a:prstGeom prst="line">
            <a:avLst/>
          </a:prstGeom>
          <a:ln w="19050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1B3113-4836-5381-572B-C353479AD241}"/>
              </a:ext>
            </a:extLst>
          </p:cNvPr>
          <p:cNvSpPr>
            <a:spLocks noGrp="1"/>
          </p:cNvSpPr>
          <p:nvPr/>
        </p:nvSpPr>
        <p:spPr>
          <a:xfrm>
            <a:off x="685800" y="6248398"/>
            <a:ext cx="10810875" cy="26670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 lnSpcReduction="20000"/>
          </a:bodyPr>
          <a:lstStyle/>
          <a:p>
            <a:pPr algn="ctr">
              <a:defRPr sz="1500" b="1">
                <a:solidFill>
                  <a:srgbClr val="185ABD"/>
                </a:solidFill>
                <a:latin typeface="Aptos"/>
                <a:ea typeface="Aptos"/>
                <a:cs typeface="Aptos"/>
              </a:defRPr>
            </a:pPr>
            <a:r>
              <a:rPr sz="150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Include free </a:t>
            </a:r>
            <a:r>
              <a:rPr lang="en-US" sz="150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software, </a:t>
            </a:r>
            <a:r>
              <a:rPr sz="1500" b="1" dirty="0">
                <a:solidFill>
                  <a:srgbClr val="185ABD"/>
                </a:solidFill>
                <a:latin typeface="Aptos"/>
                <a:ea typeface="Aptos"/>
                <a:cs typeface="Aptos"/>
              </a:rPr>
              <a:t>services and browser extensions, not only paid software</a:t>
            </a:r>
          </a:p>
        </p:txBody>
      </p:sp>
    </p:spTree>
    <p:extLst>
      <p:ext uri="{BB962C8B-B14F-4D97-AF65-F5344CB8AC3E}">
        <p14:creationId xmlns:p14="http://schemas.microsoft.com/office/powerpoint/2010/main" val="258772145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B3DF16-6CBD-8AF3-C10F-FD6E9DF3C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A03EA2C-0D9F-BEAF-C6E9-BD026D94744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FFF029-500B-2CD7-8C5F-9E050F914ED3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AA0381-E650-416B-00FB-4FAC1B90B4E0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Human resources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298A30E1-8585-E68E-3633-2FA4C27B6826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6F4058-B88C-0420-7D81-F7F36CE25B3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99EF43-D730-A5B8-E529-933ECE20660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F7E4BC-3282-539C-ABA1-6E79B42BEE85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D43B35-CB40-D390-3E5D-DB4DE88BBE0D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F7C08C-1C29-1BB4-22B3-40CF977D28B2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2952750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 lnSpcReduction="20000"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Job Descriptions &amp; Postings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Interview Questions &amp; Rubrics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Recruitment Support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Onboarding &amp; Training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HR Policies &amp; Procedures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Scheduling &amp; Communication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Conflict Resolution &amp; Communication Coaching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Employee &amp; Volunteer Engagement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HR Data &amp; Compliance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FA4722-FD90-1E53-6373-965C80CB2F39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4A73D8-323E-CB3B-F462-E7977194B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550" y="1513229"/>
            <a:ext cx="7484176" cy="460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204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AAD4F4-B187-F6D8-2A0B-9CD5F30F2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02D8F0B-C1F2-B2C1-5E32-4147BA834CC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7AAB22-5458-061D-4310-4DEDA04FC578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75F201-2588-14D8-6CAD-51275F0F32E0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Meetings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24B1F25F-EDFE-C6A6-4475-2C6AF2EC0ED1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8FCE5F-295D-49F5-7F4F-E962EE9EF04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EAD706-559A-AF79-12CB-A5F045272E41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29535F-7E0B-3772-390A-62226EE6E681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7458E1-D1F1-FC46-C5EF-63C7FE1F6023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5E34B6-D6E5-6277-4980-D94368BD89E1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3407636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 fontScale="92500"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Agenda Generation &amp; Optimization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Scheduling &amp; Logistics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Real-Time Transcription &amp; Note-Taking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Facilitation &amp; Engagement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Live Captioning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Noise Cancellation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Meeting Summaries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Action Item Management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Analytics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9ECD3D-2B4D-1AA9-CF5B-AC0563433D2E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7D277B-D69B-0B0F-5348-E3503C6ED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436" y="1590676"/>
            <a:ext cx="5141543" cy="34614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5289F9-EABD-F887-D9E0-214A59234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6078" y="2657076"/>
            <a:ext cx="4586343" cy="346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0667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2A6BA6-A02D-587F-E580-F23C58A16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7D6132C-1AE2-DA13-C929-B0D039948B2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ED3DE6-EBEF-E478-5F96-875F9C2488B4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EBC1BE-B5ED-F9B0-3114-D3E99A7125D0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Research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5AE9452C-666F-C36E-D7BC-B85E6D1DA94E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343D5D-D756-E38D-1D22-2C47CA0DBDAE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6C6DC5-7536-8BF2-B661-89A173F6F928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02E76-2108-86AD-B797-C87A4914880D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7DC86C-9F89-FBD6-7B33-6C70C5B80BF4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2952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l">
              <a:defRPr sz="16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Useful starting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769338-C8DD-242D-FABE-2B42D132AB47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3407636" cy="3667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Program Development &amp; Community Needs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Fundraising &amp; Donor Research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Grant Prospecting &amp; Application Support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Operations &amp; Capacity Planning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Communications &amp; Outreach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Impact Measurement &amp; Evaluation</a:t>
            </a:r>
          </a:p>
          <a:p>
            <a:pPr marL="279400" indent="-139700">
              <a:spcAft>
                <a:spcPts val="1200"/>
              </a:spcAft>
              <a:buChar char="•"/>
              <a:defRPr sz="15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5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...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1DE698F-D5BD-2902-7A60-71F6D1D438BA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Use approved accounts and remove confidential data before prompting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601093-367A-0994-8E87-349AAC45D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067" y="1590676"/>
            <a:ext cx="7347538" cy="448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1647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E8E4DF-4F3D-807E-F817-448498ACF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6826E37-05CA-FE5F-3796-2FD9AB67A42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83E703-4300-E05A-F51D-D156943C7629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F39A55-344B-AA52-DFCA-305E3170F5D1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AI Resources &amp; Tools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410C3DD-10E6-C8B8-1F07-566235C6C67B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CDC72-4524-85E3-E7D5-850A2B91E0B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02CBB9-9F4A-3467-8B98-2D21EDA42498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D15FF8-FD03-A86E-270A-0F274EB3163F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0AAE6-15F2-BEAA-5029-F0E8FC736977}"/>
              </a:ext>
            </a:extLst>
          </p:cNvPr>
          <p:cNvSpPr>
            <a:spLocks noGrp="1"/>
          </p:cNvSpPr>
          <p:nvPr/>
        </p:nvSpPr>
        <p:spPr>
          <a:xfrm>
            <a:off x="74295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275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275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AI Chatbots</a:t>
            </a:r>
            <a:endParaRPr sz="1275" b="1" dirty="0">
              <a:solidFill>
                <a:srgbClr val="00A4E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BB5861-666D-DC68-6D85-96680C69D792}"/>
              </a:ext>
            </a:extLst>
          </p:cNvPr>
          <p:cNvSpPr>
            <a:spLocks noGrp="1"/>
          </p:cNvSpPr>
          <p:nvPr/>
        </p:nvSpPr>
        <p:spPr>
          <a:xfrm>
            <a:off x="655320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275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275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AI Image Generators</a:t>
            </a:r>
            <a:endParaRPr sz="1275" b="1" dirty="0">
              <a:solidFill>
                <a:srgbClr val="00A4E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813979-7BCF-B72B-9856-9A33D5EFEF77}"/>
              </a:ext>
            </a:extLst>
          </p:cNvPr>
          <p:cNvSpPr>
            <a:spLocks noGrp="1"/>
          </p:cNvSpPr>
          <p:nvPr/>
        </p:nvSpPr>
        <p:spPr>
          <a:xfrm>
            <a:off x="742950" y="2247899"/>
            <a:ext cx="4857750" cy="3657601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Google Gemini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OpenAI ChatGPT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Microsoft CoPilot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xAI</a:t>
            </a: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 Grok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Anthropic Claude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Perplexity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Meta AI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  <a:endParaRPr sz="18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FA8BC0-0AE3-AEDF-1FAE-E4B4C006E451}"/>
              </a:ext>
            </a:extLst>
          </p:cNvPr>
          <p:cNvSpPr>
            <a:spLocks noGrp="1"/>
          </p:cNvSpPr>
          <p:nvPr/>
        </p:nvSpPr>
        <p:spPr>
          <a:xfrm>
            <a:off x="6553200" y="2247899"/>
            <a:ext cx="4857750" cy="3567513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Canva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Designer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Dall-E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 err="1">
                <a:solidFill>
                  <a:srgbClr val="17233B"/>
                </a:solidFill>
                <a:latin typeface="Aptos"/>
                <a:ea typeface="Aptos"/>
                <a:cs typeface="Aptos"/>
              </a:rPr>
              <a:t>Mage.Space</a:t>
            </a:r>
            <a:endParaRPr lang="en-US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Midjourney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Stable Diffusion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Leonardo.io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Many more . . .</a:t>
            </a:r>
            <a:endParaRPr sz="1800" b="0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DC0B28A7-0451-3501-4B81-8FD2765B46A1}"/>
              </a:ext>
            </a:extLst>
          </p:cNvPr>
          <p:cNvSpPr>
            <a:spLocks noGrp="1"/>
          </p:cNvSpPr>
          <p:nvPr/>
        </p:nvSpPr>
        <p:spPr>
          <a:xfrm>
            <a:off x="6076950" y="1752600"/>
            <a:ext cx="0" cy="4286250"/>
          </a:xfrm>
          <a:prstGeom prst="line">
            <a:avLst/>
          </a:prstGeom>
          <a:ln w="19050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5BDC33-343C-1421-9C23-1C5F9992DB8A}"/>
              </a:ext>
            </a:extLst>
          </p:cNvPr>
          <p:cNvSpPr txBox="1"/>
          <p:nvPr/>
        </p:nvSpPr>
        <p:spPr>
          <a:xfrm>
            <a:off x="2886787" y="6288858"/>
            <a:ext cx="609528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Evaluate the account and service terms, not only the model name</a:t>
            </a:r>
          </a:p>
        </p:txBody>
      </p:sp>
    </p:spTree>
    <p:extLst>
      <p:ext uri="{BB962C8B-B14F-4D97-AF65-F5344CB8AC3E}">
        <p14:creationId xmlns:p14="http://schemas.microsoft.com/office/powerpoint/2010/main" val="82221875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4A1E0CF-940D-4839-86EB-922D4EB6F5F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DF6842-4171-4988-9776-F32E3D1395C1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70B295-8D91-4065-B2EE-E8D78E68CD9A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Chatbot comparison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852A98B8-CD9D-445A-AE06-D7E242289141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54FA17-032E-49C1-9D32-B7AEDC251FA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EB3466-63B0-4183-AFA5-4586755F9F7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59B559-FC4B-4419-8F20-B492044AA499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F6B18C-3641-4C5F-9141-998C456067DA}"/>
              </a:ext>
            </a:extLst>
          </p:cNvPr>
          <p:cNvSpPr>
            <a:spLocks noGrp="1"/>
          </p:cNvSpPr>
          <p:nvPr/>
        </p:nvSpPr>
        <p:spPr>
          <a:xfrm>
            <a:off x="790575" y="6134100"/>
            <a:ext cx="10477500" cy="45720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ctr">
            <a:normAutofit/>
          </a:bodyPr>
          <a:lstStyle/>
          <a:p>
            <a:pPr algn="ctr">
              <a:defRPr sz="150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40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Model leaderboards and star ratings age faster than a good evaluation process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4CED33-431A-855D-C3F6-7CFA4A28B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22" y="1792520"/>
            <a:ext cx="10934980" cy="344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3765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D11CC-6F1C-84CA-5265-F8FB22775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DBF36F5-91E6-1804-E4D4-CC8AEA5531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6798E1-58F1-2D0D-4E96-6630BE9DA007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A2A6E7-6D48-F13E-83D9-F7F6A78A02C4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AI Resources &amp; Tools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0BBA5737-300A-8946-1E25-40FFC75719BE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30C7F9-93E0-CBDC-C265-411F48EE89ED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4A609B-10F0-F0C3-A94B-6E6B5D512548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3E0347-6255-CC6C-E839-A8250F86F7DE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03FE5F-3162-E81C-ACE8-76DF0BD9D986}"/>
              </a:ext>
            </a:extLst>
          </p:cNvPr>
          <p:cNvSpPr>
            <a:spLocks noGrp="1"/>
          </p:cNvSpPr>
          <p:nvPr/>
        </p:nvSpPr>
        <p:spPr>
          <a:xfrm>
            <a:off x="74295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275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275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Fit for the task</a:t>
            </a:r>
            <a:endParaRPr sz="1275" b="1" dirty="0">
              <a:solidFill>
                <a:srgbClr val="00A4E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7D8A99-FF62-8E72-9299-5971E44C5BA0}"/>
              </a:ext>
            </a:extLst>
          </p:cNvPr>
          <p:cNvSpPr>
            <a:spLocks noGrp="1"/>
          </p:cNvSpPr>
          <p:nvPr/>
        </p:nvSpPr>
        <p:spPr>
          <a:xfrm>
            <a:off x="6553200" y="1790700"/>
            <a:ext cx="4857750" cy="323850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algn="l">
              <a:defRPr sz="1275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275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Fit for the organization</a:t>
            </a:r>
            <a:endParaRPr sz="1275" b="1" dirty="0">
              <a:solidFill>
                <a:srgbClr val="00A4E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0DE71C-43C1-D30F-B213-72C4C03B13BD}"/>
              </a:ext>
            </a:extLst>
          </p:cNvPr>
          <p:cNvSpPr>
            <a:spLocks noGrp="1"/>
          </p:cNvSpPr>
          <p:nvPr/>
        </p:nvSpPr>
        <p:spPr>
          <a:xfrm>
            <a:off x="742950" y="2247899"/>
            <a:ext cx="4857750" cy="3657601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Quality on your real examples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Current information and source traceability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File, image, audio, data, and language support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Repeatability, export, and collaboration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83F6AD-7185-79E5-E032-CFC132B19499}"/>
              </a:ext>
            </a:extLst>
          </p:cNvPr>
          <p:cNvSpPr>
            <a:spLocks noGrp="1"/>
          </p:cNvSpPr>
          <p:nvPr/>
        </p:nvSpPr>
        <p:spPr>
          <a:xfrm>
            <a:off x="6553200" y="2247899"/>
            <a:ext cx="4857750" cy="3567513"/>
          </a:xfrm>
          <a:prstGeom prst="rect">
            <a:avLst/>
          </a:prstGeom>
          <a:noFill/>
          <a:ln w="0">
            <a:noFill/>
          </a:ln>
        </p:spPr>
        <p:txBody>
          <a:bodyPr lIns="76200" tIns="57150" rIns="76200" bIns="57150" anchor="t">
            <a:normAutofit/>
          </a:bodyPr>
          <a:lstStyle/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Data protection and training-use terms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Administrative controls and access management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Connected services and permission boundaries</a:t>
            </a:r>
          </a:p>
          <a:p>
            <a:pPr marL="4254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72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Cost, support, accessibility, and vendor stability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A6422E44-ED46-1D73-78C0-7EDDC75D6E8E}"/>
              </a:ext>
            </a:extLst>
          </p:cNvPr>
          <p:cNvSpPr>
            <a:spLocks noGrp="1"/>
          </p:cNvSpPr>
          <p:nvPr/>
        </p:nvSpPr>
        <p:spPr>
          <a:xfrm>
            <a:off x="6076950" y="1752600"/>
            <a:ext cx="0" cy="4286250"/>
          </a:xfrm>
          <a:prstGeom prst="line">
            <a:avLst/>
          </a:prstGeom>
          <a:ln w="19050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4527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95D469-44CA-A536-D8A9-176EF385A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6C0BDF9-1735-BC3E-3D39-B4B2D997B53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F74F59-DA15-C273-5CC3-2BEF0CB91988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C0F7EC-793E-6A7C-3485-C64F5C3B2BAB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Generative media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EAF5822-CE97-2C37-D695-380795F99692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9DCF84-7EBD-3387-0D5D-26AE9E53566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DFEBE-6311-1EB7-9473-8E90356080E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EDE1AC-D7B7-A8A4-AFA2-558D40E6F4F9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48CEBD-7ED9-E77E-A7D9-34E2D32E9458}"/>
              </a:ext>
            </a:extLst>
          </p:cNvPr>
          <p:cNvSpPr>
            <a:spLocks noGrp="1"/>
          </p:cNvSpPr>
          <p:nvPr/>
        </p:nvSpPr>
        <p:spPr>
          <a:xfrm>
            <a:off x="685799" y="1709159"/>
            <a:ext cx="4780364" cy="43327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AI systems can create and edit images, audio, presentations, and video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Confirm copyright, licensing, consent, publicity rights, and funder or platform rules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 not present synthetic media as documentary evidence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Check accessibility and misleading details</a:t>
            </a:r>
          </a:p>
          <a:p>
            <a:pPr marL="304800" indent="-152400">
              <a:spcAft>
                <a:spcPts val="1300"/>
              </a:spcAft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Preserve original assets and record the tool and review process for important work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89EF3CC-42DC-1C6F-3BED-F10B0989161B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Generative-media tools change faster than the review rules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19ABF39-E341-F177-9A14-9CF6662C8E23}"/>
              </a:ext>
            </a:extLst>
          </p:cNvPr>
          <p:cNvSpPr>
            <a:spLocks noGrp="1"/>
          </p:cNvSpPr>
          <p:nvPr/>
        </p:nvSpPr>
        <p:spPr>
          <a:xfrm>
            <a:off x="5764138" y="1581151"/>
            <a:ext cx="5703471" cy="4460722"/>
          </a:xfrm>
          <a:prstGeom prst="roundRect">
            <a:avLst>
              <a:gd name="adj" fmla="val 452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Picture 8" descr="Leonardo AI delivers high-speed, global AI content creation with Gcore">
            <a:extLst>
              <a:ext uri="{FF2B5EF4-FFF2-40B4-BE49-F238E27FC236}">
                <a16:creationId xmlns:a16="http://schemas.microsoft.com/office/drawing/2014/main" id="{D2B22867-3F48-5628-9D1D-FF2F327CBB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39327" y="1276350"/>
            <a:ext cx="2807294" cy="2105470"/>
          </a:xfrm>
          <a:prstGeom prst="rect">
            <a:avLst/>
          </a:prstGeom>
        </p:spPr>
      </p:pic>
      <p:pic>
        <p:nvPicPr>
          <p:cNvPr id="13" name="Picture 12" descr="4500+ Reviews from the Canva Community">
            <a:extLst>
              <a:ext uri="{FF2B5EF4-FFF2-40B4-BE49-F238E27FC236}">
                <a16:creationId xmlns:a16="http://schemas.microsoft.com/office/drawing/2014/main" id="{7D5A0150-32A9-FB01-EE72-331FBBD49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9180" y="2580899"/>
            <a:ext cx="2162134" cy="1135120"/>
          </a:xfrm>
          <a:prstGeom prst="rect">
            <a:avLst/>
          </a:prstGeom>
        </p:spPr>
      </p:pic>
      <p:pic>
        <p:nvPicPr>
          <p:cNvPr id="15" name="Picture 14" descr="Dall-E · AIPRM">
            <a:extLst>
              <a:ext uri="{FF2B5EF4-FFF2-40B4-BE49-F238E27FC236}">
                <a16:creationId xmlns:a16="http://schemas.microsoft.com/office/drawing/2014/main" id="{4E5B97A7-2811-2072-C358-15631F499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6371" y="2725689"/>
            <a:ext cx="2108397" cy="1187730"/>
          </a:xfrm>
          <a:prstGeom prst="rect">
            <a:avLst/>
          </a:prstGeom>
        </p:spPr>
      </p:pic>
      <p:pic>
        <p:nvPicPr>
          <p:cNvPr id="16" name="Picture 15" descr="Microsoft Designer Logo PNG (Transparent) SVG AI – Free Download">
            <a:extLst>
              <a:ext uri="{FF2B5EF4-FFF2-40B4-BE49-F238E27FC236}">
                <a16:creationId xmlns:a16="http://schemas.microsoft.com/office/drawing/2014/main" id="{ABFD014B-3C97-D11B-3633-F9DE3F5D0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5003" y="4308615"/>
            <a:ext cx="1533792" cy="1533792"/>
          </a:xfrm>
          <a:prstGeom prst="rect">
            <a:avLst/>
          </a:prstGeom>
        </p:spPr>
      </p:pic>
      <p:pic>
        <p:nvPicPr>
          <p:cNvPr id="17" name="Picture 16" descr="AI Tools Series (10): Unlocking Creativity with MidJourney AI">
            <a:extLst>
              <a:ext uri="{FF2B5EF4-FFF2-40B4-BE49-F238E27FC236}">
                <a16:creationId xmlns:a16="http://schemas.microsoft.com/office/drawing/2014/main" id="{B9EAEAC0-7DD8-9FEE-7307-AEFE76B868D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7FBFE"/>
              </a:clrFrom>
              <a:clrTo>
                <a:srgbClr val="F7FB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8040" y="4705642"/>
            <a:ext cx="1960729" cy="1102910"/>
          </a:xfrm>
          <a:prstGeom prst="rect">
            <a:avLst/>
          </a:prstGeom>
        </p:spPr>
      </p:pic>
      <p:pic>
        <p:nvPicPr>
          <p:cNvPr id="19" name="Picture 18" descr="Stable Diffusion Reviews 2026: Pricing &amp; Features - Tekpon">
            <a:extLst>
              <a:ext uri="{FF2B5EF4-FFF2-40B4-BE49-F238E27FC236}">
                <a16:creationId xmlns:a16="http://schemas.microsoft.com/office/drawing/2014/main" id="{22A32807-45B4-D03B-C093-2D348BE517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4454" y="3316832"/>
            <a:ext cx="1821642" cy="182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07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0188E5-2D7F-D4BE-B003-2492F920B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61A0C37-6E0A-164C-93B9-743B09510F8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4AA208-ECD6-42A6-C6E2-7D290D75CEA1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B9A55F-9E18-6B97-D511-A8E78BC05055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2850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5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Honorable Mention: Canva</a:t>
            </a:r>
            <a:endParaRPr sz="2850" b="1" dirty="0">
              <a:solidFill>
                <a:srgbClr val="17233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B9A672C0-4F34-9AC9-0AF1-7C34BE0BF70A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047D2B-14D9-BBE0-E8B9-3905EB0E37D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E9E6FC-2730-AD6B-EE8C-1B92A3B44930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79BA05-A942-7CBB-86FD-AEFC3306CCDE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B0E7F6-C96C-AE90-A547-090548398154}"/>
              </a:ext>
            </a:extLst>
          </p:cNvPr>
          <p:cNvSpPr>
            <a:spLocks noGrp="1"/>
          </p:cNvSpPr>
          <p:nvPr/>
        </p:nvSpPr>
        <p:spPr>
          <a:xfrm>
            <a:off x="704850" y="1695449"/>
            <a:ext cx="10763250" cy="4743449"/>
          </a:xfrm>
          <a:prstGeom prst="roundRect">
            <a:avLst>
              <a:gd name="adj" fmla="val 3333"/>
            </a:avLst>
          </a:prstGeom>
          <a:solidFill>
            <a:srgbClr val="EAF9FE"/>
          </a:solidFill>
          <a:ln w="14288">
            <a:solidFill>
              <a:srgbClr val="00A4EF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8AB93C-74C0-B4EA-DD86-C2B4D02ECEDB}"/>
              </a:ext>
            </a:extLst>
          </p:cNvPr>
          <p:cNvSpPr>
            <a:spLocks noGrp="1"/>
          </p:cNvSpPr>
          <p:nvPr/>
        </p:nvSpPr>
        <p:spPr>
          <a:xfrm>
            <a:off x="704850" y="1543050"/>
            <a:ext cx="10763250" cy="4152900"/>
          </a:xfrm>
          <a:prstGeom prst="rect">
            <a:avLst/>
          </a:prstGeom>
          <a:noFill/>
          <a:ln w="0">
            <a:noFill/>
          </a:ln>
        </p:spPr>
        <p:txBody>
          <a:bodyPr lIns="133350" tIns="114300" rIns="133350" bIns="114300" anchor="ctr">
            <a:normAutofit/>
          </a:bodyPr>
          <a:lstStyle/>
          <a:p>
            <a:pPr algn="ctr">
              <a:defRPr sz="180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endParaRPr sz="1800" b="1" dirty="0">
              <a:solidFill>
                <a:srgbClr val="00A4EF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B5F5FB9-5CBB-F8C2-6253-840ED6185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038" y="1817490"/>
            <a:ext cx="4324172" cy="24240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8F2511D-CC6B-979B-314F-3E067F755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770" y="3481523"/>
            <a:ext cx="4497430" cy="27859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8D51998-37BB-58BC-E0AD-334538DE7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1857" y="3229115"/>
            <a:ext cx="5099391" cy="28563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CD1D96-5557-54D4-E739-FA4E94FD1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7792" y="1800710"/>
            <a:ext cx="3470064" cy="196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028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419A0E-3530-9F09-9A7B-A5FC5D619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312414D-BD2C-49B0-EBF7-F82D786B2AD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D28D9E-DCEB-DD1A-4305-7B6856ECBB3B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A81D94-E80C-2D5B-149B-BB68EF6CFC6C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Verification of AI output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EB9C3005-5F87-417F-7E1C-8DAEB07E9692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AA8FE9-CCA8-B0E2-9B76-C83369ECB15C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0283D0-1624-BBB7-072A-6255082F66A4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12870D-D451-A86F-701D-AEFF87902437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2DC2B7-B5FA-E459-B43D-0DA917615969}"/>
              </a:ext>
            </a:extLst>
          </p:cNvPr>
          <p:cNvSpPr>
            <a:spLocks noGrp="1"/>
          </p:cNvSpPr>
          <p:nvPr/>
        </p:nvSpPr>
        <p:spPr>
          <a:xfrm>
            <a:off x="685799" y="1709159"/>
            <a:ext cx="4586956" cy="43327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Open the underlying source instead of trusting a generated citation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Check names, dates, quotations, calculations, links, and eligibility requirements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Ask the system to identify assumptions and uncertainty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Compare important conclusions with another method or qualified reviewer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Keep the original source material and final human-approved version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062730-11E5-9164-C6A4-5E9C25214FBA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Fluent output can still be wrong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8FE767-649F-3A94-F992-6D64F01F9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712" y="1782777"/>
            <a:ext cx="5821488" cy="327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7959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9F763D-8C5E-7016-CBA3-5B92BD25B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BBB4054-32D5-C09B-EF87-B009CAC0A5F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3F63C7-1DD1-941A-A29B-D0D8F8415359}"/>
              </a:ext>
            </a:extLst>
          </p:cNvPr>
          <p:cNvSpPr>
            <a:spLocks noGrp="1"/>
          </p:cNvSpPr>
          <p:nvPr/>
        </p:nvSpPr>
        <p:spPr>
          <a:xfrm>
            <a:off x="514350" y="266700"/>
            <a:ext cx="3333750" cy="2667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 algn="l">
              <a:defRPr sz="10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0A4E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87242E-7462-CFB8-F4E0-8C2F758231C6}"/>
              </a:ext>
            </a:extLst>
          </p:cNvPr>
          <p:cNvSpPr>
            <a:spLocks noGrp="1"/>
          </p:cNvSpPr>
          <p:nvPr/>
        </p:nvSpPr>
        <p:spPr>
          <a:xfrm>
            <a:off x="514350" y="590550"/>
            <a:ext cx="11049000" cy="685800"/>
          </a:xfrm>
          <a:prstGeom prst="rect">
            <a:avLst/>
          </a:prstGeom>
          <a:noFill/>
          <a:ln w="0">
            <a:noFill/>
          </a:ln>
        </p:spPr>
        <p:txBody>
          <a:bodyPr lIns="38100" tIns="19050" rIns="38100" bIns="19050" anchor="t">
            <a:normAutofit/>
          </a:bodyPr>
          <a:lstStyle/>
          <a:p>
            <a:pPr>
              <a:defRPr sz="2925" b="1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2800" b="1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Bias, accessibility, and representation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5BCC3753-0C4D-C1C8-3346-86BAC747CBF6}"/>
              </a:ext>
            </a:extLst>
          </p:cNvPr>
          <p:cNvSpPr>
            <a:spLocks noGrp="1"/>
          </p:cNvSpPr>
          <p:nvPr/>
        </p:nvSpPr>
        <p:spPr>
          <a:xfrm>
            <a:off x="552450" y="1428750"/>
            <a:ext cx="10953750" cy="0"/>
          </a:xfrm>
          <a:prstGeom prst="line">
            <a:avLst/>
          </a:prstGeom>
          <a:ln w="9525">
            <a:solidFill>
              <a:srgbClr val="D8E0E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15DD9-75FA-080D-60D7-ADE5656F6657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12192000" cy="266700"/>
          </a:xfrm>
          <a:prstGeom prst="rect">
            <a:avLst/>
          </a:prstGeom>
          <a:solidFill>
            <a:srgbClr val="0B1F3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579432-113E-68EE-83C2-2CB3E4801782}"/>
              </a:ext>
            </a:extLst>
          </p:cNvPr>
          <p:cNvSpPr>
            <a:spLocks noGrp="1"/>
          </p:cNvSpPr>
          <p:nvPr/>
        </p:nvSpPr>
        <p:spPr>
          <a:xfrm>
            <a:off x="0" y="6591300"/>
            <a:ext cx="2286000" cy="266700"/>
          </a:xfrm>
          <a:prstGeom prst="rect">
            <a:avLst/>
          </a:prstGeom>
          <a:solidFill>
            <a:srgbClr val="00A4EF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B5B4B5-D8AE-5426-B5D5-640F223166C7}"/>
              </a:ext>
            </a:extLst>
          </p:cNvPr>
          <p:cNvSpPr>
            <a:spLocks noGrp="1"/>
          </p:cNvSpPr>
          <p:nvPr/>
        </p:nvSpPr>
        <p:spPr>
          <a:xfrm>
            <a:off x="190500" y="6610350"/>
            <a:ext cx="2000250" cy="209550"/>
          </a:xfrm>
          <a:prstGeom prst="rect">
            <a:avLst/>
          </a:prstGeom>
          <a:noFill/>
          <a:ln w="0">
            <a:noFill/>
          </a:ln>
        </p:spPr>
        <p:txBody>
          <a:bodyPr lIns="38100" tIns="9525" rIns="38100" bIns="9525" anchor="ctr">
            <a:normAutofit/>
          </a:bodyPr>
          <a:lstStyle/>
          <a:p>
            <a:pPr algn="l"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ARTIFICIAL INTELLIGENCE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05D64A-8D9E-924B-2070-A34B62C3885E}"/>
              </a:ext>
            </a:extLst>
          </p:cNvPr>
          <p:cNvSpPr>
            <a:spLocks noGrp="1"/>
          </p:cNvSpPr>
          <p:nvPr/>
        </p:nvSpPr>
        <p:spPr>
          <a:xfrm>
            <a:off x="685799" y="1709159"/>
            <a:ext cx="3621281" cy="43327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Models can reproduce gaps and stereotypes present in training data and prompts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Test outputs for different populations, languages, abilities, and contexts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Include people affected by the work in review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Avoid using generated proxies for protected traits</a:t>
            </a:r>
          </a:p>
          <a:p>
            <a:pPr marL="438150" indent="-285750">
              <a:spcAft>
                <a:spcPts val="1300"/>
              </a:spcAft>
              <a:buFont typeface="Arial" panose="020B0604020202020204" pitchFamily="34" charset="0"/>
              <a:buChar char="•"/>
              <a:defRPr sz="1875" b="0">
                <a:solidFill>
                  <a:srgbClr val="17233B"/>
                </a:solidFill>
                <a:latin typeface="Aptos"/>
                <a:ea typeface="Aptos"/>
                <a:cs typeface="Aptos"/>
              </a:defRPr>
            </a:pPr>
            <a:r>
              <a:rPr lang="en-US" sz="1600" dirty="0">
                <a:solidFill>
                  <a:srgbClr val="17233B"/>
                </a:solidFill>
                <a:latin typeface="Aptos"/>
                <a:ea typeface="Aptos"/>
                <a:cs typeface="Aptos"/>
              </a:rPr>
              <a:t>Document limitations when AI contributes to decisions or public claims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96E00A-934B-9DAE-2EFC-CF44348A3264}"/>
              </a:ext>
            </a:extLst>
          </p:cNvPr>
          <p:cNvSpPr>
            <a:spLocks noGrp="1"/>
          </p:cNvSpPr>
          <p:nvPr/>
        </p:nvSpPr>
        <p:spPr>
          <a:xfrm>
            <a:off x="2952750" y="6276974"/>
            <a:ext cx="628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57150" tIns="38100" rIns="57150" bIns="38100" anchor="t">
            <a:normAutofit/>
          </a:bodyPr>
          <a:lstStyle/>
          <a:p>
            <a:pPr algn="ctr">
              <a:defRPr sz="1350" b="1">
                <a:solidFill>
                  <a:srgbClr val="00A4EF"/>
                </a:solidFill>
                <a:latin typeface="Aptos"/>
                <a:ea typeface="Aptos"/>
                <a:cs typeface="Aptos"/>
              </a:defRPr>
            </a:pPr>
            <a:r>
              <a:rPr lang="en-US" sz="1350" b="1" dirty="0">
                <a:solidFill>
                  <a:srgbClr val="00A4EF"/>
                </a:solidFill>
                <a:latin typeface="Aptos"/>
                <a:ea typeface="Aptos"/>
                <a:cs typeface="Aptos"/>
              </a:rPr>
              <a:t>Review who is missing, stereotyped, or misrepresented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687258-C2B7-0478-777F-2A552D88A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102" y="1709159"/>
            <a:ext cx="6790777" cy="290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3248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>
          <a:solidFill>
            <a:schemeClr val="phClr"/>
          </a:solidFill>
          <a:prstDash val="solid"/>
        </a:ln>
        <a:ln w="55000">
          <a:solidFill>
            <a:schemeClr val="phClr"/>
          </a:solidFill>
          <a:prstDash val="solid"/>
        </a:ln>
        <a:ln w="635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solidFill>
          <a:schemeClr val="lt2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6194</Words>
  <Application>Microsoft Office PowerPoint</Application>
  <DocSecurity>0</DocSecurity>
  <PresentationFormat>Widescreen</PresentationFormat>
  <Paragraphs>1108</Paragraphs>
  <Slides>106</Slides>
  <Notes>106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106</vt:i4>
      </vt:variant>
    </vt:vector>
  </HeadingPairs>
  <TitlesOfParts>
    <vt:vector size="115" baseType="lpstr">
      <vt:lpstr>Aptos</vt:lpstr>
      <vt:lpstr>Arial</vt:lpstr>
      <vt:lpstr>Calibri</vt:lpstr>
      <vt:lpstr>Lucida Sans Unicode</vt:lpstr>
      <vt:lpstr>Verdana</vt:lpstr>
      <vt:lpstr>Wingdings 2</vt:lpstr>
      <vt:lpstr>Wingdings 3</vt:lpstr>
      <vt:lpstr>ChatGPT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2026-09-08T01:47:33Z</dcterms:created>
  <dcterms:modified xsi:type="dcterms:W3CDTF">2026-09-08T02:02:38Z</dcterms:modified>
</cp:coreProperties>
</file>