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ppt/notesSlides/notesSlide42.xml" ContentType="application/vnd.openxmlformats-officedocument.presentationml.notesSlide+xml"/>
  <Override PartName="/ppt/tags/tag36.xml" ContentType="application/vnd.openxmlformats-officedocument.presentationml.tags+xml"/>
  <Override PartName="/ppt/notesSlides/notesSlide43.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tags/tag38.xml" ContentType="application/vnd.openxmlformats-officedocument.presentationml.tags+xml"/>
  <Override PartName="/ppt/notesSlides/notesSlide45.xml" ContentType="application/vnd.openxmlformats-officedocument.presentationml.notesSlide+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15"/>
  </p:notesMasterIdLst>
  <p:handoutMasterIdLst>
    <p:handoutMasterId r:id="rId116"/>
  </p:handoutMasterIdLst>
  <p:sldIdLst>
    <p:sldId id="256" r:id="rId5"/>
    <p:sldId id="258" r:id="rId6"/>
    <p:sldId id="329" r:id="rId7"/>
    <p:sldId id="326" r:id="rId8"/>
    <p:sldId id="327" r:id="rId9"/>
    <p:sldId id="336" r:id="rId10"/>
    <p:sldId id="347" r:id="rId11"/>
    <p:sldId id="348" r:id="rId12"/>
    <p:sldId id="349" r:id="rId13"/>
    <p:sldId id="350" r:id="rId14"/>
    <p:sldId id="351" r:id="rId15"/>
    <p:sldId id="346" r:id="rId16"/>
    <p:sldId id="353" r:id="rId17"/>
    <p:sldId id="345" r:id="rId18"/>
    <p:sldId id="288" r:id="rId19"/>
    <p:sldId id="266" r:id="rId20"/>
    <p:sldId id="267" r:id="rId21"/>
    <p:sldId id="271" r:id="rId22"/>
    <p:sldId id="428" r:id="rId23"/>
    <p:sldId id="399" r:id="rId24"/>
    <p:sldId id="257" r:id="rId25"/>
    <p:sldId id="259" r:id="rId26"/>
    <p:sldId id="261" r:id="rId27"/>
    <p:sldId id="392" r:id="rId28"/>
    <p:sldId id="337" r:id="rId29"/>
    <p:sldId id="393" r:id="rId30"/>
    <p:sldId id="394" r:id="rId31"/>
    <p:sldId id="395" r:id="rId32"/>
    <p:sldId id="396" r:id="rId33"/>
    <p:sldId id="262" r:id="rId34"/>
    <p:sldId id="397" r:id="rId35"/>
    <p:sldId id="342" r:id="rId36"/>
    <p:sldId id="344" r:id="rId37"/>
    <p:sldId id="260" r:id="rId38"/>
    <p:sldId id="398" r:id="rId39"/>
    <p:sldId id="335" r:id="rId40"/>
    <p:sldId id="361" r:id="rId41"/>
    <p:sldId id="362" r:id="rId42"/>
    <p:sldId id="363" r:id="rId43"/>
    <p:sldId id="364" r:id="rId44"/>
    <p:sldId id="365" r:id="rId45"/>
    <p:sldId id="366" r:id="rId46"/>
    <p:sldId id="383" r:id="rId47"/>
    <p:sldId id="384" r:id="rId48"/>
    <p:sldId id="385" r:id="rId49"/>
    <p:sldId id="386" r:id="rId50"/>
    <p:sldId id="387" r:id="rId51"/>
    <p:sldId id="388" r:id="rId52"/>
    <p:sldId id="389" r:id="rId53"/>
    <p:sldId id="380" r:id="rId54"/>
    <p:sldId id="381" r:id="rId55"/>
    <p:sldId id="390" r:id="rId56"/>
    <p:sldId id="391" r:id="rId57"/>
    <p:sldId id="367" r:id="rId58"/>
    <p:sldId id="368" r:id="rId59"/>
    <p:sldId id="382" r:id="rId60"/>
    <p:sldId id="369" r:id="rId61"/>
    <p:sldId id="370" r:id="rId62"/>
    <p:sldId id="372" r:id="rId63"/>
    <p:sldId id="373" r:id="rId64"/>
    <p:sldId id="379" r:id="rId65"/>
    <p:sldId id="376" r:id="rId66"/>
    <p:sldId id="378" r:id="rId67"/>
    <p:sldId id="371" r:id="rId68"/>
    <p:sldId id="352" r:id="rId69"/>
    <p:sldId id="294" r:id="rId70"/>
    <p:sldId id="295" r:id="rId71"/>
    <p:sldId id="296" r:id="rId72"/>
    <p:sldId id="297" r:id="rId73"/>
    <p:sldId id="359" r:id="rId74"/>
    <p:sldId id="360" r:id="rId75"/>
    <p:sldId id="400" r:id="rId76"/>
    <p:sldId id="354" r:id="rId77"/>
    <p:sldId id="338" r:id="rId78"/>
    <p:sldId id="358" r:id="rId79"/>
    <p:sldId id="341" r:id="rId80"/>
    <p:sldId id="339" r:id="rId81"/>
    <p:sldId id="355" r:id="rId82"/>
    <p:sldId id="340" r:id="rId83"/>
    <p:sldId id="310" r:id="rId84"/>
    <p:sldId id="313" r:id="rId85"/>
    <p:sldId id="314" r:id="rId86"/>
    <p:sldId id="356" r:id="rId87"/>
    <p:sldId id="343" r:id="rId88"/>
    <p:sldId id="324" r:id="rId89"/>
    <p:sldId id="403" r:id="rId90"/>
    <p:sldId id="402" r:id="rId91"/>
    <p:sldId id="404" r:id="rId92"/>
    <p:sldId id="405" r:id="rId93"/>
    <p:sldId id="406" r:id="rId94"/>
    <p:sldId id="407" r:id="rId95"/>
    <p:sldId id="408" r:id="rId96"/>
    <p:sldId id="409" r:id="rId97"/>
    <p:sldId id="410" r:id="rId98"/>
    <p:sldId id="412" r:id="rId99"/>
    <p:sldId id="413" r:id="rId100"/>
    <p:sldId id="414" r:id="rId101"/>
    <p:sldId id="415" r:id="rId102"/>
    <p:sldId id="416" r:id="rId103"/>
    <p:sldId id="417" r:id="rId104"/>
    <p:sldId id="418" r:id="rId105"/>
    <p:sldId id="420" r:id="rId106"/>
    <p:sldId id="421" r:id="rId107"/>
    <p:sldId id="422" r:id="rId108"/>
    <p:sldId id="423" r:id="rId109"/>
    <p:sldId id="425" r:id="rId110"/>
    <p:sldId id="426" r:id="rId111"/>
    <p:sldId id="424" r:id="rId112"/>
    <p:sldId id="427" r:id="rId113"/>
    <p:sldId id="357" r:id="rId1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A8F472D-FB92-4C2B-A9DB-33D438486513}">
          <p14:sldIdLst>
            <p14:sldId id="256"/>
          </p14:sldIdLst>
        </p14:section>
        <p14:section name="Intro" id="{7115E984-CC92-4A75-94A0-4C2EE823D11F}">
          <p14:sldIdLst>
            <p14:sldId id="258"/>
            <p14:sldId id="329"/>
            <p14:sldId id="326"/>
            <p14:sldId id="327"/>
          </p14:sldIdLst>
        </p14:section>
        <p14:section name="New Technology" id="{574CEFDB-ABD3-49A2-8914-D7CC44158609}">
          <p14:sldIdLst>
            <p14:sldId id="336"/>
            <p14:sldId id="347"/>
            <p14:sldId id="348"/>
            <p14:sldId id="349"/>
            <p14:sldId id="350"/>
            <p14:sldId id="351"/>
            <p14:sldId id="346"/>
            <p14:sldId id="353"/>
            <p14:sldId id="345"/>
            <p14:sldId id="288"/>
            <p14:sldId id="266"/>
            <p14:sldId id="267"/>
            <p14:sldId id="271"/>
            <p14:sldId id="428"/>
          </p14:sldIdLst>
        </p14:section>
        <p14:section name="Cyber Security" id="{084FAAB7-890E-4D69-84DB-5146F9BF5407}">
          <p14:sldIdLst>
            <p14:sldId id="399"/>
            <p14:sldId id="257"/>
            <p14:sldId id="259"/>
            <p14:sldId id="261"/>
            <p14:sldId id="392"/>
            <p14:sldId id="337"/>
            <p14:sldId id="393"/>
            <p14:sldId id="394"/>
            <p14:sldId id="395"/>
            <p14:sldId id="396"/>
            <p14:sldId id="262"/>
            <p14:sldId id="397"/>
            <p14:sldId id="342"/>
            <p14:sldId id="344"/>
            <p14:sldId id="260"/>
            <p14:sldId id="398"/>
            <p14:sldId id="335"/>
            <p14:sldId id="361"/>
            <p14:sldId id="362"/>
            <p14:sldId id="363"/>
            <p14:sldId id="364"/>
            <p14:sldId id="365"/>
            <p14:sldId id="366"/>
            <p14:sldId id="383"/>
            <p14:sldId id="384"/>
            <p14:sldId id="385"/>
            <p14:sldId id="386"/>
            <p14:sldId id="387"/>
            <p14:sldId id="388"/>
            <p14:sldId id="389"/>
            <p14:sldId id="380"/>
            <p14:sldId id="381"/>
            <p14:sldId id="390"/>
            <p14:sldId id="391"/>
            <p14:sldId id="367"/>
            <p14:sldId id="368"/>
            <p14:sldId id="382"/>
            <p14:sldId id="369"/>
            <p14:sldId id="370"/>
            <p14:sldId id="372"/>
            <p14:sldId id="373"/>
            <p14:sldId id="379"/>
            <p14:sldId id="376"/>
            <p14:sldId id="378"/>
            <p14:sldId id="371"/>
          </p14:sldIdLst>
        </p14:section>
        <p14:section name="Productivity Tools - Desktop" id="{2F50AD7B-0934-43CF-B945-23C3EA879D37}">
          <p14:sldIdLst>
            <p14:sldId id="352"/>
            <p14:sldId id="294"/>
            <p14:sldId id="295"/>
            <p14:sldId id="296"/>
            <p14:sldId id="297"/>
            <p14:sldId id="359"/>
            <p14:sldId id="360"/>
            <p14:sldId id="400"/>
            <p14:sldId id="354"/>
            <p14:sldId id="338"/>
            <p14:sldId id="358"/>
            <p14:sldId id="341"/>
            <p14:sldId id="339"/>
            <p14:sldId id="355"/>
            <p14:sldId id="340"/>
          </p14:sldIdLst>
        </p14:section>
        <p14:section name="Productivity Tools - Hardware" id="{974BA502-EC61-4163-82FE-F29C3EF2042D}">
          <p14:sldIdLst>
            <p14:sldId id="310"/>
            <p14:sldId id="313"/>
            <p14:sldId id="314"/>
          </p14:sldIdLst>
        </p14:section>
        <p14:section name="Productivity Tools - Web" id="{B811490E-D8F3-42D7-8770-A6E2E1F43687}">
          <p14:sldIdLst>
            <p14:sldId id="356"/>
            <p14:sldId id="343"/>
            <p14:sldId id="324"/>
          </p14:sldIdLst>
        </p14:section>
        <p14:section name="Artificial Intelligence" id="{CCCB10FC-8C13-4B41-AA95-1E7861B67341}">
          <p14:sldIdLst>
            <p14:sldId id="403"/>
            <p14:sldId id="402"/>
            <p14:sldId id="404"/>
            <p14:sldId id="405"/>
            <p14:sldId id="406"/>
            <p14:sldId id="407"/>
            <p14:sldId id="408"/>
            <p14:sldId id="409"/>
            <p14:sldId id="410"/>
            <p14:sldId id="412"/>
            <p14:sldId id="413"/>
            <p14:sldId id="414"/>
            <p14:sldId id="415"/>
            <p14:sldId id="416"/>
            <p14:sldId id="417"/>
            <p14:sldId id="418"/>
            <p14:sldId id="420"/>
            <p14:sldId id="421"/>
            <p14:sldId id="422"/>
            <p14:sldId id="423"/>
            <p14:sldId id="425"/>
            <p14:sldId id="426"/>
            <p14:sldId id="424"/>
            <p14:sldId id="427"/>
          </p14:sldIdLst>
        </p14:section>
        <p14:section name="Contact Information" id="{67B05EB8-4D4A-463E-82D3-F1F7BB4209E0}">
          <p14:sldIdLst>
            <p14:sldId id="35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DEA"/>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08" autoAdjust="0"/>
  </p:normalViewPr>
  <p:slideViewPr>
    <p:cSldViewPr>
      <p:cViewPr varScale="1">
        <p:scale>
          <a:sx n="85" d="100"/>
          <a:sy n="85" d="100"/>
        </p:scale>
        <p:origin x="1858" y="28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114" d="100"/>
          <a:sy n="114" d="100"/>
        </p:scale>
        <p:origin x="4936" y="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340" y="2"/>
            <a:ext cx="3038475" cy="466725"/>
          </a:xfrm>
          <a:prstGeom prst="rect">
            <a:avLst/>
          </a:prstGeom>
        </p:spPr>
        <p:txBody>
          <a:bodyPr vert="horz" lIns="91413" tIns="45706" rIns="91413" bIns="45706" rtlCol="0"/>
          <a:lstStyle>
            <a:lvl1pPr algn="r">
              <a:defRPr sz="1200"/>
            </a:lvl1pPr>
          </a:lstStyle>
          <a:p>
            <a:endParaRPr lang="en-US"/>
          </a:p>
        </p:txBody>
      </p:sp>
      <p:sp>
        <p:nvSpPr>
          <p:cNvPr id="4" name="Footer Placeholder 3"/>
          <p:cNvSpPr>
            <a:spLocks noGrp="1"/>
          </p:cNvSpPr>
          <p:nvPr>
            <p:ph type="ftr" sz="quarter" idx="2"/>
          </p:nvPr>
        </p:nvSpPr>
        <p:spPr>
          <a:xfrm>
            <a:off x="2" y="8829677"/>
            <a:ext cx="3038475" cy="466725"/>
          </a:xfrm>
          <a:prstGeom prst="rect">
            <a:avLst/>
          </a:prstGeom>
        </p:spPr>
        <p:txBody>
          <a:bodyPr vert="horz" lIns="91413" tIns="45706" rIns="91413" bIns="45706"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64DA14A5-5ADB-CAAB-CFF5-AB96F7E71803}"/>
              </a:ext>
            </a:extLst>
          </p:cNvPr>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F535DE6F-31A5-4B25-B1A5-65096802E076}" type="slidenum">
              <a:rPr lang="en-US" smtClean="0"/>
              <a:t>‹#›</a:t>
            </a:fld>
            <a:endParaRPr lang="en-US"/>
          </a:p>
        </p:txBody>
      </p:sp>
      <p:sp>
        <p:nvSpPr>
          <p:cNvPr id="8" name="Header Placeholder 7">
            <a:extLst>
              <a:ext uri="{FF2B5EF4-FFF2-40B4-BE49-F238E27FC236}">
                <a16:creationId xmlns:a16="http://schemas.microsoft.com/office/drawing/2014/main" id="{24B9A01A-48A3-B038-554D-3F0761C03893}"/>
              </a:ext>
            </a:extLst>
          </p:cNvPr>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Tree>
    <p:extLst>
      <p:ext uri="{BB962C8B-B14F-4D97-AF65-F5344CB8AC3E}">
        <p14:creationId xmlns:p14="http://schemas.microsoft.com/office/powerpoint/2010/main" val="1186629452"/>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0" tIns="46576" rIns="93150" bIns="46576" rtlCol="0"/>
          <a:lstStyle>
            <a:lvl1pPr algn="r">
              <a:defRPr sz="1200"/>
            </a:lvl1pPr>
          </a:lstStyle>
          <a:p>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50" tIns="46576" rIns="93150" bIns="4657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0" tIns="46576" rIns="93150"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0" tIns="46576" rIns="93150" bIns="4657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0" tIns="46576" rIns="93150" bIns="46576" rtlCol="0" anchor="b"/>
          <a:lstStyle>
            <a:lvl1pPr algn="r">
              <a:defRPr sz="1200"/>
            </a:lvl1pPr>
          </a:lstStyle>
          <a:p>
            <a:fld id="{54BA05CF-CF2C-4A10-94A2-50D43ABC0001}" type="slidenum">
              <a:rPr lang="en-US" smtClean="0"/>
              <a:t>‹#›</a:t>
            </a:fld>
            <a:endParaRPr lang="en-US"/>
          </a:p>
        </p:txBody>
      </p:sp>
    </p:spTree>
    <p:extLst>
      <p:ext uri="{BB962C8B-B14F-4D97-AF65-F5344CB8AC3E}">
        <p14:creationId xmlns:p14="http://schemas.microsoft.com/office/powerpoint/2010/main" val="1875901004"/>
      </p:ext>
    </p:extLst>
  </p:cSld>
  <p:clrMap bg1="lt1" tx1="dk1" bg2="lt2" tx2="dk2" accent1="accent1" accent2="accent2" accent3="accent3" accent4="accent4" accent5="accent5" accent6="accent6" hlink="hlink" folHlink="folHlink"/>
  <p:hf sldNum="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87.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C26C36E-247A-4F5F-AAC1-0D63E4FF585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25F28A5-DF8E-43DB-AFE6-67DE77282A1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820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38EAFF0-67A3-4EE3-B52F-99AA7BCD2666}"/>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FE4DC6F-EF10-45F2-A40B-D30BF9E34F9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7484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B2E8EAEC-8C4A-47ED-A889-77301E91214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D2969D4-E821-4CCB-9580-CBD89F57CD3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9750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573A4F8-5449-4370-ACA2-8343BDE0D29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30F25FE6-03A6-4635-A4C4-1DB1C010CC4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46118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4CADEF9-89BD-4B82-93C9-E95582D358F3}"/>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67617CC9-501C-4A5A-876B-EB4DA41DD96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6409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3955E63D-DCAE-4515-A7A7-6663AB268913}"/>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B816981-2A53-4C58-83CE-57F44EE22E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7297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C2E5D3EF-53BB-4354-AA19-FA4AA80C2BD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9AF595C-1E42-4CDE-B88A-068649A4F05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9782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56E338DF-B6F6-48F4-BFE2-9015F6C72CE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5819B9F-DD1A-4CB8-A4A4-E1C98B641D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76458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55F4500-E912-4716-8DAC-EEC6D037596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3980D23-4246-47BC-B842-86AEB73AD7D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3116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B984FA54-D41A-452F-9965-5B0E5DC75C0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A89DB81-E043-4BB8-91A3-2F3C2A36B9D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8245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CF610-1E8C-4C25-9967-FFB23B58A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AE0632-7418-27CC-486F-9418E68D8C9D}"/>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2EAFC43F-D6C6-DCA7-3CE4-40867105EE28}"/>
              </a:ext>
            </a:extLst>
          </p:cNvPr>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E4D1826F-6168-275D-2DBC-2B3CDE658DE3}"/>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6D24B3A2-9EFC-B464-ACCE-B60F940721A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7589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F87D1625-7FDB-4BD9-9851-8C9716DC3F40}"/>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F07179E-C2DC-468C-BDB4-20767691D50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5220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35</a:t>
            </a:fld>
            <a:endParaRPr lang="en-US"/>
          </a:p>
        </p:txBody>
      </p:sp>
    </p:spTree>
    <p:extLst>
      <p:ext uri="{BB962C8B-B14F-4D97-AF65-F5344CB8AC3E}">
        <p14:creationId xmlns:p14="http://schemas.microsoft.com/office/powerpoint/2010/main" val="546486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36</a:t>
            </a:fld>
            <a:endParaRPr lang="en-US"/>
          </a:p>
        </p:txBody>
      </p:sp>
    </p:spTree>
    <p:extLst>
      <p:ext uri="{BB962C8B-B14F-4D97-AF65-F5344CB8AC3E}">
        <p14:creationId xmlns:p14="http://schemas.microsoft.com/office/powerpoint/2010/main" val="1204054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21BB65F3-2847-495A-9D8E-ADDA9D25069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9A9CB90-ABF0-485E-9C31-42219EEFBD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7592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09566696-39D3-4249-A874-DD0984DB3D2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37EC1FD-6BCE-4205-9824-5D6C6054BD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58306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3BA86BE9-2DB5-4B03-987B-DF6AED3A3F1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37D6582D-9216-40BA-AFB9-6297FDB3476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38022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C07FC60F-A1F9-4219-BB2F-B194CBC2CF1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BB0F2F4-3A8B-4702-9DE2-D4B25AD944D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93500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933C1D6C-A551-4A72-9744-1B92F65CB37A}"/>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4D12368-6227-464D-A8DE-912797F5C7E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02734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0AA71CFA-ECE0-4225-9E79-1EF949D476B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C4A8596-FBA7-4AC0-A365-38D827CD64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97667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728C0C5E-9764-4838-9295-B965BA54FA5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77CDBAF-F558-47B5-9837-14263718CF8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45902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728C0C5E-9764-4838-9295-B965BA54FA5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77CDBAF-F558-47B5-9837-14263718CF8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95022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DBE7C325-CBEA-4B79-B7C6-26F7BB82945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47924EDF-948B-4E72-900B-4583C11698D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75110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B4148713-8277-49A9-B75B-4BFB637A2B37}"/>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375EC4E-DD50-421D-B299-DB6D636BEA0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15957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8736655C-CAEE-490F-83F7-D0B0DA446186}"/>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350406D-6237-41E5-B803-60B2D93A3BF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04682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AB347E2E-C057-494C-8AAF-24D58EA34F1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C59801C-C12B-47B7-B525-B02629FFA25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17109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86E3A86C-06B4-4286-B4D8-0CBA7B7F6CD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EA6659D3-1581-4279-8A08-6F4BBF8CE54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95594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E7D3B8D5-D6FF-4719-B97C-2DF9190615F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DF752416-FA17-4AFC-BC87-E40456AEE69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13929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1B7BA8E4-27E9-4E2E-AC8F-3706B59E6BC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CC9F99B9-4212-49A1-BFE0-6D4CB74C043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34189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5343B79E-03F7-44C8-9DF6-BC693AD4EE0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16769E61-98CF-49D8-A93C-B372464515A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01709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9802D1DC-50F9-4FD5-8A21-21BCED99C91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FE944C1-CA3D-4024-B3EC-46146091C16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50114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312AFD70-688A-4D0C-8A4C-9CBC9DEE3CE4}"/>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3824FA3-9CB3-486D-823A-E46721270AA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88508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AC7C4B97-9CBF-4CB4-ACEA-011D33FF7C34}"/>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6528C06-F4E0-4CFD-91A9-FBAE0513609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24567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920EB84D-8B83-45F3-9F1F-353D100028D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98327EE-1F10-455B-9AC7-87F66D3A80F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28927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15463DC5-42AC-492F-90C6-4996CD373DE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2DD3CE9-B85F-46C3-9EA4-29021A56E54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82569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E3B1225A-6A39-4484-84C7-DDB4ED8AD5E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91EE029-BCCF-43EA-911B-FBB06A8326E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62014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570C3CC6-F866-44FD-9079-AF9917E9A55E}"/>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D4CA917-BCA3-4430-BFC5-41C16912FEA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919986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566A-C525-7CFF-7A90-7085154DF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3EAD6-1729-71A4-AC05-B6C696D4DD2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31EB2A43-B027-E4F9-BD76-F633FAD60863}"/>
              </a:ext>
            </a:extLst>
          </p:cNvPr>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6782197A-2282-FAE8-5125-0D774FBB7CA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634BCC86-A6B9-9871-A10F-35E60B68C30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7369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FDA44-B177-A743-B43C-033CB5D55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6FAF6-00B6-DAC0-D9CD-16E932DF257E}"/>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7C90070B-F730-EEF4-BEA4-4AD4CAD49171}"/>
              </a:ext>
            </a:extLst>
          </p:cNvPr>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416A9F20-5C92-49AA-3E66-67D34DD1D61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4A29FE7-10E1-9736-FBFC-9E44D88D99B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95049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9FAB9-4454-CF79-C8D6-9ADA8ABA1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AAA18-5AAB-5AFA-362A-3FFDD7F68B8F}"/>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E51130E9-8871-F116-517C-27FD61A8C464}"/>
              </a:ext>
            </a:extLst>
          </p:cNvPr>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DA7720B2-0B51-4E0B-CBB9-E1D446808F0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16513E74-E1E7-6B28-B05B-52CEA237D72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5094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r>
              <a:rPr lang="en-US" dirty="0"/>
              <a:t>Software is what makes the hardware work such as Windows for your computer, Apple iOS for your iPhone, firmware for the copier or scanner, etc… this software is known as “operating systems”.  You can install even more software onto the operating system called “Software Applications” or “apps” like </a:t>
            </a:r>
            <a:r>
              <a:rPr lang="en-US" dirty="0" err="1"/>
              <a:t>Quickbooks</a:t>
            </a:r>
            <a:r>
              <a:rPr lang="en-US" dirty="0"/>
              <a:t>, Microsoft Office, iWork, Adobe Acrobat, Firefox, Facebook and Twitter.  Your software may not always “cost you money”. Later, we’ll talk more about software – and specifically – free and open source software.</a:t>
            </a:r>
          </a:p>
          <a:p>
            <a:endParaRPr lang="en-US" dirty="0"/>
          </a:p>
          <a:p>
            <a:endParaRPr lang="en-US" dirty="0"/>
          </a:p>
        </p:txBody>
      </p:sp>
      <p:sp>
        <p:nvSpPr>
          <p:cNvPr id="5" name="Date Placeholder 4">
            <a:extLst>
              <a:ext uri="{FF2B5EF4-FFF2-40B4-BE49-F238E27FC236}">
                <a16:creationId xmlns:a16="http://schemas.microsoft.com/office/drawing/2014/main" id="{92BFE32A-ADF9-4F3B-AA87-9657CD29E3E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999DBBC2-A8D9-44F8-8DF5-2A3F3CC0E9A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093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80C4044C-8FC0-46A9-A7DB-2E7F0254D249}"/>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9457EA5-888A-4DB1-8373-5593D5876FF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9819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47E00110-9259-4F29-B941-FB700923B92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A17B90F-C165-465B-B607-309816AE5FA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6132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62F352CD-42FE-4F1C-90D4-4918FF90AEB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D71C425E-F196-42EA-BE09-2E1DE048ACD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24763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0E8F3412-D063-418D-9BE3-C87A30E026F9}"/>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EE04C181-00E8-4753-B50C-CD47698485D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24069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359FB59-B16C-4E13-85A9-E6080177EC16}" type="datetime1">
              <a:rPr lang="en-US" smtClean="0"/>
              <a:t>9/9/2025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BBAD6B-F51B-4135-9F58-7BF32B97607C}" type="datetime1">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54A1DA5-2C08-4439-B4D1-C73E66A2DE5A}" type="datetime1">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AAAB61-3A10-4B53-A236-44394A6DD108}" type="datetime1">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Title 6"/>
          <p:cNvSpPr>
            <a:spLocks noGrp="1"/>
          </p:cNvSpPr>
          <p:nvPr>
            <p:ph type="title" hasCustomPrompt="1"/>
          </p:nvPr>
        </p:nvSpPr>
        <p:spPr/>
        <p:txBody>
          <a:bodyPr rtlCol="0">
            <a:noAutofit/>
          </a:bodyPr>
          <a:lstStyle>
            <a:lvl1pPr>
              <a:defRPr sz="3600" b="1" cap="none" spc="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lvl1pPr>
            <a:extLst/>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64FF9AC-AE41-47D4-83AA-4D8133DC49E5}" type="datetime1">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33870C1-3E36-41AA-8CC2-AB426843796E}" type="datetime1">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2E2D3E4-9281-4D9C-8781-5EF4EAD802BE}" type="datetime1">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08AF334-CEB1-41C7-BFE0-5F53046AF5D6}" type="datetime1">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CC708-C9D6-4476-97C9-D57295EAF710}"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5F9C1-5B74-4F0A-B8DA-09A33A1F8F71}" type="datetime1">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8B5E4413-B60B-4D9D-8AD1-C6D9D7F600A3}" type="datetime1">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8D8BA3-2E63-411F-9DBC-642BEA6EFA85}" type="datetime1">
              <a:rPr lang="en-US" smtClean="0"/>
              <a:t>9/9/2025</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D7CC708-C9D6-4476-97C9-D57295EAF710}"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E1F862D0-129F-4D1A-ACA3-BD402A536D86}" type="datetime1">
              <a:rPr lang="en-US" smtClean="0"/>
              <a:t>9/9/2025</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5D7CC708-C9D6-4476-97C9-D57295EAF71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midlandss.org/" TargetMode="External"/><Relationship Id="rId2" Type="http://schemas.openxmlformats.org/officeDocument/2006/relationships/hyperlink" Target="mailto:ghires@midlandss.or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7" Type="http://schemas.openxmlformats.org/officeDocument/2006/relationships/image" Target="../media/image52.png"/><Relationship Id="rId2" Type="http://schemas.openxmlformats.org/officeDocument/2006/relationships/notesSlide" Target="../notesSlides/notesSlide18.xml"/><Relationship Id="rId16" Type="http://schemas.openxmlformats.org/officeDocument/2006/relationships/image" Target="../media/image61.png"/><Relationship Id="rId29"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45" Type="http://schemas.openxmlformats.org/officeDocument/2006/relationships/image" Target="../media/image90.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png"/><Relationship Id="rId36" Type="http://schemas.openxmlformats.org/officeDocument/2006/relationships/image" Target="../media/image81.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4" Type="http://schemas.openxmlformats.org/officeDocument/2006/relationships/image" Target="../media/image89.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 Id="rId35" Type="http://schemas.openxmlformats.org/officeDocument/2006/relationships/image" Target="../media/image80.png"/><Relationship Id="rId43" Type="http://schemas.openxmlformats.org/officeDocument/2006/relationships/image" Target="../media/image88.png"/><Relationship Id="rId8" Type="http://schemas.openxmlformats.org/officeDocument/2006/relationships/image" Target="../media/image53.png"/><Relationship Id="rId3" Type="http://schemas.openxmlformats.org/officeDocument/2006/relationships/image" Target="../media/image48.wmf"/><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 Id="rId46" Type="http://schemas.openxmlformats.org/officeDocument/2006/relationships/image" Target="../media/image91.png"/><Relationship Id="rId20" Type="http://schemas.openxmlformats.org/officeDocument/2006/relationships/image" Target="../media/image65.png"/><Relationship Id="rId41"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lastpass.com/howsecure.php" TargetMode="External"/><Relationship Id="rId7" Type="http://schemas.openxmlformats.org/officeDocument/2006/relationships/hyperlink" Target="https://www.roboform.com/password-generator" TargetMode="External"/><Relationship Id="rId2" Type="http://schemas.openxmlformats.org/officeDocument/2006/relationships/hyperlink" Target="https://howsecureismypassword.net/" TargetMode="External"/><Relationship Id="rId1" Type="http://schemas.openxmlformats.org/officeDocument/2006/relationships/slideLayout" Target="../slideLayouts/slideLayout2.xml"/><Relationship Id="rId6" Type="http://schemas.openxmlformats.org/officeDocument/2006/relationships/hyperlink" Target="https://www.lastpass.com/password-generator/" TargetMode="External"/><Relationship Id="rId5" Type="http://schemas.openxmlformats.org/officeDocument/2006/relationships/hyperlink" Target="https://passwordsgenerator.net/" TargetMode="External"/><Relationship Id="rId4" Type="http://schemas.openxmlformats.org/officeDocument/2006/relationships/hyperlink" Target="https://password.kaspersky.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useapassphrase.com/" TargetMode="External"/><Relationship Id="rId2" Type="http://schemas.openxmlformats.org/officeDocument/2006/relationships/hyperlink" Target="https://passphrase-generator.com/" TargetMode="External"/><Relationship Id="rId1" Type="http://schemas.openxmlformats.org/officeDocument/2006/relationships/slideLayout" Target="../slideLayouts/slideLayout2.xml"/><Relationship Id="rId5" Type="http://schemas.openxmlformats.org/officeDocument/2006/relationships/hyperlink" Target="https://getapassphrase.com/" TargetMode="External"/><Relationship Id="rId4" Type="http://schemas.openxmlformats.org/officeDocument/2006/relationships/hyperlink" Target="https://goodpassphrase.co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dehashed.com/" TargetMode="External"/><Relationship Id="rId2" Type="http://schemas.openxmlformats.org/officeDocument/2006/relationships/hyperlink" Target="https://haveibeenpwned.com/" TargetMode="External"/><Relationship Id="rId1" Type="http://schemas.openxmlformats.org/officeDocument/2006/relationships/slideLayout" Target="../slideLayouts/slideLayout2.xml"/><Relationship Id="rId6" Type="http://schemas.openxmlformats.org/officeDocument/2006/relationships/hyperlink" Target="https://wallethub.com/free-credit-monitoring/" TargetMode="External"/><Relationship Id="rId5" Type="http://schemas.openxmlformats.org/officeDocument/2006/relationships/hyperlink" Target="https://www.creditkarma.com/id-monitoring" TargetMode="External"/><Relationship Id="rId4" Type="http://schemas.openxmlformats.org/officeDocument/2006/relationships/hyperlink" Target="https://monitor.firefox.co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34.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48.xml.rels><?xml version="1.0" encoding="UTF-8" standalone="yes"?>
<Relationships xmlns="http://schemas.openxmlformats.org/package/2006/relationships"><Relationship Id="rId8" Type="http://schemas.openxmlformats.org/officeDocument/2006/relationships/hyperlink" Target="mailto:network@mydomain.org" TargetMode="External"/><Relationship Id="rId3" Type="http://schemas.openxmlformats.org/officeDocument/2006/relationships/hyperlink" Target="mailto:admin@mydomain.org" TargetMode="External"/><Relationship Id="rId7" Type="http://schemas.openxmlformats.org/officeDocument/2006/relationships/hyperlink" Target="mailto:it@mydomain.org" TargetMode="External"/><Relationship Id="rId2" Type="http://schemas.openxmlformats.org/officeDocument/2006/relationships/hyperlink" Target="mailto:info@mydomain.org" TargetMode="External"/><Relationship Id="rId1" Type="http://schemas.openxmlformats.org/officeDocument/2006/relationships/slideLayout" Target="../slideLayouts/slideLayout2.xml"/><Relationship Id="rId6" Type="http://schemas.openxmlformats.org/officeDocument/2006/relationships/hyperlink" Target="mailto:garyhires@mydomain.org" TargetMode="External"/><Relationship Id="rId5" Type="http://schemas.openxmlformats.org/officeDocument/2006/relationships/hyperlink" Target="mailto:accounts@mydomain.org" TargetMode="External"/><Relationship Id="rId4" Type="http://schemas.openxmlformats.org/officeDocument/2006/relationships/hyperlink" Target="mailto:media@mydomain.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73.png"/><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7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6.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82.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3" Type="http://schemas.openxmlformats.org/officeDocument/2006/relationships/image" Target="../media/image183.png"/><Relationship Id="rId7" Type="http://schemas.openxmlformats.org/officeDocument/2006/relationships/image" Target="../media/image187.png"/><Relationship Id="rId12" Type="http://schemas.openxmlformats.org/officeDocument/2006/relationships/image" Target="../media/image192.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86.jpeg"/><Relationship Id="rId11" Type="http://schemas.openxmlformats.org/officeDocument/2006/relationships/image" Target="../media/image191.png"/><Relationship Id="rId5" Type="http://schemas.openxmlformats.org/officeDocument/2006/relationships/image" Target="../media/image185.jpeg"/><Relationship Id="rId10" Type="http://schemas.openxmlformats.org/officeDocument/2006/relationships/image" Target="../media/image190.png"/><Relationship Id="rId4" Type="http://schemas.openxmlformats.org/officeDocument/2006/relationships/image" Target="../media/image184.gif"/><Relationship Id="rId9" Type="http://schemas.openxmlformats.org/officeDocument/2006/relationships/image" Target="../media/image189.jpeg"/></Relationships>
</file>

<file path=ppt/slides/_rels/slide8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5.png"/><Relationship Id="rId7" Type="http://schemas.openxmlformats.org/officeDocument/2006/relationships/image" Target="../media/image198.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97.png"/><Relationship Id="rId5" Type="http://schemas.openxmlformats.org/officeDocument/2006/relationships/image" Target="../media/image142.png"/><Relationship Id="rId10" Type="http://schemas.openxmlformats.org/officeDocument/2006/relationships/image" Target="../media/image144.png"/><Relationship Id="rId4" Type="http://schemas.openxmlformats.org/officeDocument/2006/relationships/image" Target="../media/image196.png"/><Relationship Id="rId9" Type="http://schemas.openxmlformats.org/officeDocument/2006/relationships/image" Target="../media/image137.png"/></Relationships>
</file>

<file path=ppt/slides/_rels/slide8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Technology, Cyber Security, &amp; AI</a:t>
            </a:r>
          </a:p>
        </p:txBody>
      </p:sp>
      <p:sp>
        <p:nvSpPr>
          <p:cNvPr id="3" name="Subtitle 2"/>
          <p:cNvSpPr>
            <a:spLocks noGrp="1"/>
          </p:cNvSpPr>
          <p:nvPr>
            <p:ph type="subTitle" idx="1"/>
          </p:nvPr>
        </p:nvSpPr>
        <p:spPr/>
        <p:txBody>
          <a:bodyPr>
            <a:normAutofit/>
          </a:bodyPr>
          <a:lstStyle/>
          <a:p>
            <a:pPr>
              <a:lnSpc>
                <a:spcPct val="150000"/>
              </a:lnSpc>
            </a:pPr>
            <a:r>
              <a:rPr lang="en-US" sz="2000" dirty="0"/>
              <a:t>September 12, 2025</a:t>
            </a:r>
            <a:endParaRPr lang="en-US" dirty="0"/>
          </a:p>
        </p:txBody>
      </p:sp>
      <p:sp>
        <p:nvSpPr>
          <p:cNvPr id="4" name="TextBox 3"/>
          <p:cNvSpPr txBox="1"/>
          <p:nvPr/>
        </p:nvSpPr>
        <p:spPr>
          <a:xfrm>
            <a:off x="6781800" y="228600"/>
            <a:ext cx="3276600" cy="338554"/>
          </a:xfrm>
          <a:prstGeom prst="rect">
            <a:avLst/>
          </a:prstGeom>
          <a:noFill/>
        </p:spPr>
        <p:txBody>
          <a:bodyPr wrap="square" rtlCol="0">
            <a:spAutoFit/>
          </a:bodyPr>
          <a:lstStyle/>
          <a:p>
            <a:pPr algn="r"/>
            <a:endParaRPr lang="en-US" sz="1600" i="1" u="sng" dirty="0">
              <a:solidFill>
                <a:schemeClr val="accent6"/>
              </a:solidFill>
            </a:endParaRPr>
          </a:p>
        </p:txBody>
      </p:sp>
    </p:spTree>
    <p:extLst>
      <p:ext uri="{BB962C8B-B14F-4D97-AF65-F5344CB8AC3E}">
        <p14:creationId xmlns:p14="http://schemas.microsoft.com/office/powerpoint/2010/main" val="20379517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2"/>
          <a:lstStyle/>
          <a:p>
            <a:pPr>
              <a:lnSpc>
                <a:spcPct val="125000"/>
              </a:lnSpc>
            </a:pPr>
            <a:r>
              <a:rPr lang="en-US" dirty="0"/>
              <a:t>Client/Server</a:t>
            </a:r>
          </a:p>
          <a:p>
            <a:pPr>
              <a:lnSpc>
                <a:spcPct val="125000"/>
              </a:lnSpc>
            </a:pPr>
            <a:r>
              <a:rPr lang="en-US" dirty="0"/>
              <a:t>Local</a:t>
            </a:r>
          </a:p>
          <a:p>
            <a:pPr>
              <a:lnSpc>
                <a:spcPct val="125000"/>
              </a:lnSpc>
            </a:pPr>
            <a:r>
              <a:rPr lang="en-US" dirty="0"/>
              <a:t>File/Server shares</a:t>
            </a:r>
          </a:p>
          <a:p>
            <a:pPr>
              <a:lnSpc>
                <a:spcPct val="125000"/>
              </a:lnSpc>
            </a:pPr>
            <a:r>
              <a:rPr lang="en-US" dirty="0"/>
              <a:t>Online</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10</a:t>
            </a:fld>
            <a:endParaRPr lang="en-US"/>
          </a:p>
        </p:txBody>
      </p:sp>
      <p:sp>
        <p:nvSpPr>
          <p:cNvPr id="4" name="Title 3"/>
          <p:cNvSpPr>
            <a:spLocks noGrp="1"/>
          </p:cNvSpPr>
          <p:nvPr>
            <p:ph type="title"/>
          </p:nvPr>
        </p:nvSpPr>
        <p:spPr/>
        <p:txBody>
          <a:bodyPr>
            <a:normAutofit/>
          </a:bodyPr>
          <a:lstStyle/>
          <a:p>
            <a:r>
              <a:rPr lang="en-US" dirty="0"/>
              <a:t>Databases</a:t>
            </a:r>
          </a:p>
        </p:txBody>
      </p:sp>
    </p:spTree>
    <p:extLst>
      <p:ext uri="{BB962C8B-B14F-4D97-AF65-F5344CB8AC3E}">
        <p14:creationId xmlns:p14="http://schemas.microsoft.com/office/powerpoint/2010/main" val="936534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44E66-059C-6040-FB2D-DE158654EE4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A6C84B-8FF3-013C-A8FD-38D155435423}"/>
              </a:ext>
            </a:extLst>
          </p:cNvPr>
          <p:cNvSpPr>
            <a:spLocks noGrp="1"/>
          </p:cNvSpPr>
          <p:nvPr>
            <p:ph type="sldNum" sz="quarter" idx="12"/>
          </p:nvPr>
        </p:nvSpPr>
        <p:spPr/>
        <p:txBody>
          <a:bodyPr/>
          <a:lstStyle/>
          <a:p>
            <a:fld id="{5D7CC708-C9D6-4476-97C9-D57295EAF710}" type="slidenum">
              <a:rPr lang="en-US" smtClean="0"/>
              <a:t>100</a:t>
            </a:fld>
            <a:endParaRPr lang="en-US"/>
          </a:p>
        </p:txBody>
      </p:sp>
      <p:pic>
        <p:nvPicPr>
          <p:cNvPr id="4" name="Picture 3">
            <a:extLst>
              <a:ext uri="{FF2B5EF4-FFF2-40B4-BE49-F238E27FC236}">
                <a16:creationId xmlns:a16="http://schemas.microsoft.com/office/drawing/2014/main" id="{B7F19417-3497-3EDA-154A-EFD7A0A55C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834" y="348159"/>
            <a:ext cx="11309962" cy="6357436"/>
          </a:xfrm>
          <a:prstGeom prst="rect">
            <a:avLst/>
          </a:prstGeom>
        </p:spPr>
      </p:pic>
    </p:spTree>
    <p:extLst>
      <p:ext uri="{BB962C8B-B14F-4D97-AF65-F5344CB8AC3E}">
        <p14:creationId xmlns:p14="http://schemas.microsoft.com/office/powerpoint/2010/main" val="17057384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1197F-5895-6A47-78B8-01B39885E6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30519B-DD23-C202-2BE4-E0B6FF098595}"/>
              </a:ext>
            </a:extLst>
          </p:cNvPr>
          <p:cNvSpPr>
            <a:spLocks noGrp="1"/>
          </p:cNvSpPr>
          <p:nvPr>
            <p:ph type="sldNum" sz="quarter" idx="12"/>
          </p:nvPr>
        </p:nvSpPr>
        <p:spPr/>
        <p:txBody>
          <a:bodyPr/>
          <a:lstStyle/>
          <a:p>
            <a:fld id="{5D7CC708-C9D6-4476-97C9-D57295EAF710}" type="slidenum">
              <a:rPr lang="en-US" smtClean="0"/>
              <a:t>101</a:t>
            </a:fld>
            <a:endParaRPr lang="en-US"/>
          </a:p>
        </p:txBody>
      </p:sp>
      <p:pic>
        <p:nvPicPr>
          <p:cNvPr id="4" name="Picture 3">
            <a:extLst>
              <a:ext uri="{FF2B5EF4-FFF2-40B4-BE49-F238E27FC236}">
                <a16:creationId xmlns:a16="http://schemas.microsoft.com/office/drawing/2014/main" id="{27B94482-B956-2104-421D-2E611AD029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834" y="348159"/>
            <a:ext cx="11309962" cy="6357435"/>
          </a:xfrm>
          <a:prstGeom prst="rect">
            <a:avLst/>
          </a:prstGeom>
        </p:spPr>
      </p:pic>
    </p:spTree>
    <p:extLst>
      <p:ext uri="{BB962C8B-B14F-4D97-AF65-F5344CB8AC3E}">
        <p14:creationId xmlns:p14="http://schemas.microsoft.com/office/powerpoint/2010/main" val="28892663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61653-38F3-90A8-64F5-445FE5A602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6D2360-9088-1117-78CE-18E50E3891D6}"/>
              </a:ext>
            </a:extLst>
          </p:cNvPr>
          <p:cNvSpPr>
            <a:spLocks noGrp="1"/>
          </p:cNvSpPr>
          <p:nvPr>
            <p:ph type="sldNum" sz="quarter" idx="12"/>
          </p:nvPr>
        </p:nvSpPr>
        <p:spPr/>
        <p:txBody>
          <a:bodyPr/>
          <a:lstStyle/>
          <a:p>
            <a:fld id="{5D7CC708-C9D6-4476-97C9-D57295EAF710}" type="slidenum">
              <a:rPr lang="en-US" smtClean="0"/>
              <a:t>102</a:t>
            </a:fld>
            <a:endParaRPr lang="en-US"/>
          </a:p>
        </p:txBody>
      </p:sp>
      <p:pic>
        <p:nvPicPr>
          <p:cNvPr id="4" name="Picture 3">
            <a:extLst>
              <a:ext uri="{FF2B5EF4-FFF2-40B4-BE49-F238E27FC236}">
                <a16:creationId xmlns:a16="http://schemas.microsoft.com/office/drawing/2014/main" id="{49056FAC-02E3-1200-B10F-4FA93E14A7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835" y="348159"/>
            <a:ext cx="11309960" cy="6357435"/>
          </a:xfrm>
          <a:prstGeom prst="rect">
            <a:avLst/>
          </a:prstGeom>
        </p:spPr>
      </p:pic>
    </p:spTree>
    <p:extLst>
      <p:ext uri="{BB962C8B-B14F-4D97-AF65-F5344CB8AC3E}">
        <p14:creationId xmlns:p14="http://schemas.microsoft.com/office/powerpoint/2010/main" val="38919744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A5C49-B796-4547-1D92-C2BED52B90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D1BAF7-CB0C-C7AA-F388-6D8ABE9E9D16}"/>
              </a:ext>
            </a:extLst>
          </p:cNvPr>
          <p:cNvSpPr>
            <a:spLocks noGrp="1"/>
          </p:cNvSpPr>
          <p:nvPr>
            <p:ph type="sldNum" sz="quarter" idx="12"/>
          </p:nvPr>
        </p:nvSpPr>
        <p:spPr/>
        <p:txBody>
          <a:bodyPr/>
          <a:lstStyle/>
          <a:p>
            <a:fld id="{5D7CC708-C9D6-4476-97C9-D57295EAF710}" type="slidenum">
              <a:rPr lang="en-US" smtClean="0"/>
              <a:t>103</a:t>
            </a:fld>
            <a:endParaRPr lang="en-US"/>
          </a:p>
        </p:txBody>
      </p:sp>
      <p:pic>
        <p:nvPicPr>
          <p:cNvPr id="4" name="Picture 3">
            <a:extLst>
              <a:ext uri="{FF2B5EF4-FFF2-40B4-BE49-F238E27FC236}">
                <a16:creationId xmlns:a16="http://schemas.microsoft.com/office/drawing/2014/main" id="{680C3C4C-F18B-8BD4-91DF-26351F9CE0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0" y="348159"/>
            <a:ext cx="11309960" cy="6357434"/>
          </a:xfrm>
          <a:prstGeom prst="rect">
            <a:avLst/>
          </a:prstGeom>
        </p:spPr>
      </p:pic>
    </p:spTree>
    <p:extLst>
      <p:ext uri="{BB962C8B-B14F-4D97-AF65-F5344CB8AC3E}">
        <p14:creationId xmlns:p14="http://schemas.microsoft.com/office/powerpoint/2010/main" val="1031128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7A39D-39C8-977C-D1AC-212AB50BF01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AE9E82-BF5E-58A5-DFEA-3DB40511F22C}"/>
              </a:ext>
            </a:extLst>
          </p:cNvPr>
          <p:cNvSpPr>
            <a:spLocks noGrp="1"/>
          </p:cNvSpPr>
          <p:nvPr>
            <p:ph type="sldNum" sz="quarter" idx="12"/>
          </p:nvPr>
        </p:nvSpPr>
        <p:spPr/>
        <p:txBody>
          <a:bodyPr/>
          <a:lstStyle/>
          <a:p>
            <a:fld id="{5D7CC708-C9D6-4476-97C9-D57295EAF710}" type="slidenum">
              <a:rPr lang="en-US" smtClean="0"/>
              <a:t>104</a:t>
            </a:fld>
            <a:endParaRPr lang="en-US"/>
          </a:p>
        </p:txBody>
      </p:sp>
      <p:pic>
        <p:nvPicPr>
          <p:cNvPr id="4" name="Picture 3">
            <a:extLst>
              <a:ext uri="{FF2B5EF4-FFF2-40B4-BE49-F238E27FC236}">
                <a16:creationId xmlns:a16="http://schemas.microsoft.com/office/drawing/2014/main" id="{5B72CB78-EB06-00B1-15CA-6D44C4A40F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1" y="348159"/>
            <a:ext cx="11309958" cy="6357434"/>
          </a:xfrm>
          <a:prstGeom prst="rect">
            <a:avLst/>
          </a:prstGeom>
        </p:spPr>
      </p:pic>
    </p:spTree>
    <p:extLst>
      <p:ext uri="{BB962C8B-B14F-4D97-AF65-F5344CB8AC3E}">
        <p14:creationId xmlns:p14="http://schemas.microsoft.com/office/powerpoint/2010/main" val="34290039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5C11-C239-0BC7-1129-CE1B447468F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AF2264-B5DB-5399-9005-5AB554F2F313}"/>
              </a:ext>
            </a:extLst>
          </p:cNvPr>
          <p:cNvSpPr>
            <a:spLocks noGrp="1"/>
          </p:cNvSpPr>
          <p:nvPr>
            <p:ph type="sldNum" sz="quarter" idx="12"/>
          </p:nvPr>
        </p:nvSpPr>
        <p:spPr/>
        <p:txBody>
          <a:bodyPr/>
          <a:lstStyle/>
          <a:p>
            <a:fld id="{5D7CC708-C9D6-4476-97C9-D57295EAF710}" type="slidenum">
              <a:rPr lang="en-US" smtClean="0"/>
              <a:t>105</a:t>
            </a:fld>
            <a:endParaRPr lang="en-US"/>
          </a:p>
        </p:txBody>
      </p:sp>
      <p:pic>
        <p:nvPicPr>
          <p:cNvPr id="4" name="Picture 3">
            <a:extLst>
              <a:ext uri="{FF2B5EF4-FFF2-40B4-BE49-F238E27FC236}">
                <a16:creationId xmlns:a16="http://schemas.microsoft.com/office/drawing/2014/main" id="{265FF9E6-0F11-13C4-37A2-DA4C3BE176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1" y="348159"/>
            <a:ext cx="11309958" cy="6357433"/>
          </a:xfrm>
          <a:prstGeom prst="rect">
            <a:avLst/>
          </a:prstGeom>
        </p:spPr>
      </p:pic>
    </p:spTree>
    <p:extLst>
      <p:ext uri="{BB962C8B-B14F-4D97-AF65-F5344CB8AC3E}">
        <p14:creationId xmlns:p14="http://schemas.microsoft.com/office/powerpoint/2010/main" val="10548700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C8DDB-D737-5CB7-640C-16CA51FE886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84769F-CD59-792E-240B-BFEC9F10AB1C}"/>
              </a:ext>
            </a:extLst>
          </p:cNvPr>
          <p:cNvSpPr>
            <a:spLocks noGrp="1"/>
          </p:cNvSpPr>
          <p:nvPr>
            <p:ph type="sldNum" sz="quarter" idx="12"/>
          </p:nvPr>
        </p:nvSpPr>
        <p:spPr/>
        <p:txBody>
          <a:bodyPr/>
          <a:lstStyle/>
          <a:p>
            <a:fld id="{5D7CC708-C9D6-4476-97C9-D57295EAF710}" type="slidenum">
              <a:rPr lang="en-US" smtClean="0"/>
              <a:t>106</a:t>
            </a:fld>
            <a:endParaRPr lang="en-US"/>
          </a:p>
        </p:txBody>
      </p:sp>
      <p:pic>
        <p:nvPicPr>
          <p:cNvPr id="4" name="Picture 3">
            <a:extLst>
              <a:ext uri="{FF2B5EF4-FFF2-40B4-BE49-F238E27FC236}">
                <a16:creationId xmlns:a16="http://schemas.microsoft.com/office/drawing/2014/main" id="{557DCCB1-2C52-7AB0-0612-E871AE43D7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2" y="348159"/>
            <a:ext cx="11309956" cy="6357433"/>
          </a:xfrm>
          <a:prstGeom prst="rect">
            <a:avLst/>
          </a:prstGeom>
        </p:spPr>
      </p:pic>
    </p:spTree>
    <p:extLst>
      <p:ext uri="{BB962C8B-B14F-4D97-AF65-F5344CB8AC3E}">
        <p14:creationId xmlns:p14="http://schemas.microsoft.com/office/powerpoint/2010/main" val="26153533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B9767-233B-8591-666B-B2C353642F3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60CA4-4261-5B4F-2E73-88F12063C0DE}"/>
              </a:ext>
            </a:extLst>
          </p:cNvPr>
          <p:cNvSpPr>
            <a:spLocks noGrp="1"/>
          </p:cNvSpPr>
          <p:nvPr>
            <p:ph type="sldNum" sz="quarter" idx="12"/>
          </p:nvPr>
        </p:nvSpPr>
        <p:spPr/>
        <p:txBody>
          <a:bodyPr/>
          <a:lstStyle/>
          <a:p>
            <a:fld id="{5D7CC708-C9D6-4476-97C9-D57295EAF710}" type="slidenum">
              <a:rPr lang="en-US" smtClean="0"/>
              <a:t>107</a:t>
            </a:fld>
            <a:endParaRPr lang="en-US"/>
          </a:p>
        </p:txBody>
      </p:sp>
      <p:pic>
        <p:nvPicPr>
          <p:cNvPr id="4" name="Picture 3">
            <a:extLst>
              <a:ext uri="{FF2B5EF4-FFF2-40B4-BE49-F238E27FC236}">
                <a16:creationId xmlns:a16="http://schemas.microsoft.com/office/drawing/2014/main" id="{3E283C1C-C9FF-C790-5F3D-BBFB41B78E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2" y="348159"/>
            <a:ext cx="11309956" cy="6357432"/>
          </a:xfrm>
          <a:prstGeom prst="rect">
            <a:avLst/>
          </a:prstGeom>
        </p:spPr>
      </p:pic>
    </p:spTree>
    <p:extLst>
      <p:ext uri="{BB962C8B-B14F-4D97-AF65-F5344CB8AC3E}">
        <p14:creationId xmlns:p14="http://schemas.microsoft.com/office/powerpoint/2010/main" val="24824510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FD272-CCF0-208B-AB5A-0D6EE69495D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889D3-BAEE-0BA9-FEAD-206051D2587B}"/>
              </a:ext>
            </a:extLst>
          </p:cNvPr>
          <p:cNvSpPr>
            <a:spLocks noGrp="1"/>
          </p:cNvSpPr>
          <p:nvPr>
            <p:ph type="sldNum" sz="quarter" idx="12"/>
          </p:nvPr>
        </p:nvSpPr>
        <p:spPr/>
        <p:txBody>
          <a:bodyPr/>
          <a:lstStyle/>
          <a:p>
            <a:fld id="{5D7CC708-C9D6-4476-97C9-D57295EAF710}" type="slidenum">
              <a:rPr lang="en-US" smtClean="0"/>
              <a:t>108</a:t>
            </a:fld>
            <a:endParaRPr lang="en-US"/>
          </a:p>
        </p:txBody>
      </p:sp>
      <p:pic>
        <p:nvPicPr>
          <p:cNvPr id="4" name="Picture 3">
            <a:extLst>
              <a:ext uri="{FF2B5EF4-FFF2-40B4-BE49-F238E27FC236}">
                <a16:creationId xmlns:a16="http://schemas.microsoft.com/office/drawing/2014/main" id="{36B145F6-BC6C-34B5-EC94-9433850E4B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2" y="348159"/>
            <a:ext cx="11309956" cy="6357433"/>
          </a:xfrm>
          <a:prstGeom prst="rect">
            <a:avLst/>
          </a:prstGeom>
        </p:spPr>
      </p:pic>
    </p:spTree>
    <p:extLst>
      <p:ext uri="{BB962C8B-B14F-4D97-AF65-F5344CB8AC3E}">
        <p14:creationId xmlns:p14="http://schemas.microsoft.com/office/powerpoint/2010/main" val="2497722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D0F43-DDAC-9296-604E-059AA38385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9C3A18-75B6-1DE2-D6F7-64E10DEEFCDC}"/>
              </a:ext>
            </a:extLst>
          </p:cNvPr>
          <p:cNvSpPr>
            <a:spLocks noGrp="1"/>
          </p:cNvSpPr>
          <p:nvPr>
            <p:ph type="sldNum" sz="quarter" idx="12"/>
          </p:nvPr>
        </p:nvSpPr>
        <p:spPr/>
        <p:txBody>
          <a:bodyPr/>
          <a:lstStyle/>
          <a:p>
            <a:fld id="{5D7CC708-C9D6-4476-97C9-D57295EAF710}" type="slidenum">
              <a:rPr lang="en-US" smtClean="0"/>
              <a:t>109</a:t>
            </a:fld>
            <a:endParaRPr lang="en-US"/>
          </a:p>
        </p:txBody>
      </p:sp>
      <p:pic>
        <p:nvPicPr>
          <p:cNvPr id="4" name="Picture 3">
            <a:extLst>
              <a:ext uri="{FF2B5EF4-FFF2-40B4-BE49-F238E27FC236}">
                <a16:creationId xmlns:a16="http://schemas.microsoft.com/office/drawing/2014/main" id="{E9E969FB-39BA-977A-38E7-AD4093436E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2" y="348159"/>
            <a:ext cx="11309956" cy="6357432"/>
          </a:xfrm>
          <a:prstGeom prst="rect">
            <a:avLst/>
          </a:prstGeom>
        </p:spPr>
      </p:pic>
    </p:spTree>
    <p:extLst>
      <p:ext uri="{BB962C8B-B14F-4D97-AF65-F5344CB8AC3E}">
        <p14:creationId xmlns:p14="http://schemas.microsoft.com/office/powerpoint/2010/main" val="3927921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1">
            <a:normAutofit lnSpcReduction="10000"/>
          </a:bodyPr>
          <a:lstStyle/>
          <a:p>
            <a:pPr>
              <a:lnSpc>
                <a:spcPct val="125000"/>
              </a:lnSpc>
            </a:pPr>
            <a:r>
              <a:rPr lang="en-US" dirty="0"/>
              <a:t>Website(s) / FTP</a:t>
            </a:r>
          </a:p>
          <a:p>
            <a:pPr>
              <a:lnSpc>
                <a:spcPct val="125000"/>
              </a:lnSpc>
            </a:pPr>
            <a:r>
              <a:rPr lang="en-US" dirty="0"/>
              <a:t>Domain names</a:t>
            </a:r>
          </a:p>
          <a:p>
            <a:pPr>
              <a:lnSpc>
                <a:spcPct val="125000"/>
              </a:lnSpc>
            </a:pPr>
            <a:r>
              <a:rPr lang="en-US" dirty="0"/>
              <a:t>Facebook, Twitter, LinkedIn, Instagram, Pinterest, Meta, etc.</a:t>
            </a:r>
          </a:p>
          <a:p>
            <a:pPr>
              <a:lnSpc>
                <a:spcPct val="125000"/>
              </a:lnSpc>
            </a:pPr>
            <a:r>
              <a:rPr lang="en-US" dirty="0"/>
              <a:t>Email</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11</a:t>
            </a:fld>
            <a:endParaRPr lang="en-US"/>
          </a:p>
        </p:txBody>
      </p:sp>
      <p:sp>
        <p:nvSpPr>
          <p:cNvPr id="4" name="Title 3"/>
          <p:cNvSpPr>
            <a:spLocks noGrp="1"/>
          </p:cNvSpPr>
          <p:nvPr>
            <p:ph type="title"/>
          </p:nvPr>
        </p:nvSpPr>
        <p:spPr/>
        <p:txBody>
          <a:bodyPr>
            <a:normAutofit/>
          </a:bodyPr>
          <a:lstStyle/>
          <a:p>
            <a:r>
              <a:rPr lang="en-US" dirty="0"/>
              <a:t>Online Presences</a:t>
            </a:r>
          </a:p>
        </p:txBody>
      </p:sp>
    </p:spTree>
    <p:extLst>
      <p:ext uri="{BB962C8B-B14F-4D97-AF65-F5344CB8AC3E}">
        <p14:creationId xmlns:p14="http://schemas.microsoft.com/office/powerpoint/2010/main" val="1364448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MSS IT Services</a:t>
            </a:r>
            <a:br>
              <a:rPr lang="en-US" dirty="0"/>
            </a:br>
            <a:r>
              <a:rPr lang="en-US" dirty="0"/>
              <a:t>3500 N A St, Ste 2200</a:t>
            </a:r>
            <a:br>
              <a:rPr lang="en-US" dirty="0"/>
            </a:br>
            <a:r>
              <a:rPr lang="en-US" dirty="0"/>
              <a:t>Midland, TX 79705</a:t>
            </a:r>
            <a:br>
              <a:rPr lang="en-US" dirty="0"/>
            </a:br>
            <a:r>
              <a:rPr lang="en-US" dirty="0"/>
              <a:t>(432) 685-0431</a:t>
            </a:r>
            <a:br>
              <a:rPr lang="en-US" dirty="0"/>
            </a:br>
            <a:r>
              <a:rPr lang="en-US" dirty="0">
                <a:hlinkClick r:id="rId2"/>
              </a:rPr>
              <a:t>it@midlandss.org</a:t>
            </a:r>
            <a:br>
              <a:rPr lang="en-US" dirty="0"/>
            </a:br>
            <a:r>
              <a:rPr lang="en-US" dirty="0">
                <a:hlinkClick r:id="rId3"/>
              </a:rPr>
              <a:t>https://help.midlandss.org</a:t>
            </a:r>
            <a:endParaRPr lang="en-US" dirty="0"/>
          </a:p>
          <a:p>
            <a:endParaRPr lang="en-US" dirty="0"/>
          </a:p>
          <a:p>
            <a:r>
              <a:rPr lang="en-US" dirty="0"/>
              <a:t>Gary J. Hires, IT Director</a:t>
            </a:r>
            <a:br>
              <a:rPr lang="en-US" dirty="0"/>
            </a:br>
            <a:r>
              <a:rPr lang="en-US" dirty="0"/>
              <a:t>MSS (Midland Shared Spaces)</a:t>
            </a:r>
          </a:p>
          <a:p>
            <a:r>
              <a:rPr lang="en-US" dirty="0">
                <a:hlinkClick r:id="rId2"/>
              </a:rPr>
              <a:t>ghires@midlandss.org</a:t>
            </a:r>
            <a:endParaRPr lang="en-US" dirty="0"/>
          </a:p>
          <a:p>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110</a:t>
            </a:fld>
            <a:endParaRPr lang="en-US"/>
          </a:p>
        </p:txBody>
      </p:sp>
      <p:sp>
        <p:nvSpPr>
          <p:cNvPr id="4" name="Title 3"/>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4147212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8"/>
            <a:ext cx="8229600" cy="5071872"/>
          </a:xfrm>
        </p:spPr>
        <p:txBody>
          <a:bodyPr numCol="1">
            <a:normAutofit/>
          </a:bodyPr>
          <a:lstStyle/>
          <a:p>
            <a:r>
              <a:rPr lang="en-US" dirty="0"/>
              <a:t>TechSoup</a:t>
            </a:r>
          </a:p>
          <a:p>
            <a:pPr lvl="1"/>
            <a:r>
              <a:rPr lang="en-US" dirty="0"/>
              <a:t>Help Desk Services (One-time or subscription)</a:t>
            </a:r>
          </a:p>
          <a:p>
            <a:pPr lvl="1"/>
            <a:r>
              <a:rPr lang="en-US" dirty="0"/>
              <a:t>Technology Implementation</a:t>
            </a:r>
          </a:p>
          <a:p>
            <a:r>
              <a:rPr lang="en-US" dirty="0" err="1"/>
              <a:t>TechImpact</a:t>
            </a:r>
            <a:endParaRPr lang="en-US" dirty="0"/>
          </a:p>
          <a:p>
            <a:pPr lvl="1"/>
            <a:r>
              <a:rPr lang="en-US" dirty="0"/>
              <a:t>Help Desk Services (One-time or subscription)</a:t>
            </a:r>
          </a:p>
          <a:p>
            <a:pPr lvl="1"/>
            <a:r>
              <a:rPr lang="en-US" dirty="0"/>
              <a:t>Technology Assessment</a:t>
            </a:r>
          </a:p>
          <a:p>
            <a:r>
              <a:rPr lang="en-US" dirty="0"/>
              <a:t>Inventory Software</a:t>
            </a:r>
          </a:p>
          <a:p>
            <a:pPr lvl="1"/>
            <a:r>
              <a:rPr lang="en-US" dirty="0"/>
              <a:t>Spiceworks</a:t>
            </a:r>
          </a:p>
          <a:p>
            <a:pPr lvl="1"/>
            <a:r>
              <a:rPr lang="en-US" dirty="0"/>
              <a:t>AssetTiger.com</a:t>
            </a:r>
          </a:p>
          <a:p>
            <a:pPr lvl="1"/>
            <a:r>
              <a:rPr lang="en-US" dirty="0"/>
              <a:t>IT Asset Tool (it-asset-tool.com)</a:t>
            </a:r>
          </a:p>
          <a:p>
            <a:pPr lvl="1"/>
            <a:r>
              <a:rPr lang="en-US" dirty="0"/>
              <a:t>Spreadsheets</a:t>
            </a:r>
          </a:p>
        </p:txBody>
      </p:sp>
      <p:sp>
        <p:nvSpPr>
          <p:cNvPr id="3" name="Slide Number Placeholder 2"/>
          <p:cNvSpPr>
            <a:spLocks noGrp="1"/>
          </p:cNvSpPr>
          <p:nvPr>
            <p:ph type="sldNum" sz="quarter" idx="12"/>
          </p:nvPr>
        </p:nvSpPr>
        <p:spPr/>
        <p:txBody>
          <a:bodyPr/>
          <a:lstStyle/>
          <a:p>
            <a:fld id="{5D7CC708-C9D6-4476-97C9-D57295EAF710}" type="slidenum">
              <a:rPr lang="en-US" smtClean="0"/>
              <a:t>12</a:t>
            </a:fld>
            <a:endParaRPr lang="en-US"/>
          </a:p>
        </p:txBody>
      </p:sp>
      <p:sp>
        <p:nvSpPr>
          <p:cNvPr id="4" name="Title 3"/>
          <p:cNvSpPr>
            <a:spLocks noGrp="1"/>
          </p:cNvSpPr>
          <p:nvPr>
            <p:ph type="title"/>
          </p:nvPr>
        </p:nvSpPr>
        <p:spPr/>
        <p:txBody>
          <a:bodyPr/>
          <a:lstStyle/>
          <a:p>
            <a:r>
              <a:rPr lang="en-US" dirty="0"/>
              <a:t>Recommendations</a:t>
            </a:r>
          </a:p>
        </p:txBody>
      </p:sp>
    </p:spTree>
    <p:extLst>
      <p:ext uri="{BB962C8B-B14F-4D97-AF65-F5344CB8AC3E}">
        <p14:creationId xmlns:p14="http://schemas.microsoft.com/office/powerpoint/2010/main" val="9415792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13</a:t>
            </a:fld>
            <a:endParaRPr lang="en-US"/>
          </a:p>
        </p:txBody>
      </p:sp>
      <p:sp>
        <p:nvSpPr>
          <p:cNvPr id="4" name="Title 3"/>
          <p:cNvSpPr>
            <a:spLocks noGrp="1"/>
          </p:cNvSpPr>
          <p:nvPr>
            <p:ph type="title"/>
          </p:nvPr>
        </p:nvSpPr>
        <p:spPr/>
        <p:txBody>
          <a:bodyPr>
            <a:normAutofit/>
          </a:bodyPr>
          <a:lstStyle/>
          <a:p>
            <a:r>
              <a:rPr lang="en-US" dirty="0"/>
              <a:t>Technology Tools: Cloud</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506652" y="4191000"/>
            <a:ext cx="2937351" cy="2098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zure lo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62201" y="1749154"/>
            <a:ext cx="2221239" cy="1146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amazon web services logo -sv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14519" y="1015509"/>
            <a:ext cx="293735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google cloud platform logo"/>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70555" y="3816382"/>
            <a:ext cx="3071913" cy="1738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cloud storage"/>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6945" y="2462408"/>
            <a:ext cx="3265084" cy="2378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facebook"/>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746875" y="5468007"/>
            <a:ext cx="938213" cy="9382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twit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7085" y="257892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snapchat"/>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583440" y="1652424"/>
            <a:ext cx="1677471"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pinterest"/>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864519" y="3318700"/>
            <a:ext cx="995362" cy="99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81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14</a:t>
            </a:fld>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90800" y="930062"/>
            <a:ext cx="6781800" cy="5477882"/>
          </a:xfrm>
          <a:prstGeom prst="rect">
            <a:avLst/>
          </a:prstGeom>
        </p:spPr>
      </p:pic>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 COMPUTING</a:t>
            </a:r>
          </a:p>
        </p:txBody>
      </p:sp>
    </p:spTree>
    <p:extLst>
      <p:ext uri="{BB962C8B-B14F-4D97-AF65-F5344CB8AC3E}">
        <p14:creationId xmlns:p14="http://schemas.microsoft.com/office/powerpoint/2010/main" val="38187111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15</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5001" y="1265810"/>
            <a:ext cx="8333255" cy="5058791"/>
          </a:xfrm>
          <a:prstGeom prst="rect">
            <a:avLst/>
          </a:prstGeom>
        </p:spPr>
      </p:pic>
      <p:sp>
        <p:nvSpPr>
          <p:cNvPr id="10" name="Title 3"/>
          <p:cNvSpPr txBox="1">
            <a:spLocks/>
          </p:cNvSpPr>
          <p:nvPr/>
        </p:nvSpPr>
        <p:spPr>
          <a:xfrm>
            <a:off x="1918024" y="2286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a:t>
            </a:r>
            <a:r>
              <a:rPr lang="en-US" dirty="0"/>
              <a:t> </a:t>
            </a:r>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OPTIONS</a:t>
            </a:r>
          </a:p>
        </p:txBody>
      </p:sp>
    </p:spTree>
    <p:extLst>
      <p:ext uri="{BB962C8B-B14F-4D97-AF65-F5344CB8AC3E}">
        <p14:creationId xmlns:p14="http://schemas.microsoft.com/office/powerpoint/2010/main" val="36384829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16</a:t>
            </a:fld>
            <a:endParaRPr lang="en-US"/>
          </a:p>
        </p:txBody>
      </p:sp>
      <p:pic>
        <p:nvPicPr>
          <p:cNvPr id="6" name="Picture 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9340"/>
            <a:ext cx="10058400" cy="7116550"/>
          </a:xfrm>
          <a:prstGeom prst="rect">
            <a:avLst/>
          </a:prstGeom>
        </p:spPr>
      </p:pic>
    </p:spTree>
    <p:extLst>
      <p:ext uri="{BB962C8B-B14F-4D97-AF65-F5344CB8AC3E}">
        <p14:creationId xmlns:p14="http://schemas.microsoft.com/office/powerpoint/2010/main" val="1214998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7CC708-C9D6-4476-97C9-D57295EAF710}" type="slidenum">
              <a:rPr lang="en-US" smtClean="0"/>
              <a:t>17</a:t>
            </a:fld>
            <a:endParaRPr lang="en-US"/>
          </a:p>
        </p:txBody>
      </p:sp>
      <p:pic>
        <p:nvPicPr>
          <p:cNvPr id="3" name="Picture 2"/>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74624" y="0"/>
            <a:ext cx="5768976" cy="6629400"/>
          </a:xfrm>
          <a:prstGeom prst="rect">
            <a:avLst/>
          </a:prstGeom>
        </p:spPr>
      </p:pic>
      <p:pic>
        <p:nvPicPr>
          <p:cNvPr id="4" name="Picture 3"/>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926014" y="76200"/>
            <a:ext cx="6091361" cy="6781800"/>
          </a:xfrm>
          <a:prstGeom prst="rect">
            <a:avLst/>
          </a:prstGeom>
        </p:spPr>
      </p:pic>
    </p:spTree>
    <p:extLst>
      <p:ext uri="{BB962C8B-B14F-4D97-AF65-F5344CB8AC3E}">
        <p14:creationId xmlns:p14="http://schemas.microsoft.com/office/powerpoint/2010/main" val="27692125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18</a:t>
            </a:fld>
            <a:endParaRPr lang="en-US"/>
          </a:p>
        </p:txBody>
      </p:sp>
      <p:sp>
        <p:nvSpPr>
          <p:cNvPr id="4" name="Title 3"/>
          <p:cNvSpPr>
            <a:spLocks noGrp="1"/>
          </p:cNvSpPr>
          <p:nvPr>
            <p:ph type="title"/>
          </p:nvPr>
        </p:nvSpPr>
        <p:spPr/>
        <p:txBody>
          <a:bodyPr/>
          <a:lstStyle/>
          <a:p>
            <a:r>
              <a:rPr lang="en-US" dirty="0"/>
              <a:t>Which one?</a:t>
            </a:r>
          </a:p>
        </p:txBody>
      </p:sp>
      <p:pic>
        <p:nvPicPr>
          <p:cNvPr id="2050" name="Picture 2" descr="C:\Users\Gary\AppData\Local\Microsoft\Windows\Temporary Internet Files\Content.IE5\9BFZVD0Y\MC90007862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5401" y="2286000"/>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21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1" y="3787884"/>
            <a:ext cx="406349" cy="406349"/>
          </a:xfrm>
          <a:prstGeom prst="rect">
            <a:avLst/>
          </a:prstGeom>
        </p:spPr>
      </p:pic>
      <p:pic>
        <p:nvPicPr>
          <p:cNvPr id="2108" name="Picture 210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167" y="4779000"/>
            <a:ext cx="406349" cy="406349"/>
          </a:xfrm>
          <a:prstGeom prst="rect">
            <a:avLst/>
          </a:prstGeom>
        </p:spPr>
      </p:pic>
      <p:pic>
        <p:nvPicPr>
          <p:cNvPr id="2109" name="Picture 210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201" y="3450239"/>
            <a:ext cx="406349" cy="406349"/>
          </a:xfrm>
          <a:prstGeom prst="rect">
            <a:avLst/>
          </a:prstGeom>
        </p:spPr>
      </p:pic>
      <p:pic>
        <p:nvPicPr>
          <p:cNvPr id="2110" name="Picture 210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6253" y="4283870"/>
            <a:ext cx="406349" cy="406349"/>
          </a:xfrm>
          <a:prstGeom prst="rect">
            <a:avLst/>
          </a:prstGeom>
        </p:spPr>
      </p:pic>
      <p:pic>
        <p:nvPicPr>
          <p:cNvPr id="2111" name="Picture 21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2226" y="5230150"/>
            <a:ext cx="406349" cy="406349"/>
          </a:xfrm>
          <a:prstGeom prst="rect">
            <a:avLst/>
          </a:prstGeom>
        </p:spPr>
      </p:pic>
      <p:pic>
        <p:nvPicPr>
          <p:cNvPr id="2112" name="Picture 21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5718" y="3356404"/>
            <a:ext cx="406349" cy="406349"/>
          </a:xfrm>
          <a:prstGeom prst="rect">
            <a:avLst/>
          </a:prstGeom>
        </p:spPr>
      </p:pic>
      <p:pic>
        <p:nvPicPr>
          <p:cNvPr id="2113" name="Picture 21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8989" y="4372651"/>
            <a:ext cx="406349" cy="406349"/>
          </a:xfrm>
          <a:prstGeom prst="rect">
            <a:avLst/>
          </a:prstGeom>
        </p:spPr>
      </p:pic>
      <p:pic>
        <p:nvPicPr>
          <p:cNvPr id="2114" name="Picture 21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2826" y="3450239"/>
            <a:ext cx="406349" cy="406349"/>
          </a:xfrm>
          <a:prstGeom prst="rect">
            <a:avLst/>
          </a:prstGeom>
        </p:spPr>
      </p:pic>
      <p:pic>
        <p:nvPicPr>
          <p:cNvPr id="2115" name="Picture 21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99175" y="3437000"/>
            <a:ext cx="406349" cy="406349"/>
          </a:xfrm>
          <a:prstGeom prst="rect">
            <a:avLst/>
          </a:prstGeom>
        </p:spPr>
      </p:pic>
      <p:pic>
        <p:nvPicPr>
          <p:cNvPr id="2116" name="Picture 21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91516" y="5751781"/>
            <a:ext cx="406349" cy="406349"/>
          </a:xfrm>
          <a:prstGeom prst="rect">
            <a:avLst/>
          </a:prstGeom>
        </p:spPr>
      </p:pic>
      <p:pic>
        <p:nvPicPr>
          <p:cNvPr id="2117" name="Picture 21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96000" y="4320288"/>
            <a:ext cx="406349" cy="406349"/>
          </a:xfrm>
          <a:prstGeom prst="rect">
            <a:avLst/>
          </a:prstGeom>
        </p:spPr>
      </p:pic>
      <p:pic>
        <p:nvPicPr>
          <p:cNvPr id="2118" name="Picture 21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41097" y="4493805"/>
            <a:ext cx="406349" cy="406349"/>
          </a:xfrm>
          <a:prstGeom prst="rect">
            <a:avLst/>
          </a:prstGeom>
        </p:spPr>
      </p:pic>
      <p:pic>
        <p:nvPicPr>
          <p:cNvPr id="2119" name="Picture 21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86477" y="5064995"/>
            <a:ext cx="406349" cy="406349"/>
          </a:xfrm>
          <a:prstGeom prst="rect">
            <a:avLst/>
          </a:prstGeom>
        </p:spPr>
      </p:pic>
      <p:pic>
        <p:nvPicPr>
          <p:cNvPr id="2120" name="Picture 21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84749" y="4961166"/>
            <a:ext cx="406349" cy="406349"/>
          </a:xfrm>
          <a:prstGeom prst="rect">
            <a:avLst/>
          </a:prstGeom>
        </p:spPr>
      </p:pic>
      <p:pic>
        <p:nvPicPr>
          <p:cNvPr id="2121" name="Picture 21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95698" y="3991058"/>
            <a:ext cx="406349" cy="406349"/>
          </a:xfrm>
          <a:prstGeom prst="rect">
            <a:avLst/>
          </a:prstGeom>
        </p:spPr>
      </p:pic>
      <p:pic>
        <p:nvPicPr>
          <p:cNvPr id="2122" name="Picture 21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91098" y="5888357"/>
            <a:ext cx="406349" cy="406349"/>
          </a:xfrm>
          <a:prstGeom prst="rect">
            <a:avLst/>
          </a:prstGeom>
        </p:spPr>
      </p:pic>
      <p:pic>
        <p:nvPicPr>
          <p:cNvPr id="2123" name="Picture 21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92826" y="5625826"/>
            <a:ext cx="406349" cy="406349"/>
          </a:xfrm>
          <a:prstGeom prst="rect">
            <a:avLst/>
          </a:prstGeom>
        </p:spPr>
      </p:pic>
      <p:pic>
        <p:nvPicPr>
          <p:cNvPr id="2124" name="Picture 212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88451" y="350513"/>
            <a:ext cx="406349" cy="406349"/>
          </a:xfrm>
          <a:prstGeom prst="rect">
            <a:avLst/>
          </a:prstGeom>
        </p:spPr>
      </p:pic>
      <p:pic>
        <p:nvPicPr>
          <p:cNvPr id="2125" name="Picture 21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86477" y="545797"/>
            <a:ext cx="406349" cy="406349"/>
          </a:xfrm>
          <a:prstGeom prst="rect">
            <a:avLst/>
          </a:prstGeom>
        </p:spPr>
      </p:pic>
      <p:pic>
        <p:nvPicPr>
          <p:cNvPr id="2126" name="Picture 21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76377" y="838201"/>
            <a:ext cx="406349" cy="406349"/>
          </a:xfrm>
          <a:prstGeom prst="rect">
            <a:avLst/>
          </a:prstGeom>
        </p:spPr>
      </p:pic>
      <p:pic>
        <p:nvPicPr>
          <p:cNvPr id="2127" name="Picture 212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07831" y="952770"/>
            <a:ext cx="406349" cy="406349"/>
          </a:xfrm>
          <a:prstGeom prst="rect">
            <a:avLst/>
          </a:prstGeom>
        </p:spPr>
      </p:pic>
      <p:pic>
        <p:nvPicPr>
          <p:cNvPr id="2128" name="Picture 212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724944" y="1133873"/>
            <a:ext cx="406349" cy="406349"/>
          </a:xfrm>
          <a:prstGeom prst="rect">
            <a:avLst/>
          </a:prstGeom>
        </p:spPr>
      </p:pic>
      <p:pic>
        <p:nvPicPr>
          <p:cNvPr id="2129" name="Picture 212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707831" y="1791067"/>
            <a:ext cx="406349" cy="406349"/>
          </a:xfrm>
          <a:prstGeom prst="rect">
            <a:avLst/>
          </a:prstGeom>
        </p:spPr>
      </p:pic>
      <p:pic>
        <p:nvPicPr>
          <p:cNvPr id="2130" name="Picture 212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894567" y="3459204"/>
            <a:ext cx="406349" cy="406349"/>
          </a:xfrm>
          <a:prstGeom prst="rect">
            <a:avLst/>
          </a:prstGeom>
        </p:spPr>
      </p:pic>
      <p:pic>
        <p:nvPicPr>
          <p:cNvPr id="2131" name="Picture 213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801899" y="1562293"/>
            <a:ext cx="406349" cy="406349"/>
          </a:xfrm>
          <a:prstGeom prst="rect">
            <a:avLst/>
          </a:prstGeom>
        </p:spPr>
      </p:pic>
      <p:pic>
        <p:nvPicPr>
          <p:cNvPr id="2132" name="Picture 213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58061" y="1879652"/>
            <a:ext cx="406349" cy="406349"/>
          </a:xfrm>
          <a:prstGeom prst="rect">
            <a:avLst/>
          </a:prstGeom>
        </p:spPr>
      </p:pic>
      <p:pic>
        <p:nvPicPr>
          <p:cNvPr id="2133" name="Picture 213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690438" y="1930350"/>
            <a:ext cx="406349" cy="406349"/>
          </a:xfrm>
          <a:prstGeom prst="rect">
            <a:avLst/>
          </a:prstGeom>
        </p:spPr>
      </p:pic>
      <p:pic>
        <p:nvPicPr>
          <p:cNvPr id="2134" name="Picture 213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562601" y="1359119"/>
            <a:ext cx="406349" cy="406349"/>
          </a:xfrm>
          <a:prstGeom prst="rect">
            <a:avLst/>
          </a:prstGeom>
        </p:spPr>
      </p:pic>
      <p:pic>
        <p:nvPicPr>
          <p:cNvPr id="2135" name="Picture 2134"/>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150018" y="1524001"/>
            <a:ext cx="406349" cy="406349"/>
          </a:xfrm>
          <a:prstGeom prst="rect">
            <a:avLst/>
          </a:prstGeom>
        </p:spPr>
      </p:pic>
      <p:pic>
        <p:nvPicPr>
          <p:cNvPr id="2136" name="Picture 2135"/>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036477" y="2209876"/>
            <a:ext cx="406349" cy="406349"/>
          </a:xfrm>
          <a:prstGeom prst="rect">
            <a:avLst/>
          </a:prstGeom>
        </p:spPr>
      </p:pic>
      <p:pic>
        <p:nvPicPr>
          <p:cNvPr id="2137" name="Picture 2136"/>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105296" y="2209877"/>
            <a:ext cx="406349" cy="406349"/>
          </a:xfrm>
          <a:prstGeom prst="rect">
            <a:avLst/>
          </a:prstGeom>
        </p:spPr>
      </p:pic>
      <p:pic>
        <p:nvPicPr>
          <p:cNvPr id="2138" name="Picture 2137"/>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707831" y="2819400"/>
            <a:ext cx="406349" cy="406349"/>
          </a:xfrm>
          <a:prstGeom prst="rect">
            <a:avLst/>
          </a:prstGeom>
        </p:spPr>
      </p:pic>
      <p:pic>
        <p:nvPicPr>
          <p:cNvPr id="2139" name="Picture 2138"/>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642826" y="5829000"/>
            <a:ext cx="406349" cy="406349"/>
          </a:xfrm>
          <a:prstGeom prst="rect">
            <a:avLst/>
          </a:prstGeom>
        </p:spPr>
      </p:pic>
      <p:pic>
        <p:nvPicPr>
          <p:cNvPr id="2140" name="Picture 2139"/>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978130" y="5034487"/>
            <a:ext cx="406349" cy="406349"/>
          </a:xfrm>
          <a:prstGeom prst="rect">
            <a:avLst/>
          </a:prstGeom>
        </p:spPr>
      </p:pic>
      <p:pic>
        <p:nvPicPr>
          <p:cNvPr id="2141" name="Picture 2140"/>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300916" y="4402100"/>
            <a:ext cx="406349" cy="406349"/>
          </a:xfrm>
          <a:prstGeom prst="rect">
            <a:avLst/>
          </a:prstGeom>
        </p:spPr>
      </p:pic>
      <p:pic>
        <p:nvPicPr>
          <p:cNvPr id="2142" name="Picture 2141"/>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930426" y="5185349"/>
            <a:ext cx="406349" cy="406349"/>
          </a:xfrm>
          <a:prstGeom prst="rect">
            <a:avLst/>
          </a:prstGeom>
        </p:spPr>
      </p:pic>
      <p:pic>
        <p:nvPicPr>
          <p:cNvPr id="2143" name="Picture 2142"/>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133601" y="2440475"/>
            <a:ext cx="406349" cy="406349"/>
          </a:xfrm>
          <a:prstGeom prst="rect">
            <a:avLst/>
          </a:prstGeom>
        </p:spPr>
      </p:pic>
      <p:pic>
        <p:nvPicPr>
          <p:cNvPr id="2144" name="Picture 214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3765662" y="2413052"/>
            <a:ext cx="406349" cy="406349"/>
          </a:xfrm>
          <a:prstGeom prst="rect">
            <a:avLst/>
          </a:prstGeom>
        </p:spPr>
      </p:pic>
      <p:pic>
        <p:nvPicPr>
          <p:cNvPr id="2145" name="Picture 2144"/>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495877" y="2950055"/>
            <a:ext cx="406349" cy="406349"/>
          </a:xfrm>
          <a:prstGeom prst="rect">
            <a:avLst/>
          </a:prstGeom>
        </p:spPr>
      </p:pic>
      <p:pic>
        <p:nvPicPr>
          <p:cNvPr id="2146" name="Picture 2145"/>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7391098" y="2846824"/>
            <a:ext cx="406349" cy="406349"/>
          </a:xfrm>
          <a:prstGeom prst="rect">
            <a:avLst/>
          </a:prstGeom>
        </p:spPr>
      </p:pic>
      <p:pic>
        <p:nvPicPr>
          <p:cNvPr id="2147" name="Picture 2146"/>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8710750" y="2819401"/>
            <a:ext cx="406349" cy="406349"/>
          </a:xfrm>
          <a:prstGeom prst="rect">
            <a:avLst/>
          </a:prstGeom>
        </p:spPr>
      </p:pic>
      <p:pic>
        <p:nvPicPr>
          <p:cNvPr id="2148" name="Picture 2147"/>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6946844" y="4198926"/>
            <a:ext cx="406349" cy="406349"/>
          </a:xfrm>
          <a:prstGeom prst="rect">
            <a:avLst/>
          </a:prstGeom>
        </p:spPr>
      </p:pic>
      <p:pic>
        <p:nvPicPr>
          <p:cNvPr id="2149" name="Picture 2148"/>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048001" y="3153229"/>
            <a:ext cx="406349" cy="406349"/>
          </a:xfrm>
          <a:prstGeom prst="rect">
            <a:avLst/>
          </a:prstGeom>
        </p:spPr>
      </p:pic>
    </p:spTree>
    <p:extLst>
      <p:ext uri="{BB962C8B-B14F-4D97-AF65-F5344CB8AC3E}">
        <p14:creationId xmlns:p14="http://schemas.microsoft.com/office/powerpoint/2010/main" val="4280194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BDEF1-9440-A7DE-6EEB-AE6D4999CDE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8BFD29-A37F-6DA0-5989-C21C3DDEA637}"/>
              </a:ext>
            </a:extLst>
          </p:cNvPr>
          <p:cNvSpPr>
            <a:spLocks noGrp="1"/>
          </p:cNvSpPr>
          <p:nvPr>
            <p:ph type="sldNum" sz="quarter" idx="12"/>
          </p:nvPr>
        </p:nvSpPr>
        <p:spPr/>
        <p:txBody>
          <a:bodyPr/>
          <a:lstStyle/>
          <a:p>
            <a:fld id="{5D7CC708-C9D6-4476-97C9-D57295EAF710}" type="slidenum">
              <a:rPr lang="en-US" smtClean="0"/>
              <a:t>19</a:t>
            </a:fld>
            <a:endParaRPr lang="en-US"/>
          </a:p>
        </p:txBody>
      </p:sp>
      <p:sp>
        <p:nvSpPr>
          <p:cNvPr id="4" name="Title 3">
            <a:extLst>
              <a:ext uri="{FF2B5EF4-FFF2-40B4-BE49-F238E27FC236}">
                <a16:creationId xmlns:a16="http://schemas.microsoft.com/office/drawing/2014/main" id="{E866BE3E-7773-C4DE-B583-4FBE6E9F719C}"/>
              </a:ext>
            </a:extLst>
          </p:cNvPr>
          <p:cNvSpPr>
            <a:spLocks noGrp="1"/>
          </p:cNvSpPr>
          <p:nvPr>
            <p:ph type="title"/>
          </p:nvPr>
        </p:nvSpPr>
        <p:spPr/>
        <p:txBody>
          <a:bodyPr>
            <a:normAutofit/>
          </a:bodyPr>
          <a:lstStyle/>
          <a:p>
            <a:r>
              <a:rPr lang="en-US" dirty="0">
                <a:ln w="0" cmpd="sng">
                  <a:noFill/>
                  <a:prstDash val="solid"/>
                </a:ln>
              </a:rPr>
              <a:t>Questions &amp; Answers</a:t>
            </a:r>
          </a:p>
        </p:txBody>
      </p:sp>
      <p:pic>
        <p:nvPicPr>
          <p:cNvPr id="7170" name="Picture 2" descr="C:\Users\Gary\AppData\Local\Microsoft\Windows\Temporary Internet Files\Content.IE5\9BFZVD0Y\MC900078622[1].wmf">
            <a:extLst>
              <a:ext uri="{FF2B5EF4-FFF2-40B4-BE49-F238E27FC236}">
                <a16:creationId xmlns:a16="http://schemas.microsoft.com/office/drawing/2014/main" id="{96D777F4-AB48-37D6-D228-1440E5CF1C85}"/>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600200" y="1600200"/>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questions and answers">
            <a:extLst>
              <a:ext uri="{FF2B5EF4-FFF2-40B4-BE49-F238E27FC236}">
                <a16:creationId xmlns:a16="http://schemas.microsoft.com/office/drawing/2014/main" id="{6B81315E-FBE5-9D68-173C-F6EB47D63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564640"/>
            <a:ext cx="54483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5173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228352" y="1417638"/>
            <a:ext cx="1107831" cy="13716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Recommended Books</a:t>
            </a:r>
          </a:p>
        </p:txBody>
      </p:sp>
      <p:sp>
        <p:nvSpPr>
          <p:cNvPr id="5" name="Slide Number Placeholder 4"/>
          <p:cNvSpPr>
            <a:spLocks noGrp="1"/>
          </p:cNvSpPr>
          <p:nvPr>
            <p:ph type="sldNum" sz="quarter" idx="12"/>
          </p:nvPr>
        </p:nvSpPr>
        <p:spPr/>
        <p:txBody>
          <a:bodyPr/>
          <a:lstStyle/>
          <a:p>
            <a:fld id="{5D7CC708-C9D6-4476-97C9-D57295EAF710}" type="slidenum">
              <a:rPr lang="en-US" smtClean="0"/>
              <a:t>2</a:t>
            </a:fld>
            <a:endParaRPr lang="en-US"/>
          </a:p>
        </p:txBody>
      </p:sp>
      <p:pic>
        <p:nvPicPr>
          <p:cNvPr id="6" name="Content Placeholder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14575" y="1417638"/>
            <a:ext cx="1028700" cy="1371600"/>
          </a:xfrm>
          <a:prstGeom prst="rect">
            <a:avLst/>
          </a:prstGeom>
          <a:ln>
            <a:noFill/>
          </a:ln>
          <a:effectLst>
            <a:outerShdw blurRad="292100" dist="139700" dir="2700000" algn="tl" rotWithShape="0">
              <a:srgbClr val="333333">
                <a:alpha val="65000"/>
              </a:srgbClr>
            </a:outerShdw>
          </a:effectLst>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272393" y="1318419"/>
            <a:ext cx="927847" cy="1371600"/>
          </a:xfrm>
          <a:prstGeom prst="rect">
            <a:avLst/>
          </a:prstGeom>
          <a:ln>
            <a:noFill/>
          </a:ln>
          <a:effectLst>
            <a:outerShdw blurRad="292100" dist="139700" dir="2700000" algn="tl" rotWithShape="0">
              <a:srgbClr val="333333">
                <a:alpha val="65000"/>
              </a:srgbClr>
            </a:outerShdw>
          </a:effec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7332358" y="1417638"/>
            <a:ext cx="889359"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773001-7B3E-963F-7C63-896BC6E2909E}"/>
              </a:ext>
            </a:extLst>
          </p:cNvPr>
          <p:cNvSpPr txBox="1"/>
          <p:nvPr/>
        </p:nvSpPr>
        <p:spPr>
          <a:xfrm>
            <a:off x="905930" y="2946988"/>
            <a:ext cx="1752673" cy="423193"/>
          </a:xfrm>
          <a:prstGeom prst="rect">
            <a:avLst/>
          </a:prstGeom>
          <a:noFill/>
        </p:spPr>
        <p:txBody>
          <a:bodyPr wrap="square" rtlCol="0">
            <a:spAutoFit/>
          </a:bodyPr>
          <a:lstStyle/>
          <a:p>
            <a:pPr algn="ctr"/>
            <a:r>
              <a:rPr lang="en-US" sz="1100" dirty="0"/>
              <a:t>The Accidental Techie</a:t>
            </a:r>
            <a:br>
              <a:rPr lang="en-US" sz="1100" dirty="0"/>
            </a:br>
            <a:r>
              <a:rPr lang="en-US" sz="1000" dirty="0"/>
              <a:t>Sue Bennet</a:t>
            </a:r>
            <a:endParaRPr lang="en-US" sz="1100" dirty="0"/>
          </a:p>
        </p:txBody>
      </p:sp>
      <p:sp>
        <p:nvSpPr>
          <p:cNvPr id="11" name="TextBox 10">
            <a:extLst>
              <a:ext uri="{FF2B5EF4-FFF2-40B4-BE49-F238E27FC236}">
                <a16:creationId xmlns:a16="http://schemas.microsoft.com/office/drawing/2014/main" id="{50E9751B-F1E5-1C8B-8591-81272E594E03}"/>
              </a:ext>
            </a:extLst>
          </p:cNvPr>
          <p:cNvSpPr txBox="1"/>
          <p:nvPr/>
        </p:nvSpPr>
        <p:spPr>
          <a:xfrm>
            <a:off x="3581400" y="2946988"/>
            <a:ext cx="2595072" cy="592470"/>
          </a:xfrm>
          <a:prstGeom prst="rect">
            <a:avLst/>
          </a:prstGeom>
          <a:noFill/>
        </p:spPr>
        <p:txBody>
          <a:bodyPr wrap="square" rtlCol="0">
            <a:spAutoFit/>
          </a:bodyPr>
          <a:lstStyle/>
          <a:p>
            <a:pPr algn="ctr"/>
            <a:r>
              <a:rPr lang="en-US" sz="1100" dirty="0"/>
              <a:t>Managing Technology to</a:t>
            </a:r>
            <a:br>
              <a:rPr lang="en-US" sz="1100" dirty="0"/>
            </a:br>
            <a:r>
              <a:rPr lang="en-US" sz="1100" dirty="0"/>
              <a:t>Meet Your Mission</a:t>
            </a:r>
            <a:br>
              <a:rPr lang="en-US" sz="1100" dirty="0"/>
            </a:br>
            <a:r>
              <a:rPr lang="en-US" sz="1000" dirty="0"/>
              <a:t>Holly Ross, Katrin </a:t>
            </a:r>
            <a:r>
              <a:rPr lang="en-US" sz="1000" dirty="0" err="1"/>
              <a:t>Vercias</a:t>
            </a:r>
            <a:endParaRPr lang="en-US" sz="1100" dirty="0"/>
          </a:p>
        </p:txBody>
      </p:sp>
      <p:sp>
        <p:nvSpPr>
          <p:cNvPr id="12" name="TextBox 11">
            <a:extLst>
              <a:ext uri="{FF2B5EF4-FFF2-40B4-BE49-F238E27FC236}">
                <a16:creationId xmlns:a16="http://schemas.microsoft.com/office/drawing/2014/main" id="{D061A574-7C65-0513-0F48-E3DF0AE79BE8}"/>
              </a:ext>
            </a:extLst>
          </p:cNvPr>
          <p:cNvSpPr txBox="1"/>
          <p:nvPr/>
        </p:nvSpPr>
        <p:spPr>
          <a:xfrm>
            <a:off x="6400800" y="2946988"/>
            <a:ext cx="2946400" cy="584775"/>
          </a:xfrm>
          <a:prstGeom prst="rect">
            <a:avLst/>
          </a:prstGeom>
          <a:noFill/>
        </p:spPr>
        <p:txBody>
          <a:bodyPr wrap="square" rtlCol="0">
            <a:spAutoFit/>
          </a:bodyPr>
          <a:lstStyle/>
          <a:p>
            <a:pPr algn="ctr"/>
            <a:r>
              <a:rPr lang="en-US" sz="1100" dirty="0"/>
              <a:t>Nonprofit Z: Building Nonprofits in the Era of Technology</a:t>
            </a:r>
            <a:br>
              <a:rPr lang="en-US" sz="1100" dirty="0"/>
            </a:br>
            <a:r>
              <a:rPr lang="en-US" sz="1000" dirty="0"/>
              <a:t>Owen C Maguire</a:t>
            </a:r>
            <a:endParaRPr lang="en-US" sz="1100" dirty="0"/>
          </a:p>
        </p:txBody>
      </p:sp>
      <p:sp>
        <p:nvSpPr>
          <p:cNvPr id="13" name="TextBox 12">
            <a:extLst>
              <a:ext uri="{FF2B5EF4-FFF2-40B4-BE49-F238E27FC236}">
                <a16:creationId xmlns:a16="http://schemas.microsoft.com/office/drawing/2014/main" id="{F1C29938-D390-3DBD-85BE-3793BE4751C5}"/>
              </a:ext>
            </a:extLst>
          </p:cNvPr>
          <p:cNvSpPr txBox="1"/>
          <p:nvPr/>
        </p:nvSpPr>
        <p:spPr>
          <a:xfrm>
            <a:off x="9144000" y="2819400"/>
            <a:ext cx="2946400" cy="923330"/>
          </a:xfrm>
          <a:prstGeom prst="rect">
            <a:avLst/>
          </a:prstGeom>
          <a:noFill/>
        </p:spPr>
        <p:txBody>
          <a:bodyPr wrap="square" rtlCol="0">
            <a:spAutoFit/>
          </a:bodyPr>
          <a:lstStyle/>
          <a:p>
            <a:pPr algn="ctr"/>
            <a:r>
              <a:rPr lang="en-US" sz="1100" dirty="0"/>
              <a:t>Technology for Good:</a:t>
            </a:r>
          </a:p>
          <a:p>
            <a:pPr algn="ctr"/>
            <a:r>
              <a:rPr lang="en-US" sz="1100" dirty="0"/>
              <a:t>How Nonprofit Leaders Are Using Software and Data to Solve Our Most Pressing Social Problems</a:t>
            </a:r>
            <a:br>
              <a:rPr lang="en-US" sz="1100" dirty="0"/>
            </a:br>
            <a:r>
              <a:rPr lang="en-US" sz="1000" dirty="0"/>
              <a:t>Jim </a:t>
            </a:r>
            <a:r>
              <a:rPr lang="en-US" sz="1000" dirty="0" err="1"/>
              <a:t>Ruchterman</a:t>
            </a:r>
            <a:endParaRPr lang="en-US" sz="1100" dirty="0"/>
          </a:p>
        </p:txBody>
      </p:sp>
      <p:grpSp>
        <p:nvGrpSpPr>
          <p:cNvPr id="23" name="Group 22">
            <a:extLst>
              <a:ext uri="{FF2B5EF4-FFF2-40B4-BE49-F238E27FC236}">
                <a16:creationId xmlns:a16="http://schemas.microsoft.com/office/drawing/2014/main" id="{E382E150-8114-308A-9A0F-B6BD0332B7A0}"/>
              </a:ext>
            </a:extLst>
          </p:cNvPr>
          <p:cNvGrpSpPr/>
          <p:nvPr/>
        </p:nvGrpSpPr>
        <p:grpSpPr>
          <a:xfrm>
            <a:off x="746915" y="3810000"/>
            <a:ext cx="1925517" cy="2300289"/>
            <a:chOff x="746915" y="3810000"/>
            <a:chExt cx="1925517" cy="2300289"/>
          </a:xfrm>
        </p:grpSpPr>
        <p:pic>
          <p:nvPicPr>
            <p:cNvPr id="8" name="Picture 7">
              <a:extLst>
                <a:ext uri="{FF2B5EF4-FFF2-40B4-BE49-F238E27FC236}">
                  <a16:creationId xmlns:a16="http://schemas.microsoft.com/office/drawing/2014/main" id="{DEF888C7-54DA-D9FE-E485-B8EE484D38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5400" y="3810000"/>
              <a:ext cx="848371" cy="1371600"/>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6B54C00D-5F03-E8B5-79E4-10A4F714CCB7}"/>
                </a:ext>
              </a:extLst>
            </p:cNvPr>
            <p:cNvSpPr txBox="1"/>
            <p:nvPr/>
          </p:nvSpPr>
          <p:spPr>
            <a:xfrm>
              <a:off x="746915" y="5371625"/>
              <a:ext cx="1925517" cy="738664"/>
            </a:xfrm>
            <a:prstGeom prst="rect">
              <a:avLst/>
            </a:prstGeom>
            <a:noFill/>
          </p:spPr>
          <p:txBody>
            <a:bodyPr wrap="square" rtlCol="0">
              <a:spAutoFit/>
            </a:bodyPr>
            <a:lstStyle/>
            <a:p>
              <a:pPr algn="ctr"/>
              <a:r>
                <a:rPr lang="en-US" sz="1100" dirty="0"/>
                <a:t>Becoming a Tech-Focused Nonprofit</a:t>
              </a:r>
              <a:br>
                <a:rPr lang="en-US" sz="1100" dirty="0"/>
              </a:br>
              <a:r>
                <a:rPr lang="en-US" sz="1000" dirty="0"/>
                <a:t>Marilyn Donnellan and Margaux Pagan</a:t>
              </a:r>
              <a:endParaRPr lang="en-US" sz="1100" dirty="0"/>
            </a:p>
          </p:txBody>
        </p:sp>
      </p:grpSp>
      <p:grpSp>
        <p:nvGrpSpPr>
          <p:cNvPr id="22" name="Group 21">
            <a:extLst>
              <a:ext uri="{FF2B5EF4-FFF2-40B4-BE49-F238E27FC236}">
                <a16:creationId xmlns:a16="http://schemas.microsoft.com/office/drawing/2014/main" id="{C8275C86-2EC9-76E0-3D35-6A3BA8AE4675}"/>
              </a:ext>
            </a:extLst>
          </p:cNvPr>
          <p:cNvGrpSpPr/>
          <p:nvPr/>
        </p:nvGrpSpPr>
        <p:grpSpPr>
          <a:xfrm>
            <a:off x="2884043" y="3835400"/>
            <a:ext cx="1925517" cy="2110500"/>
            <a:chOff x="3079375" y="3835400"/>
            <a:chExt cx="1925517" cy="2110500"/>
          </a:xfrm>
        </p:grpSpPr>
        <p:pic>
          <p:nvPicPr>
            <p:cNvPr id="1032" name="Picture 8" descr="http://ecx.images-amazon.com/images/I/51oX20pznEL.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564818" y="3835400"/>
              <a:ext cx="954633"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6EAFCE7-8749-9A9F-F3FC-409F48935002}"/>
                </a:ext>
              </a:extLst>
            </p:cNvPr>
            <p:cNvSpPr txBox="1"/>
            <p:nvPr/>
          </p:nvSpPr>
          <p:spPr>
            <a:xfrm>
              <a:off x="3079375" y="5361125"/>
              <a:ext cx="1925517" cy="584775"/>
            </a:xfrm>
            <a:prstGeom prst="rect">
              <a:avLst/>
            </a:prstGeom>
            <a:noFill/>
          </p:spPr>
          <p:txBody>
            <a:bodyPr wrap="square" rtlCol="0">
              <a:spAutoFit/>
            </a:bodyPr>
            <a:lstStyle/>
            <a:p>
              <a:pPr algn="ctr"/>
              <a:r>
                <a:rPr lang="en-US" sz="1100" dirty="0"/>
                <a:t>Nonprofit Essentials</a:t>
              </a:r>
              <a:br>
                <a:rPr lang="en-US" sz="1100" dirty="0"/>
              </a:br>
              <a:r>
                <a:rPr lang="en-US" sz="1100" dirty="0"/>
                <a:t>Managing Technology</a:t>
              </a:r>
              <a:br>
                <a:rPr lang="en-US" sz="1100" dirty="0"/>
              </a:br>
              <a:r>
                <a:rPr lang="en-US" sz="1000" dirty="0"/>
                <a:t>Jeannette Woodward</a:t>
              </a:r>
              <a:endParaRPr lang="en-US" sz="1100" dirty="0"/>
            </a:p>
          </p:txBody>
        </p:sp>
      </p:grpSp>
      <p:grpSp>
        <p:nvGrpSpPr>
          <p:cNvPr id="20" name="Group 19">
            <a:extLst>
              <a:ext uri="{FF2B5EF4-FFF2-40B4-BE49-F238E27FC236}">
                <a16:creationId xmlns:a16="http://schemas.microsoft.com/office/drawing/2014/main" id="{387DD46F-6790-302B-AEC5-4D62F89C736D}"/>
              </a:ext>
            </a:extLst>
          </p:cNvPr>
          <p:cNvGrpSpPr/>
          <p:nvPr/>
        </p:nvGrpSpPr>
        <p:grpSpPr>
          <a:xfrm>
            <a:off x="7158299" y="3821275"/>
            <a:ext cx="2253963" cy="2311678"/>
            <a:chOff x="7007654" y="3821275"/>
            <a:chExt cx="2253963" cy="2311678"/>
          </a:xfrm>
        </p:grpSpPr>
        <p:pic>
          <p:nvPicPr>
            <p:cNvPr id="1026" name="Picture 2" descr="http://ecx.images-amazon.com/images/I/51h8o7DJvWL.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35" t="-324" b="-1001"/>
            <a:stretch/>
          </p:blipFill>
          <p:spPr bwMode="auto">
            <a:xfrm>
              <a:off x="7620000" y="3821275"/>
              <a:ext cx="1029273"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5999794-3BF2-87D1-C4D1-F3BAFCC1AE59}"/>
                </a:ext>
              </a:extLst>
            </p:cNvPr>
            <p:cNvSpPr txBox="1"/>
            <p:nvPr/>
          </p:nvSpPr>
          <p:spPr>
            <a:xfrm>
              <a:off x="7007654" y="5378900"/>
              <a:ext cx="2253963" cy="754053"/>
            </a:xfrm>
            <a:prstGeom prst="rect">
              <a:avLst/>
            </a:prstGeom>
            <a:noFill/>
          </p:spPr>
          <p:txBody>
            <a:bodyPr wrap="square" rtlCol="0">
              <a:spAutoFit/>
            </a:bodyPr>
            <a:lstStyle/>
            <a:p>
              <a:pPr algn="ctr"/>
              <a:r>
                <a:rPr lang="en-US" sz="1100" dirty="0"/>
                <a:t>The Networked Nonprofit:</a:t>
              </a:r>
              <a:br>
                <a:rPr lang="en-US" sz="1100" dirty="0"/>
              </a:br>
              <a:r>
                <a:rPr lang="en-US" sz="1100" dirty="0"/>
                <a:t>Connecting with Social Media to Drive Change</a:t>
              </a:r>
              <a:br>
                <a:rPr lang="en-US" sz="1100" dirty="0"/>
              </a:br>
              <a:r>
                <a:rPr lang="en-US" sz="1000" dirty="0"/>
                <a:t>Beth Kanter</a:t>
              </a:r>
              <a:endParaRPr lang="en-US" sz="1100" dirty="0"/>
            </a:p>
          </p:txBody>
        </p:sp>
      </p:grpSp>
      <p:grpSp>
        <p:nvGrpSpPr>
          <p:cNvPr id="19" name="Group 18">
            <a:extLst>
              <a:ext uri="{FF2B5EF4-FFF2-40B4-BE49-F238E27FC236}">
                <a16:creationId xmlns:a16="http://schemas.microsoft.com/office/drawing/2014/main" id="{741C37C1-1B9B-5F53-9839-C1E36132D9EF}"/>
              </a:ext>
            </a:extLst>
          </p:cNvPr>
          <p:cNvGrpSpPr/>
          <p:nvPr/>
        </p:nvGrpSpPr>
        <p:grpSpPr>
          <a:xfrm>
            <a:off x="9623873" y="3851755"/>
            <a:ext cx="2224885" cy="2435086"/>
            <a:chOff x="9623873" y="3851755"/>
            <a:chExt cx="2224885" cy="2435086"/>
          </a:xfrm>
        </p:grpSpPr>
        <p:pic>
          <p:nvPicPr>
            <p:cNvPr id="1028" name="Picture 4" descr="http://ecx.images-amazon.com/images/I/51YEDYZrVBL.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0287000" y="3851755"/>
              <a:ext cx="102870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9ECCE02-99FC-FB0B-35BB-D00B5DC58BF8}"/>
                </a:ext>
              </a:extLst>
            </p:cNvPr>
            <p:cNvSpPr txBox="1"/>
            <p:nvPr/>
          </p:nvSpPr>
          <p:spPr>
            <a:xfrm>
              <a:off x="9623873" y="5378900"/>
              <a:ext cx="2224885" cy="907941"/>
            </a:xfrm>
            <a:prstGeom prst="rect">
              <a:avLst/>
            </a:prstGeom>
            <a:noFill/>
          </p:spPr>
          <p:txBody>
            <a:bodyPr wrap="square" rtlCol="0">
              <a:spAutoFit/>
            </a:bodyPr>
            <a:lstStyle/>
            <a:p>
              <a:pPr algn="ctr"/>
              <a:r>
                <a:rPr lang="en-US" sz="1100" dirty="0"/>
                <a:t>Measuring the Networked Nonprofit: Using Data to Change the World</a:t>
              </a:r>
            </a:p>
            <a:p>
              <a:pPr algn="ctr"/>
              <a:r>
                <a:rPr lang="en-US" sz="1000" dirty="0"/>
                <a:t>Katie </a:t>
              </a:r>
              <a:r>
                <a:rPr lang="en-US" sz="1000" dirty="0" err="1"/>
                <a:t>Dlahaye</a:t>
              </a:r>
              <a:r>
                <a:rPr lang="en-US" sz="1000" dirty="0"/>
                <a:t> Paine and Beth Kanter</a:t>
              </a:r>
              <a:endParaRPr lang="en-US" sz="1100" dirty="0"/>
            </a:p>
          </p:txBody>
        </p:sp>
      </p:grpSp>
      <p:grpSp>
        <p:nvGrpSpPr>
          <p:cNvPr id="21" name="Group 20">
            <a:extLst>
              <a:ext uri="{FF2B5EF4-FFF2-40B4-BE49-F238E27FC236}">
                <a16:creationId xmlns:a16="http://schemas.microsoft.com/office/drawing/2014/main" id="{AB331A08-0AED-2252-7A0B-31CD4FB76E89}"/>
              </a:ext>
            </a:extLst>
          </p:cNvPr>
          <p:cNvGrpSpPr/>
          <p:nvPr/>
        </p:nvGrpSpPr>
        <p:grpSpPr>
          <a:xfrm>
            <a:off x="5021171" y="3814000"/>
            <a:ext cx="1925517" cy="1972011"/>
            <a:chOff x="5004892" y="3814000"/>
            <a:chExt cx="1925517" cy="1972011"/>
          </a:xfrm>
        </p:grpSpPr>
        <p:pic>
          <p:nvPicPr>
            <p:cNvPr id="9" name="Picture 8">
              <a:extLst>
                <a:ext uri="{FF2B5EF4-FFF2-40B4-BE49-F238E27FC236}">
                  <a16:creationId xmlns:a16="http://schemas.microsoft.com/office/drawing/2014/main" id="{512D33C0-E426-C593-D979-3D74BE11E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30935" y="3814000"/>
              <a:ext cx="902676" cy="1409355"/>
            </a:xfrm>
            <a:prstGeom prst="rect">
              <a:avLst/>
            </a:prstGeom>
          </p:spPr>
        </p:pic>
        <p:sp>
          <p:nvSpPr>
            <p:cNvPr id="18" name="TextBox 17">
              <a:extLst>
                <a:ext uri="{FF2B5EF4-FFF2-40B4-BE49-F238E27FC236}">
                  <a16:creationId xmlns:a16="http://schemas.microsoft.com/office/drawing/2014/main" id="{B5311FA8-8C7D-D0EA-B310-E00502EC17E4}"/>
                </a:ext>
              </a:extLst>
            </p:cNvPr>
            <p:cNvSpPr txBox="1"/>
            <p:nvPr/>
          </p:nvSpPr>
          <p:spPr>
            <a:xfrm>
              <a:off x="5004892" y="5370513"/>
              <a:ext cx="1925517" cy="415498"/>
            </a:xfrm>
            <a:prstGeom prst="rect">
              <a:avLst/>
            </a:prstGeom>
            <a:noFill/>
          </p:spPr>
          <p:txBody>
            <a:bodyPr wrap="square" rtlCol="0">
              <a:spAutoFit/>
            </a:bodyPr>
            <a:lstStyle/>
            <a:p>
              <a:pPr algn="ctr"/>
              <a:r>
                <a:rPr lang="en-US" sz="1100" dirty="0"/>
                <a:t>The Smart Non-Profit</a:t>
              </a:r>
              <a:br>
                <a:rPr lang="en-US" sz="1100" dirty="0"/>
              </a:br>
              <a:r>
                <a:rPr lang="en-US" sz="1000" dirty="0"/>
                <a:t>Beth Kanter</a:t>
              </a:r>
              <a:endParaRPr lang="en-US" sz="1100" dirty="0"/>
            </a:p>
          </p:txBody>
        </p:sp>
      </p:grpSp>
    </p:spTree>
    <p:extLst>
      <p:ext uri="{BB962C8B-B14F-4D97-AF65-F5344CB8AC3E}">
        <p14:creationId xmlns:p14="http://schemas.microsoft.com/office/powerpoint/2010/main" val="10640530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925115"/>
            <a:ext cx="8755087" cy="1018032"/>
          </a:xfrm>
        </p:spPr>
        <p:txBody>
          <a:bodyPr>
            <a:normAutofit/>
          </a:bodyPr>
          <a:lstStyle/>
          <a:p>
            <a:r>
              <a:rPr lang="en-US" sz="5867" dirty="0">
                <a:solidFill>
                  <a:schemeClr val="tx1"/>
                </a:solidFill>
              </a:rPr>
              <a:t>CYBER SECURITY</a:t>
            </a:r>
          </a:p>
        </p:txBody>
      </p:sp>
      <p:sp>
        <p:nvSpPr>
          <p:cNvPr id="3" name="Subtitle 2"/>
          <p:cNvSpPr>
            <a:spLocks noGrp="1"/>
          </p:cNvSpPr>
          <p:nvPr>
            <p:ph type="subTitle" idx="1"/>
          </p:nvPr>
        </p:nvSpPr>
        <p:spPr>
          <a:xfrm>
            <a:off x="3048001" y="3146752"/>
            <a:ext cx="8755087" cy="1425248"/>
          </a:xfrm>
        </p:spPr>
        <p:txBody>
          <a:bodyPr/>
          <a:lstStyle/>
          <a:p>
            <a:r>
              <a:rPr lang="en-US" dirty="0">
                <a:solidFill>
                  <a:schemeClr val="tx1"/>
                </a:solidFill>
              </a:rPr>
              <a:t>Identifying, Understanding and Mitigating</a:t>
            </a:r>
            <a:br>
              <a:rPr lang="en-US" dirty="0">
                <a:solidFill>
                  <a:schemeClr val="tx1"/>
                </a:solidFill>
              </a:rPr>
            </a:br>
            <a:r>
              <a:rPr lang="en-US" dirty="0">
                <a:solidFill>
                  <a:schemeClr val="tx1"/>
                </a:solidFill>
              </a:rPr>
              <a:t>the Latest Security Threats to Hit Nonprofits</a:t>
            </a:r>
          </a:p>
        </p:txBody>
      </p:sp>
    </p:spTree>
    <p:extLst>
      <p:ext uri="{BB962C8B-B14F-4D97-AF65-F5344CB8AC3E}">
        <p14:creationId xmlns:p14="http://schemas.microsoft.com/office/powerpoint/2010/main" val="3639203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4"/>
                </a:solidFill>
              </a:rPr>
              <a:t>Top Security Threats</a:t>
            </a:r>
          </a:p>
        </p:txBody>
      </p:sp>
      <p:sp>
        <p:nvSpPr>
          <p:cNvPr id="3" name="Content Placeholder 2"/>
          <p:cNvSpPr>
            <a:spLocks noGrp="1"/>
          </p:cNvSpPr>
          <p:nvPr>
            <p:ph idx="1"/>
          </p:nvPr>
        </p:nvSpPr>
        <p:spPr>
          <a:xfrm>
            <a:off x="598621" y="2003754"/>
            <a:ext cx="7940660" cy="4275740"/>
          </a:xfrm>
        </p:spPr>
        <p:txBody>
          <a:bodyPr/>
          <a:lstStyle/>
          <a:p>
            <a:r>
              <a:rPr lang="en-US" dirty="0"/>
              <a:t>Malvertising</a:t>
            </a:r>
          </a:p>
          <a:p>
            <a:r>
              <a:rPr lang="en-US" dirty="0"/>
              <a:t>Phishing / Spear Phishing / Whaling</a:t>
            </a:r>
          </a:p>
          <a:p>
            <a:r>
              <a:rPr lang="en-US" dirty="0">
                <a:solidFill>
                  <a:schemeClr val="tx1"/>
                </a:solidFill>
              </a:rPr>
              <a:t>Ransomware</a:t>
            </a:r>
          </a:p>
          <a:p>
            <a:r>
              <a:rPr lang="en-US" dirty="0">
                <a:solidFill>
                  <a:schemeClr val="tx1"/>
                </a:solidFill>
              </a:rPr>
              <a:t>Internal Threats</a:t>
            </a:r>
          </a:p>
          <a:p>
            <a:r>
              <a:rPr lang="en-US" dirty="0">
                <a:solidFill>
                  <a:schemeClr val="tx1"/>
                </a:solidFill>
              </a:rPr>
              <a:t>External Threats</a:t>
            </a:r>
          </a:p>
          <a:p>
            <a:pPr marL="109728" indent="0">
              <a:buNone/>
            </a:pPr>
            <a:endParaRPr lang="en-US" dirty="0">
              <a:solidFill>
                <a:schemeClr val="tx1"/>
              </a:solidFill>
            </a:endParaRPr>
          </a:p>
        </p:txBody>
      </p:sp>
    </p:spTree>
    <p:extLst>
      <p:ext uri="{BB962C8B-B14F-4D97-AF65-F5344CB8AC3E}">
        <p14:creationId xmlns:p14="http://schemas.microsoft.com/office/powerpoint/2010/main" val="41033094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71293"/>
            <a:ext cx="10972800" cy="1143000"/>
          </a:xfrm>
        </p:spPr>
        <p:txBody>
          <a:bodyPr>
            <a:noAutofit/>
          </a:bodyPr>
          <a:lstStyle/>
          <a:p>
            <a:pPr algn="l"/>
            <a:r>
              <a:rPr lang="en-US" sz="3600" dirty="0">
                <a:solidFill>
                  <a:schemeClr val="accent2"/>
                </a:solidFill>
              </a:rPr>
              <a:t>Malvertising</a:t>
            </a:r>
          </a:p>
        </p:txBody>
      </p:sp>
      <p:pic>
        <p:nvPicPr>
          <p:cNvPr id="1026" name="Picture 2" descr="https://s16-us2.startpage.com/cgi-bin/serveimage?url=https:%2F%2Fi0.wp.com%2Fmalwarebreakdown.com%2Fwp-content%2Fuploads%2F2017%2F07%2Ftss-3.png%3Fssl%3D1&amp;sp=96f2793bac02bcbb1fd1cb988b1a0351">
            <a:extLst>
              <a:ext uri="{FF2B5EF4-FFF2-40B4-BE49-F238E27FC236}">
                <a16:creationId xmlns:a16="http://schemas.microsoft.com/office/drawing/2014/main" id="{FB271219-607B-4C59-BB12-1E1C6FC57098}"/>
              </a:ext>
            </a:extLst>
          </p:cNvPr>
          <p:cNvPicPr>
            <a:picLocks noGrp="1" noChangeAspect="1" noChangeArrowheads="1"/>
          </p:cNvPicPr>
          <p:nvPr>
            <p:ph idx="4294967295"/>
          </p:nvPr>
        </p:nvPicPr>
        <p:blipFill>
          <a:blip r:embed="rId2" cstate="screen">
            <a:extLst>
              <a:ext uri="{28A0092B-C50C-407E-A947-70E740481C1C}">
                <a14:useLocalDpi xmlns:a14="http://schemas.microsoft.com/office/drawing/2010/main" val="0"/>
              </a:ext>
            </a:extLst>
          </a:blip>
          <a:srcRect/>
          <a:stretch>
            <a:fillRect/>
          </a:stretch>
        </p:blipFill>
        <p:spPr bwMode="auto">
          <a:xfrm>
            <a:off x="2023867" y="1420811"/>
            <a:ext cx="8754533" cy="516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338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345DA3-7A4F-48B8-A084-69E1D8710E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5634" y="1258419"/>
            <a:ext cx="8902028" cy="5428288"/>
          </a:xfrm>
          <a:prstGeom prst="rect">
            <a:avLst/>
          </a:prstGeom>
        </p:spPr>
      </p:pic>
      <p:pic>
        <p:nvPicPr>
          <p:cNvPr id="2050" name="Picture 2" descr="https://s15-us2.startpage.com/cgi-bin/serveimage?url=http:%2F%2Fwww.infosecisland.com%2Fuploads%2Fremoteimg%2F192120c06c31b425bffbe8916bd14c9f.jpg&amp;sp=de7b7063a00a9460f62baf99485ad4fe">
            <a:extLst>
              <a:ext uri="{FF2B5EF4-FFF2-40B4-BE49-F238E27FC236}">
                <a16:creationId xmlns:a16="http://schemas.microsoft.com/office/drawing/2014/main" id="{3E3C6883-BA32-4ACF-9FB6-BDAB7FBD2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647" y="2410968"/>
            <a:ext cx="6094453" cy="286908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2F4CF0BC-9B79-4DCB-BE73-0D7B3D0B5378}"/>
              </a:ext>
            </a:extLst>
          </p:cNvPr>
          <p:cNvSpPr txBox="1">
            <a:spLocks/>
          </p:cNvSpPr>
          <p:nvPr/>
        </p:nvSpPr>
        <p:spPr>
          <a:xfrm>
            <a:off x="609600" y="171293"/>
            <a:ext cx="10972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accent2"/>
                </a:solidFill>
                <a:effectLst>
                  <a:outerShdw blurRad="38100" dist="38100" dir="2700000" algn="tl">
                    <a:srgbClr val="000000">
                      <a:alpha val="43137"/>
                    </a:srgbClr>
                  </a:outerShdw>
                </a:effectLst>
              </a:rPr>
              <a:t>Malvertising</a:t>
            </a:r>
          </a:p>
        </p:txBody>
      </p:sp>
    </p:spTree>
    <p:extLst>
      <p:ext uri="{BB962C8B-B14F-4D97-AF65-F5344CB8AC3E}">
        <p14:creationId xmlns:p14="http://schemas.microsoft.com/office/powerpoint/2010/main" val="26508223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7"/>
            <a:ext cx="11810999" cy="4683933"/>
          </a:xfrm>
        </p:spPr>
        <p:txBody>
          <a:bodyPr>
            <a:normAutofit/>
          </a:bodyPr>
          <a:lstStyle/>
          <a:p>
            <a:r>
              <a:rPr lang="en-US" sz="3200" dirty="0"/>
              <a:t>Advertising Blockers (plugins, extensions for browsers)</a:t>
            </a:r>
          </a:p>
          <a:p>
            <a:pPr lvl="1"/>
            <a:r>
              <a:rPr lang="en-US" sz="3200" dirty="0"/>
              <a:t>AdBlock</a:t>
            </a:r>
          </a:p>
          <a:p>
            <a:pPr lvl="1"/>
            <a:r>
              <a:rPr lang="en-US" sz="3200" dirty="0" err="1"/>
              <a:t>AdBlocker</a:t>
            </a:r>
            <a:r>
              <a:rPr lang="en-US" sz="3200" dirty="0"/>
              <a:t> Ultimate</a:t>
            </a:r>
          </a:p>
          <a:p>
            <a:pPr lvl="1"/>
            <a:r>
              <a:rPr lang="en-US" sz="3200" dirty="0" err="1"/>
              <a:t>uBlock</a:t>
            </a:r>
            <a:r>
              <a:rPr lang="en-US" sz="3200" dirty="0"/>
              <a:t> Origin</a:t>
            </a:r>
          </a:p>
          <a:p>
            <a:pPr lvl="1"/>
            <a:r>
              <a:rPr lang="en-US" sz="3200" dirty="0" err="1"/>
              <a:t>Ghostery</a:t>
            </a:r>
            <a:endParaRPr lang="en-US" sz="3200" dirty="0"/>
          </a:p>
          <a:p>
            <a:pPr lvl="1"/>
            <a:r>
              <a:rPr lang="en-US" sz="3200" dirty="0"/>
              <a:t>AdBlock Plus</a:t>
            </a:r>
          </a:p>
          <a:p>
            <a:pPr lvl="1"/>
            <a:r>
              <a:rPr lang="en-US" sz="3200" i="1" dirty="0"/>
              <a:t>many more</a:t>
            </a:r>
          </a:p>
          <a:p>
            <a:pPr lvl="1"/>
            <a:endParaRPr lang="en-US" sz="3200" dirty="0"/>
          </a:p>
          <a:p>
            <a:pPr lvl="1"/>
            <a:endParaRPr lang="en-US" sz="3200" dirty="0"/>
          </a:p>
          <a:p>
            <a:pPr lvl="1"/>
            <a:endParaRPr lang="en-US" sz="3200" dirty="0"/>
          </a:p>
        </p:txBody>
      </p:sp>
      <p:pic>
        <p:nvPicPr>
          <p:cNvPr id="1030" name="Picture 6" descr="Image result for adblock">
            <a:extLst>
              <a:ext uri="{FF2B5EF4-FFF2-40B4-BE49-F238E27FC236}">
                <a16:creationId xmlns:a16="http://schemas.microsoft.com/office/drawing/2014/main" id="{44E64E11-2511-4E02-9553-D7C8D9CE53F6}"/>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96000" y="2614573"/>
            <a:ext cx="1221640" cy="1221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dblock">
            <a:extLst>
              <a:ext uri="{FF2B5EF4-FFF2-40B4-BE49-F238E27FC236}">
                <a16:creationId xmlns:a16="http://schemas.microsoft.com/office/drawing/2014/main" id="{DE032385-E383-4D93-9F89-BF556964A37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50100" y="5220379"/>
            <a:ext cx="1018035" cy="10215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dBlocker Ultimate">
            <a:extLst>
              <a:ext uri="{FF2B5EF4-FFF2-40B4-BE49-F238E27FC236}">
                <a16:creationId xmlns:a16="http://schemas.microsoft.com/office/drawing/2014/main" id="{052EDC85-D2E7-43AE-869C-DE5ADFC4633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035967" y="3362622"/>
            <a:ext cx="1221640" cy="13762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uBlock origin">
            <a:extLst>
              <a:ext uri="{FF2B5EF4-FFF2-40B4-BE49-F238E27FC236}">
                <a16:creationId xmlns:a16="http://schemas.microsoft.com/office/drawing/2014/main" id="{2DF68F89-790F-4D24-83E4-5B44688B944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261628" y="3679331"/>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ghostery">
            <a:extLst>
              <a:ext uri="{FF2B5EF4-FFF2-40B4-BE49-F238E27FC236}">
                <a16:creationId xmlns:a16="http://schemas.microsoft.com/office/drawing/2014/main" id="{4442CA85-188B-441E-951A-7A9504C8ED61}"/>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192102" y="4711362"/>
            <a:ext cx="1018033" cy="101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1685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7"/>
            <a:ext cx="10993967" cy="4784195"/>
          </a:xfrm>
        </p:spPr>
        <p:txBody>
          <a:bodyPr>
            <a:normAutofit/>
          </a:bodyPr>
          <a:lstStyle/>
          <a:p>
            <a:r>
              <a:rPr lang="en-US" sz="3200" dirty="0"/>
              <a:t>Internet Browsers with built-in blockers</a:t>
            </a:r>
          </a:p>
          <a:p>
            <a:pPr lvl="1"/>
            <a:r>
              <a:rPr lang="en-US" sz="3200" dirty="0"/>
              <a:t>Opera / Opera Mini / Opera Touch</a:t>
            </a:r>
          </a:p>
          <a:p>
            <a:pPr lvl="1"/>
            <a:r>
              <a:rPr lang="en-US" sz="3200" dirty="0"/>
              <a:t>Firefox Focus</a:t>
            </a:r>
          </a:p>
          <a:p>
            <a:pPr lvl="1"/>
            <a:r>
              <a:rPr lang="en-US" sz="3200" dirty="0"/>
              <a:t>Microsoft Edge</a:t>
            </a:r>
          </a:p>
          <a:p>
            <a:pPr lvl="1"/>
            <a:r>
              <a:rPr lang="en-US" sz="3200" dirty="0"/>
              <a:t>Brave Browser</a:t>
            </a:r>
          </a:p>
          <a:p>
            <a:pPr lvl="1"/>
            <a:r>
              <a:rPr lang="en-US" sz="3200" dirty="0" err="1"/>
              <a:t>Ghostery</a:t>
            </a:r>
            <a:r>
              <a:rPr lang="en-US" sz="3200" dirty="0"/>
              <a:t> Privacy Browser</a:t>
            </a:r>
          </a:p>
          <a:p>
            <a:pPr lvl="1"/>
            <a:r>
              <a:rPr lang="en-US" sz="3200" dirty="0" err="1"/>
              <a:t>Slimjet</a:t>
            </a:r>
            <a:endParaRPr lang="en-US" sz="3200" dirty="0"/>
          </a:p>
          <a:p>
            <a:pPr lvl="1"/>
            <a:r>
              <a:rPr lang="en-US" sz="3200" i="1" dirty="0"/>
              <a:t>and a few others</a:t>
            </a:r>
          </a:p>
          <a:p>
            <a:pPr lvl="1"/>
            <a:endParaRPr lang="en-US" sz="3200" dirty="0"/>
          </a:p>
          <a:p>
            <a:pPr lvl="1"/>
            <a:endParaRPr lang="en-US" sz="3200" dirty="0"/>
          </a:p>
        </p:txBody>
      </p:sp>
      <p:pic>
        <p:nvPicPr>
          <p:cNvPr id="2050" name="Picture 2" descr="Image result for opera browser">
            <a:extLst>
              <a:ext uri="{FF2B5EF4-FFF2-40B4-BE49-F238E27FC236}">
                <a16:creationId xmlns:a16="http://schemas.microsoft.com/office/drawing/2014/main" id="{7A73CF5C-36FD-41CD-92FB-AC8F3C06613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810317" y="2598566"/>
            <a:ext cx="1018033" cy="10180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refox focus">
            <a:extLst>
              <a:ext uri="{FF2B5EF4-FFF2-40B4-BE49-F238E27FC236}">
                <a16:creationId xmlns:a16="http://schemas.microsoft.com/office/drawing/2014/main" id="{118A1E87-64B9-4D34-BB44-86E1C68E52C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160269" y="2079390"/>
            <a:ext cx="1018033" cy="10180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icrosoft edge">
            <a:extLst>
              <a:ext uri="{FF2B5EF4-FFF2-40B4-BE49-F238E27FC236}">
                <a16:creationId xmlns:a16="http://schemas.microsoft.com/office/drawing/2014/main" id="{73DD242C-D190-4D0F-B264-5347112539C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268576" y="3818313"/>
            <a:ext cx="891693" cy="8916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brave browser">
            <a:extLst>
              <a:ext uri="{FF2B5EF4-FFF2-40B4-BE49-F238E27FC236}">
                <a16:creationId xmlns:a16="http://schemas.microsoft.com/office/drawing/2014/main" id="{9F9F9D73-0007-4C5D-A97D-2B37DB669DE6}"/>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91459" y="4264160"/>
            <a:ext cx="1018032" cy="10180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ghostery privacy browser">
            <a:extLst>
              <a:ext uri="{FF2B5EF4-FFF2-40B4-BE49-F238E27FC236}">
                <a16:creationId xmlns:a16="http://schemas.microsoft.com/office/drawing/2014/main" id="{E83CC730-001A-413C-B0CA-119766AAEB0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286608" y="4854247"/>
            <a:ext cx="891693" cy="89169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limjet">
            <a:extLst>
              <a:ext uri="{FF2B5EF4-FFF2-40B4-BE49-F238E27FC236}">
                <a16:creationId xmlns:a16="http://schemas.microsoft.com/office/drawing/2014/main" id="{0601A378-75D1-46CD-AE7B-0E17E9AB31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9492" y="5510160"/>
            <a:ext cx="930545" cy="93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0715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sz="half" idx="1"/>
          </p:nvPr>
        </p:nvSpPr>
        <p:spPr>
          <a:xfrm>
            <a:off x="609600" y="1753531"/>
            <a:ext cx="5384800" cy="4525963"/>
          </a:xfrm>
        </p:spPr>
        <p:txBody>
          <a:bodyPr>
            <a:normAutofit/>
          </a:bodyPr>
          <a:lstStyle/>
          <a:p>
            <a:r>
              <a:rPr lang="en-US" sz="3733" dirty="0"/>
              <a:t>DNS Web Filters</a:t>
            </a:r>
          </a:p>
          <a:p>
            <a:pPr lvl="1"/>
            <a:r>
              <a:rPr lang="en-US" sz="3200" dirty="0"/>
              <a:t>OpenDNS</a:t>
            </a:r>
          </a:p>
          <a:p>
            <a:pPr lvl="1"/>
            <a:r>
              <a:rPr lang="en-US" sz="3200" dirty="0" err="1"/>
              <a:t>CleanBrowsing</a:t>
            </a:r>
            <a:r>
              <a:rPr lang="en-US" sz="3200" dirty="0"/>
              <a:t> DNS</a:t>
            </a:r>
          </a:p>
          <a:p>
            <a:pPr lvl="1"/>
            <a:r>
              <a:rPr lang="en-US" sz="3200" dirty="0" err="1"/>
              <a:t>SafeDNS</a:t>
            </a:r>
            <a:endParaRPr lang="en-US" sz="3200" dirty="0"/>
          </a:p>
          <a:p>
            <a:pPr lvl="1"/>
            <a:r>
              <a:rPr lang="en-US" sz="3200" dirty="0"/>
              <a:t>Norton </a:t>
            </a:r>
            <a:r>
              <a:rPr lang="en-US" sz="3200" dirty="0" err="1"/>
              <a:t>ConnectSafe</a:t>
            </a:r>
            <a:endParaRPr lang="en-US" sz="3200" dirty="0"/>
          </a:p>
          <a:p>
            <a:pPr lvl="1"/>
            <a:r>
              <a:rPr lang="en-US" sz="3200" dirty="0"/>
              <a:t>Comodo Secure DNS</a:t>
            </a:r>
          </a:p>
          <a:p>
            <a:pPr lvl="1"/>
            <a:r>
              <a:rPr lang="en-US" sz="3200" dirty="0"/>
              <a:t>Quad9</a:t>
            </a:r>
          </a:p>
          <a:p>
            <a:pPr lvl="1"/>
            <a:endParaRPr lang="en-US" sz="3200" dirty="0"/>
          </a:p>
          <a:p>
            <a:pPr lvl="1"/>
            <a:endParaRPr lang="en-US" sz="3200" dirty="0"/>
          </a:p>
        </p:txBody>
      </p:sp>
      <p:sp>
        <p:nvSpPr>
          <p:cNvPr id="3" name="Content Placeholder 2">
            <a:extLst>
              <a:ext uri="{FF2B5EF4-FFF2-40B4-BE49-F238E27FC236}">
                <a16:creationId xmlns:a16="http://schemas.microsoft.com/office/drawing/2014/main" id="{85D6CB84-1CD5-4127-9EDB-DC5593378BDA}"/>
              </a:ext>
            </a:extLst>
          </p:cNvPr>
          <p:cNvSpPr>
            <a:spLocks noGrp="1"/>
          </p:cNvSpPr>
          <p:nvPr>
            <p:ph sz="half" idx="2"/>
          </p:nvPr>
        </p:nvSpPr>
        <p:spPr>
          <a:xfrm>
            <a:off x="6197600" y="1753531"/>
            <a:ext cx="5384800" cy="4525963"/>
          </a:xfrm>
        </p:spPr>
        <p:txBody>
          <a:bodyPr>
            <a:normAutofit/>
          </a:bodyPr>
          <a:lstStyle/>
          <a:p>
            <a:r>
              <a:rPr lang="en-US" sz="3600" dirty="0"/>
              <a:t>VPN Services</a:t>
            </a:r>
          </a:p>
          <a:p>
            <a:pPr lvl="1"/>
            <a:r>
              <a:rPr lang="en-US" sz="3200" dirty="0" err="1"/>
              <a:t>NordVPN</a:t>
            </a:r>
            <a:endParaRPr lang="en-US" sz="3200" dirty="0"/>
          </a:p>
          <a:p>
            <a:pPr lvl="1"/>
            <a:r>
              <a:rPr lang="en-US" sz="3200" dirty="0" err="1"/>
              <a:t>ExpressVPN</a:t>
            </a:r>
            <a:endParaRPr lang="en-US" sz="3200" dirty="0"/>
          </a:p>
          <a:p>
            <a:pPr lvl="1"/>
            <a:r>
              <a:rPr lang="en-US" sz="3200" dirty="0" err="1"/>
              <a:t>BulletVPN</a:t>
            </a:r>
            <a:endParaRPr lang="en-US" sz="3200" dirty="0"/>
          </a:p>
          <a:p>
            <a:pPr lvl="1"/>
            <a:r>
              <a:rPr lang="en-US" sz="3200" dirty="0" err="1"/>
              <a:t>PrivateInternetAccess</a:t>
            </a:r>
            <a:endParaRPr lang="en-US" sz="3200" dirty="0"/>
          </a:p>
          <a:p>
            <a:pPr lvl="1"/>
            <a:r>
              <a:rPr lang="en-US" sz="3200" dirty="0" err="1"/>
              <a:t>CyberGhost</a:t>
            </a:r>
            <a:r>
              <a:rPr lang="en-US" sz="3200" dirty="0"/>
              <a:t> VPN</a:t>
            </a:r>
          </a:p>
          <a:p>
            <a:pPr lvl="1"/>
            <a:r>
              <a:rPr lang="en-US" sz="3200" dirty="0" err="1"/>
              <a:t>TunnelBear</a:t>
            </a:r>
            <a:r>
              <a:rPr lang="en-US" sz="3200" dirty="0"/>
              <a:t> VPN</a:t>
            </a:r>
            <a:endParaRPr lang="en-US" dirty="0"/>
          </a:p>
        </p:txBody>
      </p:sp>
    </p:spTree>
    <p:extLst>
      <p:ext uri="{BB962C8B-B14F-4D97-AF65-F5344CB8AC3E}">
        <p14:creationId xmlns:p14="http://schemas.microsoft.com/office/powerpoint/2010/main" val="35720307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6"/>
            <a:ext cx="10993967" cy="4480327"/>
          </a:xfrm>
        </p:spPr>
        <p:txBody>
          <a:bodyPr>
            <a:normAutofit/>
          </a:bodyPr>
          <a:lstStyle/>
          <a:p>
            <a:r>
              <a:rPr lang="en-US" sz="3200" dirty="0"/>
              <a:t>Applications / Appliances / Hardware</a:t>
            </a:r>
          </a:p>
          <a:p>
            <a:pPr lvl="1"/>
            <a:r>
              <a:rPr lang="en-US" sz="2400" dirty="0"/>
              <a:t>1Blocker (iOS, Mac)</a:t>
            </a:r>
          </a:p>
          <a:p>
            <a:pPr lvl="1"/>
            <a:r>
              <a:rPr lang="en-US" sz="2400" dirty="0" err="1"/>
              <a:t>AdLock</a:t>
            </a:r>
            <a:r>
              <a:rPr lang="en-US" sz="2400" dirty="0"/>
              <a:t> (Windows $22, Android $11)</a:t>
            </a:r>
          </a:p>
          <a:p>
            <a:pPr lvl="1"/>
            <a:r>
              <a:rPr lang="en-US" sz="2400" dirty="0"/>
              <a:t>Disconnect.me</a:t>
            </a:r>
          </a:p>
          <a:p>
            <a:pPr lvl="1"/>
            <a:r>
              <a:rPr lang="en-US" sz="2400" dirty="0"/>
              <a:t>Sophos UTM Home*</a:t>
            </a:r>
          </a:p>
          <a:p>
            <a:pPr lvl="1"/>
            <a:r>
              <a:rPr lang="en-US" sz="2400" dirty="0" err="1"/>
              <a:t>clearOS</a:t>
            </a:r>
            <a:r>
              <a:rPr lang="en-US" sz="2400" dirty="0"/>
              <a:t>*</a:t>
            </a:r>
          </a:p>
          <a:p>
            <a:pPr lvl="1"/>
            <a:endParaRPr lang="en-US" sz="3200" dirty="0"/>
          </a:p>
          <a:p>
            <a:pPr marL="609585" lvl="1" indent="0">
              <a:buNone/>
            </a:pPr>
            <a:endParaRPr lang="en-US" sz="3200" dirty="0"/>
          </a:p>
        </p:txBody>
      </p:sp>
      <p:pic>
        <p:nvPicPr>
          <p:cNvPr id="3074" name="Picture 2" descr="Image result for 1blocker">
            <a:extLst>
              <a:ext uri="{FF2B5EF4-FFF2-40B4-BE49-F238E27FC236}">
                <a16:creationId xmlns:a16="http://schemas.microsoft.com/office/drawing/2014/main" id="{C35626AA-0E3A-4C0D-B003-00A737A7BA7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402791" y="1838019"/>
            <a:ext cx="1190589" cy="11905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dlock">
            <a:extLst>
              <a:ext uri="{FF2B5EF4-FFF2-40B4-BE49-F238E27FC236}">
                <a16:creationId xmlns:a16="http://schemas.microsoft.com/office/drawing/2014/main" id="{5CC6C02D-F05D-4B74-8B9C-7C0FC3E44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6684" y="3526541"/>
            <a:ext cx="1186929" cy="11869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disconnect">
            <a:extLst>
              <a:ext uri="{FF2B5EF4-FFF2-40B4-BE49-F238E27FC236}">
                <a16:creationId xmlns:a16="http://schemas.microsoft.com/office/drawing/2014/main" id="{4B690367-5021-46E8-864B-AA02A6BB2C0D}"/>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374955" y="2527848"/>
            <a:ext cx="758677" cy="9011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ophos utm">
            <a:extLst>
              <a:ext uri="{FF2B5EF4-FFF2-40B4-BE49-F238E27FC236}">
                <a16:creationId xmlns:a16="http://schemas.microsoft.com/office/drawing/2014/main" id="{44AEF3E7-66BF-40A0-903C-A2C03147B936}"/>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52083" y="4650641"/>
            <a:ext cx="1039175" cy="82900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clearOS">
            <a:extLst>
              <a:ext uri="{FF2B5EF4-FFF2-40B4-BE49-F238E27FC236}">
                <a16:creationId xmlns:a16="http://schemas.microsoft.com/office/drawing/2014/main" id="{21762198-F881-42A3-9B89-E4AF67402B3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372095" y="5197358"/>
            <a:ext cx="857248" cy="10731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2AABBE-C00F-4170-B2F9-D2A96DD3E729}"/>
              </a:ext>
            </a:extLst>
          </p:cNvPr>
          <p:cNvSpPr txBox="1"/>
          <p:nvPr/>
        </p:nvSpPr>
        <p:spPr>
          <a:xfrm>
            <a:off x="302728" y="5410200"/>
            <a:ext cx="5014514" cy="369332"/>
          </a:xfrm>
          <a:prstGeom prst="rect">
            <a:avLst/>
          </a:prstGeom>
          <a:noFill/>
        </p:spPr>
        <p:txBody>
          <a:bodyPr wrap="none" rtlCol="0">
            <a:spAutoFit/>
          </a:bodyPr>
          <a:lstStyle/>
          <a:p>
            <a:r>
              <a:rPr lang="en-US" i="1" dirty="0">
                <a:solidFill>
                  <a:schemeClr val="bg1">
                    <a:lumMod val="50000"/>
                  </a:schemeClr>
                </a:solidFill>
              </a:rPr>
              <a:t>* May require additional IT service/support</a:t>
            </a:r>
          </a:p>
        </p:txBody>
      </p:sp>
    </p:spTree>
    <p:extLst>
      <p:ext uri="{BB962C8B-B14F-4D97-AF65-F5344CB8AC3E}">
        <p14:creationId xmlns:p14="http://schemas.microsoft.com/office/powerpoint/2010/main" val="29778754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6146" name="Picture 2" descr="phishing">
            <a:extLst>
              <a:ext uri="{FF2B5EF4-FFF2-40B4-BE49-F238E27FC236}">
                <a16:creationId xmlns:a16="http://schemas.microsoft.com/office/drawing/2014/main" id="{E890877B-743E-4E4A-9BBF-95A03E65D82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52800" y="1219200"/>
            <a:ext cx="5280103" cy="49587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591768C-B6DB-43A6-BD15-47F9BC6BE7E9}"/>
              </a:ext>
            </a:extLst>
          </p:cNvPr>
          <p:cNvSpPr/>
          <p:nvPr/>
        </p:nvSpPr>
        <p:spPr>
          <a:xfrm>
            <a:off x="9601200" y="76200"/>
            <a:ext cx="2459328" cy="461665"/>
          </a:xfrm>
          <a:prstGeom prst="rect">
            <a:avLst/>
          </a:prstGeom>
        </p:spPr>
        <p:txBody>
          <a:bodyPr wrap="none">
            <a:spAutoFit/>
          </a:bodyPr>
          <a:lstStyle/>
          <a:p>
            <a:r>
              <a:rPr lang="en-US" sz="2400" dirty="0"/>
              <a:t>(The Lookalike)</a:t>
            </a:r>
          </a:p>
        </p:txBody>
      </p:sp>
    </p:spTree>
    <p:extLst>
      <p:ext uri="{BB962C8B-B14F-4D97-AF65-F5344CB8AC3E}">
        <p14:creationId xmlns:p14="http://schemas.microsoft.com/office/powerpoint/2010/main" val="29271949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5122" name="Picture 2" descr="Wuvavi Employee Cybersecurity">
            <a:extLst>
              <a:ext uri="{FF2B5EF4-FFF2-40B4-BE49-F238E27FC236}">
                <a16:creationId xmlns:a16="http://schemas.microsoft.com/office/drawing/2014/main" id="{96A4CCA2-DB2A-4EBA-A5FB-56A55C978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600200"/>
            <a:ext cx="11328400" cy="3949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89A5E8F-DCC9-439D-AD5A-E91829FE30D0}"/>
              </a:ext>
            </a:extLst>
          </p:cNvPr>
          <p:cNvSpPr/>
          <p:nvPr/>
        </p:nvSpPr>
        <p:spPr>
          <a:xfrm>
            <a:off x="8714495" y="102236"/>
            <a:ext cx="3472425" cy="461665"/>
          </a:xfrm>
          <a:prstGeom prst="rect">
            <a:avLst/>
          </a:prstGeom>
        </p:spPr>
        <p:txBody>
          <a:bodyPr wrap="none">
            <a:spAutoFit/>
          </a:bodyPr>
          <a:lstStyle/>
          <a:p>
            <a:r>
              <a:rPr lang="en-US" sz="2400" dirty="0"/>
              <a:t>(The Internal Request)</a:t>
            </a:r>
          </a:p>
        </p:txBody>
      </p:sp>
    </p:spTree>
    <p:extLst>
      <p:ext uri="{BB962C8B-B14F-4D97-AF65-F5344CB8AC3E}">
        <p14:creationId xmlns:p14="http://schemas.microsoft.com/office/powerpoint/2010/main" val="42518571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3</a:t>
            </a:fld>
            <a:endParaRPr lang="en-US"/>
          </a:p>
        </p:txBody>
      </p:sp>
      <p:sp>
        <p:nvSpPr>
          <p:cNvPr id="4" name="Title 3"/>
          <p:cNvSpPr>
            <a:spLocks noGrp="1"/>
          </p:cNvSpPr>
          <p:nvPr>
            <p:ph type="title"/>
          </p:nvPr>
        </p:nvSpPr>
        <p:spPr/>
        <p:txBody>
          <a:bodyPr/>
          <a:lstStyle/>
          <a:p>
            <a:r>
              <a:rPr lang="en-US" dirty="0"/>
              <a:t>Recommended Online Resources</a:t>
            </a:r>
          </a:p>
        </p:txBody>
      </p:sp>
      <p:sp>
        <p:nvSpPr>
          <p:cNvPr id="8" name="TextBox 7"/>
          <p:cNvSpPr txBox="1"/>
          <p:nvPr/>
        </p:nvSpPr>
        <p:spPr>
          <a:xfrm>
            <a:off x="867426" y="1465546"/>
            <a:ext cx="3911648" cy="3108543"/>
          </a:xfrm>
          <a:prstGeom prst="rect">
            <a:avLst/>
          </a:prstGeom>
          <a:noFill/>
        </p:spPr>
        <p:txBody>
          <a:bodyPr wrap="none" rtlCol="0">
            <a:spAutoFit/>
          </a:bodyPr>
          <a:lstStyle/>
          <a:p>
            <a:pPr marL="285750" indent="-285750">
              <a:buFont typeface="Arial" panose="020B0604020202020204" pitchFamily="34" charset="0"/>
              <a:buChar char="•"/>
            </a:pPr>
            <a:r>
              <a:rPr lang="en-US" sz="2800" dirty="0"/>
              <a:t>goodstack.org</a:t>
            </a:r>
          </a:p>
          <a:p>
            <a:pPr marL="285750" indent="-285750">
              <a:buFont typeface="Arial" panose="020B0604020202020204" pitchFamily="34" charset="0"/>
              <a:buChar char="•"/>
            </a:pPr>
            <a:r>
              <a:rPr lang="en-US" sz="2800" dirty="0"/>
              <a:t>techsoup.org</a:t>
            </a:r>
          </a:p>
          <a:p>
            <a:pPr marL="285750" indent="-285750">
              <a:buFont typeface="Arial" panose="020B0604020202020204" pitchFamily="34" charset="0"/>
              <a:buChar char="•"/>
            </a:pPr>
            <a:r>
              <a:rPr lang="en-US" sz="2800" dirty="0"/>
              <a:t>techimpact.com</a:t>
            </a:r>
          </a:p>
          <a:p>
            <a:pPr marL="285750" indent="-285750">
              <a:buFont typeface="Arial" panose="020B0604020202020204" pitchFamily="34" charset="0"/>
              <a:buChar char="•"/>
            </a:pPr>
            <a:r>
              <a:rPr lang="en-US" sz="2800" dirty="0"/>
              <a:t>nten.org</a:t>
            </a:r>
          </a:p>
          <a:p>
            <a:pPr marL="285750" indent="-285750">
              <a:buFont typeface="Arial" panose="020B0604020202020204" pitchFamily="34" charset="0"/>
              <a:buChar char="•"/>
            </a:pPr>
            <a:r>
              <a:rPr lang="en-US" sz="2800" dirty="0"/>
              <a:t>nptechforgood.com</a:t>
            </a:r>
          </a:p>
          <a:p>
            <a:pPr marL="285750" indent="-285750">
              <a:buFont typeface="Arial" panose="020B0604020202020204" pitchFamily="34" charset="0"/>
              <a:buChar char="•"/>
            </a:pPr>
            <a:r>
              <a:rPr lang="en-US" sz="2800" dirty="0"/>
              <a:t>nonprofithub.org</a:t>
            </a:r>
          </a:p>
          <a:p>
            <a:pPr marL="285750" indent="-285750">
              <a:buFont typeface="Arial" panose="020B0604020202020204" pitchFamily="34" charset="0"/>
              <a:buChar char="•"/>
            </a:pPr>
            <a:endParaRPr lang="en-US" sz="2800" dirty="0"/>
          </a:p>
        </p:txBody>
      </p:sp>
      <p:pic>
        <p:nvPicPr>
          <p:cNvPr id="5" name="Picture 4">
            <a:extLst>
              <a:ext uri="{FF2B5EF4-FFF2-40B4-BE49-F238E27FC236}">
                <a16:creationId xmlns:a16="http://schemas.microsoft.com/office/drawing/2014/main" id="{5C4BE0EF-5C03-4404-B797-D5BEA4FC8C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86271" y="4365973"/>
            <a:ext cx="2500555" cy="1598617"/>
          </a:xfrm>
          <a:prstGeom prst="rect">
            <a:avLst/>
          </a:prstGeom>
        </p:spPr>
      </p:pic>
      <p:pic>
        <p:nvPicPr>
          <p:cNvPr id="6" name="Picture 5">
            <a:extLst>
              <a:ext uri="{FF2B5EF4-FFF2-40B4-BE49-F238E27FC236}">
                <a16:creationId xmlns:a16="http://schemas.microsoft.com/office/drawing/2014/main" id="{0737B981-3526-4F60-94F0-F00AC00A30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86826" y="1310258"/>
            <a:ext cx="2559441" cy="1681134"/>
          </a:xfrm>
          <a:prstGeom prst="rect">
            <a:avLst/>
          </a:prstGeom>
        </p:spPr>
      </p:pic>
      <p:pic>
        <p:nvPicPr>
          <p:cNvPr id="7" name="Picture 6">
            <a:extLst>
              <a:ext uri="{FF2B5EF4-FFF2-40B4-BE49-F238E27FC236}">
                <a16:creationId xmlns:a16="http://schemas.microsoft.com/office/drawing/2014/main" id="{6608597A-42FD-4767-B7C4-95099BA435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01768" y="1682808"/>
            <a:ext cx="2613645" cy="1777568"/>
          </a:xfrm>
          <a:prstGeom prst="rect">
            <a:avLst/>
          </a:prstGeom>
        </p:spPr>
      </p:pic>
      <p:pic>
        <p:nvPicPr>
          <p:cNvPr id="9" name="Picture 8">
            <a:extLst>
              <a:ext uri="{FF2B5EF4-FFF2-40B4-BE49-F238E27FC236}">
                <a16:creationId xmlns:a16="http://schemas.microsoft.com/office/drawing/2014/main" id="{9D09B138-C8AD-4699-9290-9570D8AE70D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597691" y="3124200"/>
            <a:ext cx="2414985" cy="1642457"/>
          </a:xfrm>
          <a:prstGeom prst="rect">
            <a:avLst/>
          </a:prstGeom>
        </p:spPr>
      </p:pic>
      <p:pic>
        <p:nvPicPr>
          <p:cNvPr id="10" name="Picture 9">
            <a:extLst>
              <a:ext uri="{FF2B5EF4-FFF2-40B4-BE49-F238E27FC236}">
                <a16:creationId xmlns:a16="http://schemas.microsoft.com/office/drawing/2014/main" id="{B42A9BB1-BD3A-492F-A4E4-18B690CFF43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511962" y="4487430"/>
            <a:ext cx="2500555" cy="1700654"/>
          </a:xfrm>
          <a:prstGeom prst="rect">
            <a:avLst/>
          </a:prstGeom>
        </p:spPr>
      </p:pic>
      <p:pic>
        <p:nvPicPr>
          <p:cNvPr id="11" name="Picture 10">
            <a:extLst>
              <a:ext uri="{FF2B5EF4-FFF2-40B4-BE49-F238E27FC236}">
                <a16:creationId xmlns:a16="http://schemas.microsoft.com/office/drawing/2014/main" id="{2D022056-4C09-AB90-D3C0-62514BE62F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2085" y="3725546"/>
            <a:ext cx="2864021" cy="1967402"/>
          </a:xfrm>
          <a:prstGeom prst="rect">
            <a:avLst/>
          </a:prstGeom>
        </p:spPr>
      </p:pic>
    </p:spTree>
    <p:extLst>
      <p:ext uri="{BB962C8B-B14F-4D97-AF65-F5344CB8AC3E}">
        <p14:creationId xmlns:p14="http://schemas.microsoft.com/office/powerpoint/2010/main" val="20267142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4098" name="Picture 2" descr="Wuvavi Employee Cybersecurity">
            <a:extLst>
              <a:ext uri="{FF2B5EF4-FFF2-40B4-BE49-F238E27FC236}">
                <a16:creationId xmlns:a16="http://schemas.microsoft.com/office/drawing/2014/main" id="{F59AAE57-6F8D-4265-879B-32A4DAB3BC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8524171" cy="44809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25B456-517D-4926-BBB2-B769962DBF18}"/>
              </a:ext>
            </a:extLst>
          </p:cNvPr>
          <p:cNvSpPr/>
          <p:nvPr/>
        </p:nvSpPr>
        <p:spPr>
          <a:xfrm>
            <a:off x="8264322" y="130622"/>
            <a:ext cx="3927678" cy="461665"/>
          </a:xfrm>
          <a:prstGeom prst="rect">
            <a:avLst/>
          </a:prstGeom>
        </p:spPr>
        <p:txBody>
          <a:bodyPr wrap="none">
            <a:spAutoFit/>
          </a:bodyPr>
          <a:lstStyle/>
          <a:p>
            <a:r>
              <a:rPr lang="en-US" sz="2400" dirty="0"/>
              <a:t>(The Government Threat)</a:t>
            </a:r>
          </a:p>
        </p:txBody>
      </p:sp>
    </p:spTree>
    <p:extLst>
      <p:ext uri="{BB962C8B-B14F-4D97-AF65-F5344CB8AC3E}">
        <p14:creationId xmlns:p14="http://schemas.microsoft.com/office/powerpoint/2010/main" val="1527095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8194" name="Picture 2" descr="Spoofed YouTube Site">
            <a:extLst>
              <a:ext uri="{FF2B5EF4-FFF2-40B4-BE49-F238E27FC236}">
                <a16:creationId xmlns:a16="http://schemas.microsoft.com/office/drawing/2014/main" id="{3D24E74B-15E0-4C4C-819D-4B294DD96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4326"/>
            <a:ext cx="6922627" cy="47809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licious Facebook SVG Message">
            <a:extLst>
              <a:ext uri="{FF2B5EF4-FFF2-40B4-BE49-F238E27FC236}">
                <a16:creationId xmlns:a16="http://schemas.microsoft.com/office/drawing/2014/main" id="{7EB26819-8402-4D62-9142-2536DF697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3770" y="1835547"/>
            <a:ext cx="3263900" cy="4241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inkedIn InMail Phish">
            <a:extLst>
              <a:ext uri="{FF2B5EF4-FFF2-40B4-BE49-F238E27FC236}">
                <a16:creationId xmlns:a16="http://schemas.microsoft.com/office/drawing/2014/main" id="{1AB9DF6C-F746-4141-99FA-A9EE0FD4A68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86200" y="2133600"/>
            <a:ext cx="4682953" cy="4294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A523D5A-4892-4463-B03A-CF16A1881CBA}"/>
              </a:ext>
            </a:extLst>
          </p:cNvPr>
          <p:cNvSpPr/>
          <p:nvPr/>
        </p:nvSpPr>
        <p:spPr>
          <a:xfrm>
            <a:off x="8661324" y="43805"/>
            <a:ext cx="3520516" cy="461665"/>
          </a:xfrm>
          <a:prstGeom prst="rect">
            <a:avLst/>
          </a:prstGeom>
        </p:spPr>
        <p:txBody>
          <a:bodyPr wrap="none">
            <a:spAutoFit/>
          </a:bodyPr>
          <a:lstStyle/>
          <a:p>
            <a:r>
              <a:rPr lang="en-US" sz="2400" dirty="0"/>
              <a:t>(Social Media Exploits)</a:t>
            </a:r>
          </a:p>
        </p:txBody>
      </p:sp>
    </p:spTree>
    <p:extLst>
      <p:ext uri="{BB962C8B-B14F-4D97-AF65-F5344CB8AC3E}">
        <p14:creationId xmlns:p14="http://schemas.microsoft.com/office/powerpoint/2010/main" val="1422638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4267" dirty="0">
              <a:solidFill>
                <a:srgbClr val="C00000"/>
              </a:solidFill>
            </a:endParaRPr>
          </a:p>
        </p:txBody>
      </p:sp>
      <p:pic>
        <p:nvPicPr>
          <p:cNvPr id="7170" name="Picture 2" descr="Wuvavi Employee Cybersecurity">
            <a:extLst>
              <a:ext uri="{FF2B5EF4-FFF2-40B4-BE49-F238E27FC236}">
                <a16:creationId xmlns:a16="http://schemas.microsoft.com/office/drawing/2014/main" id="{15058489-A339-4B50-8C78-FCA359076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14" y="2410967"/>
            <a:ext cx="111633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oogle Credentials Phish">
            <a:extLst>
              <a:ext uri="{FF2B5EF4-FFF2-40B4-BE49-F238E27FC236}">
                <a16:creationId xmlns:a16="http://schemas.microsoft.com/office/drawing/2014/main" id="{0B7795B5-2D3E-4CB5-8D15-F7B20877E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66800"/>
            <a:ext cx="6100067" cy="48514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6214BD-A5A4-4A1F-B553-435C92368AE5}"/>
              </a:ext>
            </a:extLst>
          </p:cNvPr>
          <p:cNvSpPr/>
          <p:nvPr/>
        </p:nvSpPr>
        <p:spPr>
          <a:xfrm>
            <a:off x="9372600" y="108470"/>
            <a:ext cx="2754280" cy="461665"/>
          </a:xfrm>
          <a:prstGeom prst="rect">
            <a:avLst/>
          </a:prstGeom>
        </p:spPr>
        <p:txBody>
          <a:bodyPr wrap="none">
            <a:spAutoFit/>
          </a:bodyPr>
          <a:lstStyle/>
          <a:p>
            <a:r>
              <a:rPr lang="en-US" sz="2400" dirty="0"/>
              <a:t>(Spoofing Attack)</a:t>
            </a:r>
          </a:p>
        </p:txBody>
      </p:sp>
    </p:spTree>
    <p:extLst>
      <p:ext uri="{BB962C8B-B14F-4D97-AF65-F5344CB8AC3E}">
        <p14:creationId xmlns:p14="http://schemas.microsoft.com/office/powerpoint/2010/main" val="38562263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4267" dirty="0">
              <a:solidFill>
                <a:srgbClr val="C00000"/>
              </a:solidFill>
            </a:endParaRPr>
          </a:p>
        </p:txBody>
      </p:sp>
      <p:pic>
        <p:nvPicPr>
          <p:cNvPr id="9218" name="Picture 2" descr="CEO Fraud Phishing">
            <a:extLst>
              <a:ext uri="{FF2B5EF4-FFF2-40B4-BE49-F238E27FC236}">
                <a16:creationId xmlns:a16="http://schemas.microsoft.com/office/drawing/2014/main" id="{337AA22D-8C0C-45DB-931C-7E1B7EF14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1397" y="1219200"/>
            <a:ext cx="6569205" cy="4942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3BA4F9-A925-44D9-B9C4-DDAEFAB9C41C}"/>
              </a:ext>
            </a:extLst>
          </p:cNvPr>
          <p:cNvSpPr/>
          <p:nvPr/>
        </p:nvSpPr>
        <p:spPr>
          <a:xfrm>
            <a:off x="8077200" y="54422"/>
            <a:ext cx="4123245" cy="461665"/>
          </a:xfrm>
          <a:prstGeom prst="rect">
            <a:avLst/>
          </a:prstGeom>
        </p:spPr>
        <p:txBody>
          <a:bodyPr wrap="none">
            <a:spAutoFit/>
          </a:bodyPr>
          <a:lstStyle/>
          <a:p>
            <a:r>
              <a:rPr lang="en-US" sz="2400" dirty="0"/>
              <a:t>(Spear Phishing / Whaling)</a:t>
            </a:r>
          </a:p>
        </p:txBody>
      </p:sp>
    </p:spTree>
    <p:extLst>
      <p:ext uri="{BB962C8B-B14F-4D97-AF65-F5344CB8AC3E}">
        <p14:creationId xmlns:p14="http://schemas.microsoft.com/office/powerpoint/2010/main" val="8470236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BF5C45-A013-49C0-972F-04087CE15961}"/>
              </a:ext>
            </a:extLst>
          </p:cNvPr>
          <p:cNvSpPr/>
          <p:nvPr/>
        </p:nvSpPr>
        <p:spPr>
          <a:xfrm>
            <a:off x="5934418" y="3182780"/>
            <a:ext cx="261610" cy="461665"/>
          </a:xfrm>
          <a:prstGeom prst="rect">
            <a:avLst/>
          </a:prstGeom>
        </p:spPr>
        <p:txBody>
          <a:bodyPr wrap="none">
            <a:spAutoFit/>
          </a:bodyPr>
          <a:lstStyle/>
          <a:p>
            <a:r>
              <a:rPr lang="en-US" sz="2400" dirty="0">
                <a:solidFill>
                  <a:srgbClr val="000000"/>
                </a:solidFill>
                <a:latin typeface="Times New Roman" panose="02020603050405020304" pitchFamily="18" charset="0"/>
              </a:rPr>
              <a:t> </a:t>
            </a:r>
            <a:endParaRPr lang="en-US" sz="2400" dirty="0"/>
          </a:p>
        </p:txBody>
      </p:sp>
      <p:grpSp>
        <p:nvGrpSpPr>
          <p:cNvPr id="9" name="Group 8">
            <a:extLst>
              <a:ext uri="{FF2B5EF4-FFF2-40B4-BE49-F238E27FC236}">
                <a16:creationId xmlns:a16="http://schemas.microsoft.com/office/drawing/2014/main" id="{5E5F1B5C-F65F-B5EC-4AA3-9FDA071A08CD}"/>
              </a:ext>
            </a:extLst>
          </p:cNvPr>
          <p:cNvGrpSpPr/>
          <p:nvPr/>
        </p:nvGrpSpPr>
        <p:grpSpPr>
          <a:xfrm>
            <a:off x="887506" y="2393758"/>
            <a:ext cx="10320785" cy="697596"/>
            <a:chOff x="917045" y="2827248"/>
            <a:chExt cx="10320785" cy="697596"/>
          </a:xfrm>
        </p:grpSpPr>
        <p:pic>
          <p:nvPicPr>
            <p:cNvPr id="3081" name="Picture 9">
              <a:extLst>
                <a:ext uri="{FF2B5EF4-FFF2-40B4-BE49-F238E27FC236}">
                  <a16:creationId xmlns:a16="http://schemas.microsoft.com/office/drawing/2014/main" id="{B866FA45-C28B-4874-8D40-C3A954A4E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17045" y="2827248"/>
              <a:ext cx="10320785" cy="697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8">
              <a:extLst>
                <a:ext uri="{FF2B5EF4-FFF2-40B4-BE49-F238E27FC236}">
                  <a16:creationId xmlns:a16="http://schemas.microsoft.com/office/drawing/2014/main" id="{20A1785B-AB29-4DF8-ADCA-6C4D544AE707}"/>
                </a:ext>
              </a:extLst>
            </p:cNvPr>
            <p:cNvSpPr txBox="1"/>
            <p:nvPr/>
          </p:nvSpPr>
          <p:spPr>
            <a:xfrm>
              <a:off x="6851680" y="2971800"/>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CHROME</a:t>
              </a:r>
            </a:p>
          </p:txBody>
        </p:sp>
      </p:grpSp>
      <p:grpSp>
        <p:nvGrpSpPr>
          <p:cNvPr id="10" name="Group 9">
            <a:extLst>
              <a:ext uri="{FF2B5EF4-FFF2-40B4-BE49-F238E27FC236}">
                <a16:creationId xmlns:a16="http://schemas.microsoft.com/office/drawing/2014/main" id="{9452D298-CC12-4ABB-FE9A-30851814056C}"/>
              </a:ext>
            </a:extLst>
          </p:cNvPr>
          <p:cNvGrpSpPr/>
          <p:nvPr/>
        </p:nvGrpSpPr>
        <p:grpSpPr>
          <a:xfrm>
            <a:off x="914400" y="3314349"/>
            <a:ext cx="10363200" cy="660192"/>
            <a:chOff x="914400" y="3314349"/>
            <a:chExt cx="10363200" cy="660192"/>
          </a:xfrm>
        </p:grpSpPr>
        <p:pic>
          <p:nvPicPr>
            <p:cNvPr id="3082" name="Picture 10">
              <a:extLst>
                <a:ext uri="{FF2B5EF4-FFF2-40B4-BE49-F238E27FC236}">
                  <a16:creationId xmlns:a16="http://schemas.microsoft.com/office/drawing/2014/main" id="{E23CF827-7899-47AB-8698-9AF9B369E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14400" y="3314349"/>
              <a:ext cx="10363200" cy="660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19">
              <a:extLst>
                <a:ext uri="{FF2B5EF4-FFF2-40B4-BE49-F238E27FC236}">
                  <a16:creationId xmlns:a16="http://schemas.microsoft.com/office/drawing/2014/main" id="{107D6C31-4AC0-4559-A72E-89A3EA3F4A11}"/>
                </a:ext>
              </a:extLst>
            </p:cNvPr>
            <p:cNvSpPr txBox="1"/>
            <p:nvPr/>
          </p:nvSpPr>
          <p:spPr>
            <a:xfrm>
              <a:off x="6822141" y="3398847"/>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EDGE</a:t>
              </a:r>
            </a:p>
          </p:txBody>
        </p:sp>
      </p:grpSp>
      <p:grpSp>
        <p:nvGrpSpPr>
          <p:cNvPr id="11" name="Group 10">
            <a:extLst>
              <a:ext uri="{FF2B5EF4-FFF2-40B4-BE49-F238E27FC236}">
                <a16:creationId xmlns:a16="http://schemas.microsoft.com/office/drawing/2014/main" id="{C1E9A7CF-E977-708B-7E47-326896E14E31}"/>
              </a:ext>
            </a:extLst>
          </p:cNvPr>
          <p:cNvGrpSpPr/>
          <p:nvPr/>
        </p:nvGrpSpPr>
        <p:grpSpPr>
          <a:xfrm>
            <a:off x="923365" y="4306060"/>
            <a:ext cx="10363200" cy="573196"/>
            <a:chOff x="923365" y="4306060"/>
            <a:chExt cx="10363200" cy="573196"/>
          </a:xfrm>
        </p:grpSpPr>
        <p:pic>
          <p:nvPicPr>
            <p:cNvPr id="3083" name="Picture 11">
              <a:extLst>
                <a:ext uri="{FF2B5EF4-FFF2-40B4-BE49-F238E27FC236}">
                  <a16:creationId xmlns:a16="http://schemas.microsoft.com/office/drawing/2014/main" id="{9A0933E6-518B-4216-A087-7F5C321BA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23365" y="4306060"/>
              <a:ext cx="10363200" cy="573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0">
              <a:extLst>
                <a:ext uri="{FF2B5EF4-FFF2-40B4-BE49-F238E27FC236}">
                  <a16:creationId xmlns:a16="http://schemas.microsoft.com/office/drawing/2014/main" id="{5F5D2D83-87F5-42DC-9FB7-31F4A9192B76}"/>
                </a:ext>
              </a:extLst>
            </p:cNvPr>
            <p:cNvSpPr txBox="1"/>
            <p:nvPr/>
          </p:nvSpPr>
          <p:spPr>
            <a:xfrm>
              <a:off x="7010400" y="4328750"/>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FIREFOX</a:t>
              </a:r>
            </a:p>
          </p:txBody>
        </p:sp>
      </p:grpSp>
      <p:grpSp>
        <p:nvGrpSpPr>
          <p:cNvPr id="12" name="Group 11">
            <a:extLst>
              <a:ext uri="{FF2B5EF4-FFF2-40B4-BE49-F238E27FC236}">
                <a16:creationId xmlns:a16="http://schemas.microsoft.com/office/drawing/2014/main" id="{BB681E15-42F2-3DC3-619A-7A9B4847C161}"/>
              </a:ext>
            </a:extLst>
          </p:cNvPr>
          <p:cNvGrpSpPr/>
          <p:nvPr/>
        </p:nvGrpSpPr>
        <p:grpSpPr>
          <a:xfrm>
            <a:off x="914400" y="5210775"/>
            <a:ext cx="10363200" cy="719918"/>
            <a:chOff x="914400" y="5564184"/>
            <a:chExt cx="10363200" cy="719918"/>
          </a:xfrm>
        </p:grpSpPr>
        <p:pic>
          <p:nvPicPr>
            <p:cNvPr id="3084" name="Picture 12">
              <a:extLst>
                <a:ext uri="{FF2B5EF4-FFF2-40B4-BE49-F238E27FC236}">
                  <a16:creationId xmlns:a16="http://schemas.microsoft.com/office/drawing/2014/main" id="{DF3DA9A6-F50E-43FC-8688-8DB545D2A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914400" y="5564184"/>
              <a:ext cx="10363200" cy="719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2">
              <a:extLst>
                <a:ext uri="{FF2B5EF4-FFF2-40B4-BE49-F238E27FC236}">
                  <a16:creationId xmlns:a16="http://schemas.microsoft.com/office/drawing/2014/main" id="{6D2852BD-8F1B-4A4C-B738-795EF5D58946}"/>
                </a:ext>
              </a:extLst>
            </p:cNvPr>
            <p:cNvSpPr txBox="1"/>
            <p:nvPr/>
          </p:nvSpPr>
          <p:spPr>
            <a:xfrm>
              <a:off x="6814797" y="5674105"/>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OPERA</a:t>
              </a:r>
            </a:p>
          </p:txBody>
        </p:sp>
      </p:grpSp>
      <p:sp>
        <p:nvSpPr>
          <p:cNvPr id="25" name="Title 3">
            <a:extLst>
              <a:ext uri="{FF2B5EF4-FFF2-40B4-BE49-F238E27FC236}">
                <a16:creationId xmlns:a16="http://schemas.microsoft.com/office/drawing/2014/main" id="{695E4E6D-3861-4296-AF09-9C1138105258}"/>
              </a:ext>
            </a:extLst>
          </p:cNvPr>
          <p:cNvSpPr>
            <a:spLocks noGrp="1"/>
          </p:cNvSpPr>
          <p:nvPr>
            <p:ph type="title"/>
          </p:nvPr>
        </p:nvSpPr>
        <p:spPr>
          <a:xfrm>
            <a:off x="598620" y="374901"/>
            <a:ext cx="10994760" cy="1189327"/>
          </a:xfrm>
        </p:spPr>
        <p:txBody>
          <a:bodyPr>
            <a:normAutofit/>
          </a:bodyPr>
          <a:lstStyle/>
          <a:p>
            <a:r>
              <a:rPr lang="en-US" sz="3600" dirty="0">
                <a:solidFill>
                  <a:srgbClr val="C00000"/>
                </a:solidFill>
              </a:rPr>
              <a:t>Phishing</a:t>
            </a:r>
          </a:p>
        </p:txBody>
      </p:sp>
      <p:grpSp>
        <p:nvGrpSpPr>
          <p:cNvPr id="7" name="Group 6">
            <a:extLst>
              <a:ext uri="{FF2B5EF4-FFF2-40B4-BE49-F238E27FC236}">
                <a16:creationId xmlns:a16="http://schemas.microsoft.com/office/drawing/2014/main" id="{D14A3DFA-6483-12AA-ED08-95995FA65939}"/>
              </a:ext>
            </a:extLst>
          </p:cNvPr>
          <p:cNvGrpSpPr/>
          <p:nvPr/>
        </p:nvGrpSpPr>
        <p:grpSpPr>
          <a:xfrm>
            <a:off x="887506" y="1487765"/>
            <a:ext cx="10320784" cy="611878"/>
            <a:chOff x="934404" y="1775706"/>
            <a:chExt cx="10320784" cy="611878"/>
          </a:xfrm>
        </p:grpSpPr>
        <p:pic>
          <p:nvPicPr>
            <p:cNvPr id="4" name="Picture 3">
              <a:extLst>
                <a:ext uri="{FF2B5EF4-FFF2-40B4-BE49-F238E27FC236}">
                  <a16:creationId xmlns:a16="http://schemas.microsoft.com/office/drawing/2014/main" id="{CC381258-5D20-C6A0-54BA-32F4C31742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404" y="1775706"/>
              <a:ext cx="10320784" cy="611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18">
              <a:extLst>
                <a:ext uri="{FF2B5EF4-FFF2-40B4-BE49-F238E27FC236}">
                  <a16:creationId xmlns:a16="http://schemas.microsoft.com/office/drawing/2014/main" id="{141FDE46-2875-64D7-F784-F93679AE99BE}"/>
                </a:ext>
              </a:extLst>
            </p:cNvPr>
            <p:cNvSpPr txBox="1"/>
            <p:nvPr/>
          </p:nvSpPr>
          <p:spPr>
            <a:xfrm>
              <a:off x="6814796" y="1820709"/>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BRAVE</a:t>
              </a:r>
            </a:p>
          </p:txBody>
        </p:sp>
      </p:grpSp>
    </p:spTree>
    <p:extLst>
      <p:ext uri="{BB962C8B-B14F-4D97-AF65-F5344CB8AC3E}">
        <p14:creationId xmlns:p14="http://schemas.microsoft.com/office/powerpoint/2010/main" val="34436857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0461" y="395485"/>
            <a:ext cx="10994760" cy="1189327"/>
          </a:xfrm>
        </p:spPr>
        <p:txBody>
          <a:bodyPr>
            <a:normAutofit/>
          </a:bodyPr>
          <a:lstStyle/>
          <a:p>
            <a:r>
              <a:rPr lang="en-US" dirty="0">
                <a:solidFill>
                  <a:srgbClr val="C00000"/>
                </a:solidFill>
                <a:effectLst>
                  <a:outerShdw blurRad="38100" dist="38100" dir="2700000" algn="tl">
                    <a:srgbClr val="000000">
                      <a:alpha val="43137"/>
                    </a:srgbClr>
                  </a:outerShdw>
                </a:effectLst>
              </a:rPr>
              <a:t>Phishing</a:t>
            </a:r>
            <a:endParaRPr lang="en-US" sz="5333" dirty="0">
              <a:solidFill>
                <a:srgbClr val="C00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p:blipFill>
        <p:spPr>
          <a:xfrm>
            <a:off x="2227473" y="1999435"/>
            <a:ext cx="8144267" cy="447511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4000" y="1295400"/>
            <a:ext cx="5789507" cy="18758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04C6CAF7-0514-418E-B075-48F76450AF04}"/>
              </a:ext>
            </a:extLst>
          </p:cNvPr>
          <p:cNvSpPr/>
          <p:nvPr/>
        </p:nvSpPr>
        <p:spPr>
          <a:xfrm>
            <a:off x="10744200" y="20320"/>
            <a:ext cx="1362874" cy="461665"/>
          </a:xfrm>
          <a:prstGeom prst="rect">
            <a:avLst/>
          </a:prstGeom>
        </p:spPr>
        <p:txBody>
          <a:bodyPr wrap="none">
            <a:spAutoFit/>
          </a:bodyPr>
          <a:lstStyle/>
          <a:p>
            <a:r>
              <a:rPr lang="en-US" sz="2400" dirty="0"/>
              <a:t>SSL/TLS</a:t>
            </a:r>
          </a:p>
        </p:txBody>
      </p:sp>
    </p:spTree>
    <p:extLst>
      <p:ext uri="{BB962C8B-B14F-4D97-AF65-F5344CB8AC3E}">
        <p14:creationId xmlns:p14="http://schemas.microsoft.com/office/powerpoint/2010/main" val="24076070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FBF305-FE58-43A7-8A8E-8F2F870DE4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26279" y="2022926"/>
            <a:ext cx="8145461" cy="4475772"/>
          </a:xfrm>
          <a:prstGeom prst="rect">
            <a:avLst/>
          </a:prstGeom>
        </p:spPr>
      </p:pic>
      <p:sp>
        <p:nvSpPr>
          <p:cNvPr id="4" name="Title 3"/>
          <p:cNvSpPr>
            <a:spLocks noGrp="1"/>
          </p:cNvSpPr>
          <p:nvPr>
            <p:ph type="title"/>
          </p:nvPr>
        </p:nvSpPr>
        <p:spPr>
          <a:xfrm>
            <a:off x="587640" y="424926"/>
            <a:ext cx="10994760" cy="1189327"/>
          </a:xfrm>
        </p:spPr>
        <p:txBody>
          <a:bodyPr>
            <a:normAutofit/>
          </a:bodyPr>
          <a:lstStyle/>
          <a:p>
            <a:r>
              <a:rPr lang="en-US" dirty="0">
                <a:solidFill>
                  <a:srgbClr val="C00000"/>
                </a:solidFill>
                <a:effectLst>
                  <a:outerShdw blurRad="38100" dist="38100" dir="2700000" algn="tl">
                    <a:srgbClr val="000000">
                      <a:alpha val="43137"/>
                    </a:srgbClr>
                  </a:outerShdw>
                </a:effectLst>
              </a:rPr>
              <a:t>Phishing</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20261" y="1417637"/>
            <a:ext cx="5654569" cy="1900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a:extLst>
              <a:ext uri="{FF2B5EF4-FFF2-40B4-BE49-F238E27FC236}">
                <a16:creationId xmlns:a16="http://schemas.microsoft.com/office/drawing/2014/main" id="{FB155A78-0D1C-4D34-8FE6-F99F7C6D9CC5}"/>
              </a:ext>
            </a:extLst>
          </p:cNvPr>
          <p:cNvSpPr/>
          <p:nvPr/>
        </p:nvSpPr>
        <p:spPr>
          <a:xfrm>
            <a:off x="10744200" y="76200"/>
            <a:ext cx="1362874" cy="461665"/>
          </a:xfrm>
          <a:prstGeom prst="rect">
            <a:avLst/>
          </a:prstGeom>
        </p:spPr>
        <p:txBody>
          <a:bodyPr wrap="none">
            <a:spAutoFit/>
          </a:bodyPr>
          <a:lstStyle/>
          <a:p>
            <a:r>
              <a:rPr lang="en-US" sz="2400" dirty="0"/>
              <a:t>SSL/TLS</a:t>
            </a:r>
          </a:p>
        </p:txBody>
      </p:sp>
    </p:spTree>
    <p:extLst>
      <p:ext uri="{BB962C8B-B14F-4D97-AF65-F5344CB8AC3E}">
        <p14:creationId xmlns:p14="http://schemas.microsoft.com/office/powerpoint/2010/main" val="31690220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identify phishing emails office365">
            <a:extLst>
              <a:ext uri="{FF2B5EF4-FFF2-40B4-BE49-F238E27FC236}">
                <a16:creationId xmlns:a16="http://schemas.microsoft.com/office/drawing/2014/main" id="{781BB3E2-5767-4A78-9EEC-8873E44D5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762000"/>
            <a:ext cx="7725856" cy="5507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295EFB23-D073-16D7-C036-5A94022F25E6}"/>
              </a:ext>
            </a:extLst>
          </p:cNvPr>
          <p:cNvSpPr txBox="1">
            <a:spLocks/>
          </p:cNvSpPr>
          <p:nvPr/>
        </p:nvSpPr>
        <p:spPr>
          <a:xfrm>
            <a:off x="587640" y="424926"/>
            <a:ext cx="10994760" cy="1189327"/>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3600" b="1" kern="1200" cap="none" spc="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defRPr>
            </a:lvl1pPr>
            <a:extLst/>
          </a:lstStyle>
          <a:p>
            <a:endParaRPr lang="en-US" dirty="0">
              <a:solidFill>
                <a:srgbClr val="C00000"/>
              </a:solidFill>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157BBD25-B640-9879-717C-8A1D93271958}"/>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Phishing</a:t>
            </a:r>
            <a:endParaRPr lang="en-US" dirty="0"/>
          </a:p>
        </p:txBody>
      </p:sp>
    </p:spTree>
    <p:extLst>
      <p:ext uri="{BB962C8B-B14F-4D97-AF65-F5344CB8AC3E}">
        <p14:creationId xmlns:p14="http://schemas.microsoft.com/office/powerpoint/2010/main" val="15289769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04A910-B11B-4133-91A4-2B76AAF1618E}"/>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3810000" y="228600"/>
            <a:ext cx="8001000" cy="6124223"/>
          </a:xfrm>
        </p:spPr>
      </p:pic>
      <p:sp>
        <p:nvSpPr>
          <p:cNvPr id="4" name="Title 3"/>
          <p:cNvSpPr>
            <a:spLocks noGrp="1"/>
          </p:cNvSpPr>
          <p:nvPr>
            <p:ph type="title"/>
          </p:nvPr>
        </p:nvSpPr>
        <p:spPr/>
        <p:txBody>
          <a:bodyPr>
            <a:normAutofit/>
          </a:bodyPr>
          <a:lstStyle/>
          <a:p>
            <a:r>
              <a:rPr lang="en-US" dirty="0">
                <a:solidFill>
                  <a:srgbClr val="C00000"/>
                </a:solidFill>
              </a:rPr>
              <a:t>Phishing</a:t>
            </a:r>
          </a:p>
        </p:txBody>
      </p:sp>
    </p:spTree>
    <p:extLst>
      <p:ext uri="{BB962C8B-B14F-4D97-AF65-F5344CB8AC3E}">
        <p14:creationId xmlns:p14="http://schemas.microsoft.com/office/powerpoint/2010/main" val="9426524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Two-Factor Authentication</a:t>
            </a:r>
          </a:p>
          <a:p>
            <a:r>
              <a:rPr lang="en-US" dirty="0"/>
              <a:t>Multi-Factor Authentication</a:t>
            </a:r>
          </a:p>
          <a:p>
            <a:r>
              <a:rPr lang="en-US" dirty="0"/>
              <a:t>Strong &amp; Unique Passwords for EACH &amp; EVERY LOGIN</a:t>
            </a:r>
          </a:p>
          <a:p>
            <a:r>
              <a:rPr lang="en-US" dirty="0"/>
              <a:t>Check/Monitor for Breaches</a:t>
            </a:r>
          </a:p>
          <a:p>
            <a:r>
              <a:rPr lang="en-US" dirty="0"/>
              <a:t>Password Managers</a:t>
            </a:r>
          </a:p>
          <a:p>
            <a:r>
              <a:rPr lang="en-US" dirty="0"/>
              <a:t>Different/Aliased Email Accounts</a:t>
            </a:r>
          </a:p>
          <a:p>
            <a:r>
              <a:rPr lang="en-US" dirty="0"/>
              <a:t>Wrong Passwords</a:t>
            </a:r>
          </a:p>
          <a:p>
            <a:r>
              <a:rPr lang="en-US" dirty="0"/>
              <a:t>Temporary Email Addresses / Hide my Email, Free Accounts</a:t>
            </a:r>
          </a:p>
          <a:p>
            <a:endParaRPr lang="en-US" dirty="0"/>
          </a:p>
        </p:txBody>
      </p:sp>
    </p:spTree>
    <p:extLst>
      <p:ext uri="{BB962C8B-B14F-4D97-AF65-F5344CB8AC3E}">
        <p14:creationId xmlns:p14="http://schemas.microsoft.com/office/powerpoint/2010/main" val="41707837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4</a:t>
            </a:fld>
            <a:endParaRPr lang="en-US"/>
          </a:p>
        </p:txBody>
      </p:sp>
      <p:pic>
        <p:nvPicPr>
          <p:cNvPr id="7" name="Pictur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7200" y="2318572"/>
            <a:ext cx="4572000" cy="3877056"/>
          </a:xfrm>
          <a:prstGeom prst="rect">
            <a:avLst/>
          </a:prstGeom>
        </p:spPr>
      </p:pic>
      <p:sp>
        <p:nvSpPr>
          <p:cNvPr id="4" name="Title 3"/>
          <p:cNvSpPr>
            <a:spLocks noGrp="1"/>
          </p:cNvSpPr>
          <p:nvPr>
            <p:ph type="title"/>
          </p:nvPr>
        </p:nvSpPr>
        <p:spPr/>
        <p:txBody>
          <a:bodyPr>
            <a:normAutofit/>
          </a:bodyPr>
          <a:lstStyle/>
          <a:p>
            <a:r>
              <a:rPr lang="en-US" dirty="0"/>
              <a:t>Technology Tools: Hardware</a:t>
            </a:r>
          </a:p>
        </p:txBody>
      </p:sp>
      <p:pic>
        <p:nvPicPr>
          <p:cNvPr id="5" name="Picture 4"/>
          <p:cNvPicPr>
            <a:picLocks noChangeAspect="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057400" y="1600200"/>
            <a:ext cx="3008823" cy="18288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1219311">
            <a:off x="8886309" y="1395425"/>
            <a:ext cx="1181635" cy="2238353"/>
          </a:xfrm>
          <a:prstGeom prst="rect">
            <a:avLst/>
          </a:prstGeom>
        </p:spPr>
      </p:pic>
      <p:pic>
        <p:nvPicPr>
          <p:cNvPr id="8" name="Picture 7"/>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1" y="3505201"/>
            <a:ext cx="2408567" cy="2196613"/>
          </a:xfrm>
          <a:prstGeom prst="rect">
            <a:avLst/>
          </a:prstGeom>
        </p:spPr>
      </p:pic>
      <p:pic>
        <p:nvPicPr>
          <p:cNvPr id="9" name="Picture 8"/>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7782" y="4257100"/>
            <a:ext cx="2882836" cy="2027200"/>
          </a:xfrm>
          <a:prstGeom prst="rect">
            <a:avLst/>
          </a:prstGeom>
        </p:spPr>
      </p:pic>
    </p:spTree>
    <p:extLst>
      <p:ext uri="{BB962C8B-B14F-4D97-AF65-F5344CB8AC3E}">
        <p14:creationId xmlns:p14="http://schemas.microsoft.com/office/powerpoint/2010/main" val="16834582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p:txBody>
          <a:bodyPr/>
          <a:lstStyle/>
          <a:p>
            <a:r>
              <a:rPr lang="en-US" dirty="0"/>
              <a:t>Two-Factor Authentication (2FA)</a:t>
            </a:r>
          </a:p>
          <a:p>
            <a:pPr lvl="1"/>
            <a:r>
              <a:rPr lang="en-US" dirty="0"/>
              <a:t>Usually Password &amp; Text/SMS Codes</a:t>
            </a:r>
          </a:p>
        </p:txBody>
      </p:sp>
      <p:pic>
        <p:nvPicPr>
          <p:cNvPr id="12290" name="Picture 2" descr="Related image">
            <a:extLst>
              <a:ext uri="{FF2B5EF4-FFF2-40B4-BE49-F238E27FC236}">
                <a16:creationId xmlns:a16="http://schemas.microsoft.com/office/drawing/2014/main" id="{37A51E01-EFB4-4384-AFE4-63527AB2E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590800"/>
            <a:ext cx="7084317" cy="319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0643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p:txBody>
          <a:bodyPr/>
          <a:lstStyle/>
          <a:p>
            <a:r>
              <a:rPr lang="en-US" dirty="0"/>
              <a:t>Multi-Factor Authentication (MFA)</a:t>
            </a:r>
          </a:p>
          <a:p>
            <a:pPr lvl="1"/>
            <a:r>
              <a:rPr lang="en-US" dirty="0"/>
              <a:t>Multiple verification methods required</a:t>
            </a:r>
          </a:p>
        </p:txBody>
      </p:sp>
      <p:pic>
        <p:nvPicPr>
          <p:cNvPr id="17412" name="Picture 4" descr="Related image">
            <a:extLst>
              <a:ext uri="{FF2B5EF4-FFF2-40B4-BE49-F238E27FC236}">
                <a16:creationId xmlns:a16="http://schemas.microsoft.com/office/drawing/2014/main" id="{9DFDE969-13DA-4750-A439-38D34E801CD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91"/>
          <a:stretch/>
        </p:blipFill>
        <p:spPr bwMode="auto">
          <a:xfrm>
            <a:off x="3886200" y="2438400"/>
            <a:ext cx="4739133" cy="337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035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lstStyle/>
          <a:p>
            <a:r>
              <a:rPr lang="en-US" dirty="0"/>
              <a:t>Strong &amp; Unique Password for EACH &amp; EVERY LOGIN</a:t>
            </a:r>
          </a:p>
          <a:p>
            <a:pPr lvl="1"/>
            <a:r>
              <a:rPr lang="en-US" dirty="0">
                <a:hlinkClick r:id="rId2"/>
              </a:rPr>
              <a:t>https://howsecureismypassword.net</a:t>
            </a:r>
            <a:endParaRPr lang="en-US" dirty="0"/>
          </a:p>
          <a:p>
            <a:pPr lvl="1"/>
            <a:r>
              <a:rPr lang="en-US" dirty="0">
                <a:hlinkClick r:id="rId3"/>
              </a:rPr>
              <a:t>https://lastpass.com/howsecure.php</a:t>
            </a:r>
            <a:endParaRPr lang="en-US" dirty="0"/>
          </a:p>
          <a:p>
            <a:pPr lvl="1"/>
            <a:r>
              <a:rPr lang="en-US" dirty="0">
                <a:hlinkClick r:id="rId4"/>
              </a:rPr>
              <a:t>https://password.kaspersky.com/</a:t>
            </a:r>
            <a:endParaRPr lang="en-US" dirty="0"/>
          </a:p>
          <a:p>
            <a:pPr lvl="1"/>
            <a:r>
              <a:rPr lang="en-US" dirty="0">
                <a:hlinkClick r:id="rId5"/>
              </a:rPr>
              <a:t>https://passwordsgenerator.net/</a:t>
            </a:r>
            <a:endParaRPr lang="en-US" dirty="0"/>
          </a:p>
          <a:p>
            <a:pPr lvl="1"/>
            <a:r>
              <a:rPr lang="en-US" dirty="0">
                <a:hlinkClick r:id="rId6"/>
              </a:rPr>
              <a:t>https://www.lastpass.com/password-generator/</a:t>
            </a:r>
            <a:endParaRPr lang="en-US" dirty="0"/>
          </a:p>
          <a:p>
            <a:pPr lvl="1"/>
            <a:r>
              <a:rPr lang="en-US" dirty="0">
                <a:hlinkClick r:id="rId7"/>
              </a:rPr>
              <a:t>https://www.roboform.com/password-generator</a:t>
            </a:r>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42393813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Strong &amp; Unique Phrases for EACH &amp; EVERY LOGIN</a:t>
            </a:r>
          </a:p>
          <a:p>
            <a:pPr lvl="1"/>
            <a:r>
              <a:rPr lang="en-US" dirty="0">
                <a:hlinkClick r:id="rId2"/>
              </a:rPr>
              <a:t>https://bitwarden.com/password-generator/</a:t>
            </a:r>
          </a:p>
          <a:p>
            <a:pPr lvl="1"/>
            <a:r>
              <a:rPr lang="en-US" dirty="0">
                <a:hlinkClick r:id="rId2"/>
              </a:rPr>
              <a:t>https://passphrase-generator.com</a:t>
            </a:r>
            <a:endParaRPr lang="en-US" dirty="0"/>
          </a:p>
          <a:p>
            <a:pPr lvl="1"/>
            <a:r>
              <a:rPr lang="en-US" dirty="0">
                <a:hlinkClick r:id="rId3"/>
              </a:rPr>
              <a:t>https://useapassphrase.com</a:t>
            </a:r>
            <a:endParaRPr lang="en-US" dirty="0"/>
          </a:p>
          <a:p>
            <a:pPr lvl="1"/>
            <a:r>
              <a:rPr lang="en-US" dirty="0">
                <a:hlinkClick r:id="rId4"/>
              </a:rPr>
              <a:t>https://goodpassphrase.com</a:t>
            </a:r>
            <a:endParaRPr lang="en-US" dirty="0"/>
          </a:p>
          <a:p>
            <a:pPr lvl="1"/>
            <a:r>
              <a:rPr lang="en-US" dirty="0">
                <a:hlinkClick r:id="rId5"/>
              </a:rPr>
              <a:t>https://getapassphrase.com</a:t>
            </a:r>
            <a:endParaRPr lang="en-US" dirty="0"/>
          </a:p>
          <a:p>
            <a:pPr lvl="1"/>
            <a:endParaRPr lang="en-US" dirty="0"/>
          </a:p>
          <a:p>
            <a:pPr lvl="1"/>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0111225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Check/Monitor for Account Breaches</a:t>
            </a:r>
          </a:p>
          <a:p>
            <a:pPr lvl="1"/>
            <a:r>
              <a:rPr lang="en-US" dirty="0">
                <a:hlinkClick r:id="rId2"/>
              </a:rPr>
              <a:t>https://haveibeenpwned.com</a:t>
            </a:r>
            <a:endParaRPr lang="en-US" dirty="0"/>
          </a:p>
          <a:p>
            <a:pPr lvl="1"/>
            <a:r>
              <a:rPr lang="en-US" dirty="0">
                <a:hlinkClick r:id="rId3"/>
              </a:rPr>
              <a:t>https://www.dehashed.com/</a:t>
            </a:r>
            <a:endParaRPr lang="en-US" dirty="0"/>
          </a:p>
          <a:p>
            <a:pPr lvl="1"/>
            <a:r>
              <a:rPr lang="en-US" dirty="0">
                <a:hlinkClick r:id="rId4"/>
              </a:rPr>
              <a:t>https://monitor.firefox.com</a:t>
            </a:r>
            <a:endParaRPr lang="en-US" dirty="0"/>
          </a:p>
          <a:p>
            <a:pPr lvl="1"/>
            <a:r>
              <a:rPr lang="en-US" dirty="0">
                <a:hlinkClick r:id="rId5"/>
              </a:rPr>
              <a:t>https://www.creditkarma.com/id-monitoring</a:t>
            </a:r>
            <a:endParaRPr lang="en-US" dirty="0"/>
          </a:p>
          <a:p>
            <a:pPr lvl="1"/>
            <a:r>
              <a:rPr lang="en-US" dirty="0">
                <a:hlinkClick r:id="rId6"/>
              </a:rPr>
              <a:t>https://wallethub.com/free-credit-monitoring/</a:t>
            </a:r>
            <a:endParaRPr lang="en-US" dirty="0"/>
          </a:p>
          <a:p>
            <a:pPr lvl="1"/>
            <a:endParaRPr lang="en-US" dirty="0"/>
          </a:p>
          <a:p>
            <a:pPr lvl="1"/>
            <a:endParaRPr lang="en-US" dirty="0"/>
          </a:p>
          <a:p>
            <a:pPr lvl="1"/>
            <a:endParaRPr lang="en-US" dirty="0"/>
          </a:p>
          <a:p>
            <a:pPr lvl="1"/>
            <a:endParaRPr lang="en-US" dirty="0"/>
          </a:p>
          <a:p>
            <a:pPr lvl="1"/>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2508286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008000"/>
                </a:solidFill>
              </a:rPr>
              <a:t>Phishing</a:t>
            </a:r>
          </a:p>
        </p:txBody>
      </p:sp>
      <p:pic>
        <p:nvPicPr>
          <p:cNvPr id="18434" name="Picture 2" descr="Related image">
            <a:extLst>
              <a:ext uri="{FF2B5EF4-FFF2-40B4-BE49-F238E27FC236}">
                <a16:creationId xmlns:a16="http://schemas.microsoft.com/office/drawing/2014/main" id="{CBF36E54-DF33-4FC7-8E01-B27E7A800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80614"/>
            <a:ext cx="7533447" cy="649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3094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Phishing</a:t>
            </a:r>
          </a:p>
        </p:txBody>
      </p:sp>
      <p:pic>
        <p:nvPicPr>
          <p:cNvPr id="21506" name="Picture 2" descr="Image result for password crack table">
            <a:extLst>
              <a:ext uri="{FF2B5EF4-FFF2-40B4-BE49-F238E27FC236}">
                <a16:creationId xmlns:a16="http://schemas.microsoft.com/office/drawing/2014/main" id="{21BD1AD1-9244-47E1-9388-CDB6ED215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495620"/>
            <a:ext cx="4868091" cy="49443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able-1-2">
            <a:extLst>
              <a:ext uri="{FF2B5EF4-FFF2-40B4-BE49-F238E27FC236}">
                <a16:creationId xmlns:a16="http://schemas.microsoft.com/office/drawing/2014/main" id="{D1040507-66CF-4C6B-9DAF-F5D24B675A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9908" y="1295400"/>
            <a:ext cx="4104305" cy="534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6075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oton Pass: Best-In-Class Free ...">
            <a:extLst>
              <a:ext uri="{FF2B5EF4-FFF2-40B4-BE49-F238E27FC236}">
                <a16:creationId xmlns:a16="http://schemas.microsoft.com/office/drawing/2014/main" id="{95FF8CA9-1B2A-03B3-E6D5-C45344AF9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638" y="4457241"/>
            <a:ext cx="2571750" cy="14401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dirty="0"/>
              <a:t>Password Managers</a:t>
            </a:r>
          </a:p>
          <a:p>
            <a:pPr lvl="1"/>
            <a:r>
              <a:rPr lang="en-US" dirty="0"/>
              <a:t>1Password</a:t>
            </a:r>
          </a:p>
          <a:p>
            <a:pPr lvl="1"/>
            <a:r>
              <a:rPr lang="en-US" dirty="0" err="1"/>
              <a:t>Bitwarden</a:t>
            </a:r>
            <a:endParaRPr lang="en-US" dirty="0"/>
          </a:p>
          <a:p>
            <a:pPr lvl="1"/>
            <a:r>
              <a:rPr lang="en-US" dirty="0" err="1"/>
              <a:t>Dashlane</a:t>
            </a:r>
            <a:endParaRPr lang="en-US" dirty="0"/>
          </a:p>
          <a:p>
            <a:pPr lvl="1"/>
            <a:r>
              <a:rPr lang="en-US" dirty="0" err="1"/>
              <a:t>Keepass</a:t>
            </a:r>
            <a:endParaRPr lang="en-US" dirty="0"/>
          </a:p>
          <a:p>
            <a:pPr lvl="1"/>
            <a:r>
              <a:rPr lang="en-US" dirty="0" err="1"/>
              <a:t>Lastpass</a:t>
            </a:r>
            <a:endParaRPr lang="en-US" dirty="0"/>
          </a:p>
          <a:p>
            <a:pPr lvl="1"/>
            <a:r>
              <a:rPr lang="en-US" dirty="0"/>
              <a:t>Roboform</a:t>
            </a:r>
          </a:p>
          <a:p>
            <a:pPr lvl="1"/>
            <a:r>
              <a:rPr lang="en-US" dirty="0"/>
              <a:t>Keeper</a:t>
            </a:r>
          </a:p>
          <a:p>
            <a:pPr lvl="1"/>
            <a:r>
              <a:rPr lang="en-US" dirty="0" err="1"/>
              <a:t>ProtonPass</a:t>
            </a:r>
            <a:endParaRPr lang="en-US" dirty="0"/>
          </a:p>
          <a:p>
            <a:pPr lvl="1"/>
            <a:endParaRPr lang="en-US" dirty="0"/>
          </a:p>
          <a:p>
            <a:pPr lvl="1"/>
            <a:endParaRPr lang="en-US" dirty="0"/>
          </a:p>
          <a:p>
            <a:pPr lvl="1"/>
            <a:endParaRPr lang="en-US" dirty="0"/>
          </a:p>
          <a:p>
            <a:pPr lvl="1"/>
            <a:endParaRPr lang="en-US" dirty="0"/>
          </a:p>
        </p:txBody>
      </p:sp>
      <p:pic>
        <p:nvPicPr>
          <p:cNvPr id="19458" name="Picture 2" descr="Image result for roboform">
            <a:extLst>
              <a:ext uri="{FF2B5EF4-FFF2-40B4-BE49-F238E27FC236}">
                <a16:creationId xmlns:a16="http://schemas.microsoft.com/office/drawing/2014/main" id="{BB852B97-A15C-49C8-AD7D-A6E28DA06EE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34000" y="1066800"/>
            <a:ext cx="2105760" cy="150296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Related image">
            <a:extLst>
              <a:ext uri="{FF2B5EF4-FFF2-40B4-BE49-F238E27FC236}">
                <a16:creationId xmlns:a16="http://schemas.microsoft.com/office/drawing/2014/main" id="{9915BB19-EFBD-4F4F-95C9-2B53DD361A4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199744" y="5781735"/>
            <a:ext cx="2987905" cy="74697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dashlane logo">
            <a:extLst>
              <a:ext uri="{FF2B5EF4-FFF2-40B4-BE49-F238E27FC236}">
                <a16:creationId xmlns:a16="http://schemas.microsoft.com/office/drawing/2014/main" id="{47BA7A93-2FCE-44D9-8EDA-0AA726B53537}"/>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489190" y="1639628"/>
            <a:ext cx="2180917" cy="665123"/>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 result for keepass logo">
            <a:extLst>
              <a:ext uri="{FF2B5EF4-FFF2-40B4-BE49-F238E27FC236}">
                <a16:creationId xmlns:a16="http://schemas.microsoft.com/office/drawing/2014/main" id="{8B98F5C2-DB67-4281-B2B5-B5D0DB5654F2}"/>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191000" y="4226377"/>
            <a:ext cx="2443280" cy="1001593"/>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Image result for 1password logo">
            <a:extLst>
              <a:ext uri="{FF2B5EF4-FFF2-40B4-BE49-F238E27FC236}">
                <a16:creationId xmlns:a16="http://schemas.microsoft.com/office/drawing/2014/main" id="{98CB5A7C-FDC6-4AFF-855C-02DC5C6C16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2005" y="2979092"/>
            <a:ext cx="2185637" cy="21856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E4B16C72-6862-14B0-09EB-F136702936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2544033"/>
            <a:ext cx="2368800" cy="14981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eeper Unlimited Password Manager Review - Consumer Reports">
            <a:extLst>
              <a:ext uri="{FF2B5EF4-FFF2-40B4-BE49-F238E27FC236}">
                <a16:creationId xmlns:a16="http://schemas.microsoft.com/office/drawing/2014/main" id="{27FB6D28-AAD2-750B-C368-4AB0F7E844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46476" y="2535068"/>
            <a:ext cx="2016248" cy="147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5285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dirty="0"/>
              <a:t>Different / Shared / Aliased Email Accounts / Profiles</a:t>
            </a:r>
          </a:p>
          <a:p>
            <a:pPr lvl="1"/>
            <a:r>
              <a:rPr lang="en-US" dirty="0"/>
              <a:t>Generic / Shared Mailboxes</a:t>
            </a:r>
          </a:p>
          <a:p>
            <a:pPr lvl="2"/>
            <a:r>
              <a:rPr lang="en-US" dirty="0">
                <a:hlinkClick r:id="rId2"/>
              </a:rPr>
              <a:t>info@mydomain.org</a:t>
            </a:r>
            <a:r>
              <a:rPr lang="en-US" dirty="0"/>
              <a:t>,  </a:t>
            </a:r>
            <a:r>
              <a:rPr lang="en-US" dirty="0">
                <a:hlinkClick r:id="rId3"/>
              </a:rPr>
              <a:t>admin@mydomain.org</a:t>
            </a:r>
            <a:r>
              <a:rPr lang="en-US" dirty="0"/>
              <a:t>,  </a:t>
            </a:r>
            <a:br>
              <a:rPr lang="en-US" dirty="0"/>
            </a:br>
            <a:r>
              <a:rPr lang="en-US" dirty="0">
                <a:hlinkClick r:id="rId4"/>
              </a:rPr>
              <a:t>media@mydomain.org</a:t>
            </a:r>
            <a:r>
              <a:rPr lang="en-US" dirty="0"/>
              <a:t>, </a:t>
            </a:r>
            <a:r>
              <a:rPr lang="en-US" dirty="0">
                <a:hlinkClick r:id="rId5"/>
              </a:rPr>
              <a:t>accounts@mydomain.org</a:t>
            </a:r>
            <a:endParaRPr lang="en-US" dirty="0"/>
          </a:p>
          <a:p>
            <a:pPr lvl="1"/>
            <a:r>
              <a:rPr lang="en-US" dirty="0"/>
              <a:t>Aliased Email Accounts</a:t>
            </a:r>
          </a:p>
          <a:p>
            <a:pPr lvl="2"/>
            <a:r>
              <a:rPr lang="en-US" dirty="0"/>
              <a:t>Primary email: </a:t>
            </a:r>
            <a:r>
              <a:rPr lang="en-US" dirty="0">
                <a:hlinkClick r:id="rId6"/>
              </a:rPr>
              <a:t>garyhires@mydomain.org</a:t>
            </a:r>
            <a:endParaRPr lang="en-US" dirty="0"/>
          </a:p>
          <a:p>
            <a:pPr lvl="2"/>
            <a:r>
              <a:rPr lang="en-US" dirty="0"/>
              <a:t>Alias email: </a:t>
            </a:r>
            <a:r>
              <a:rPr lang="en-US" dirty="0">
                <a:hlinkClick r:id="rId7"/>
              </a:rPr>
              <a:t>it@mydomain.org</a:t>
            </a:r>
            <a:r>
              <a:rPr lang="en-US" dirty="0"/>
              <a:t>, </a:t>
            </a:r>
            <a:r>
              <a:rPr lang="en-US" dirty="0">
                <a:hlinkClick r:id="rId8"/>
              </a:rPr>
              <a:t>network@mydomain.org</a:t>
            </a:r>
            <a:r>
              <a:rPr lang="en-US" dirty="0"/>
              <a:t> </a:t>
            </a:r>
          </a:p>
          <a:p>
            <a:pPr lvl="1"/>
            <a:endParaRPr lang="en-US" dirty="0"/>
          </a:p>
          <a:p>
            <a:pPr lvl="1"/>
            <a:endParaRPr lang="en-US" dirty="0"/>
          </a:p>
        </p:txBody>
      </p:sp>
    </p:spTree>
    <p:extLst>
      <p:ext uri="{BB962C8B-B14F-4D97-AF65-F5344CB8AC3E}">
        <p14:creationId xmlns:p14="http://schemas.microsoft.com/office/powerpoint/2010/main" val="42798241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lstStyle/>
          <a:p>
            <a:r>
              <a:rPr lang="en-US" dirty="0"/>
              <a:t>Different/Browsers Profiles</a:t>
            </a:r>
          </a:p>
          <a:p>
            <a:pPr lvl="1"/>
            <a:r>
              <a:rPr lang="en-US" sz="3200" dirty="0"/>
              <a:t>Setup and utilize “browser profiles” for specific “internet tasks” within single “browser”</a:t>
            </a:r>
          </a:p>
          <a:p>
            <a:pPr lvl="2"/>
            <a:r>
              <a:rPr lang="en-US" sz="2667" dirty="0"/>
              <a:t>Firefox, Chrome, Edge, Opera, Brave, Safari</a:t>
            </a:r>
          </a:p>
          <a:p>
            <a:pPr lvl="1"/>
            <a:r>
              <a:rPr lang="en-US" sz="3200" dirty="0"/>
              <a:t>Install and utilize different “browsers” for specific “internet tasks”</a:t>
            </a:r>
          </a:p>
          <a:p>
            <a:pPr marL="1219170" lvl="2" indent="0">
              <a:buNone/>
            </a:pPr>
            <a:endParaRPr lang="en-US" dirty="0"/>
          </a:p>
          <a:p>
            <a:pPr marL="609585" lvl="1" indent="0">
              <a:buNone/>
            </a:pPr>
            <a:endParaRPr lang="en-US" dirty="0"/>
          </a:p>
          <a:p>
            <a:pPr lvl="1"/>
            <a:endParaRPr lang="en-US" dirty="0"/>
          </a:p>
        </p:txBody>
      </p:sp>
      <p:grpSp>
        <p:nvGrpSpPr>
          <p:cNvPr id="3" name="Group 2">
            <a:extLst>
              <a:ext uri="{FF2B5EF4-FFF2-40B4-BE49-F238E27FC236}">
                <a16:creationId xmlns:a16="http://schemas.microsoft.com/office/drawing/2014/main" id="{37F15782-CF15-9BFB-D17F-3A99279DB7E1}"/>
              </a:ext>
            </a:extLst>
          </p:cNvPr>
          <p:cNvGrpSpPr/>
          <p:nvPr/>
        </p:nvGrpSpPr>
        <p:grpSpPr>
          <a:xfrm>
            <a:off x="2332095" y="4836546"/>
            <a:ext cx="7836039" cy="2003753"/>
            <a:chOff x="2000790" y="3627409"/>
            <a:chExt cx="5877029" cy="1502815"/>
          </a:xfrm>
        </p:grpSpPr>
        <p:pic>
          <p:nvPicPr>
            <p:cNvPr id="1030" name="Picture 6" descr="Image result for edge browser">
              <a:extLst>
                <a:ext uri="{FF2B5EF4-FFF2-40B4-BE49-F238E27FC236}">
                  <a16:creationId xmlns:a16="http://schemas.microsoft.com/office/drawing/2014/main" id="{E5141FFC-5BC9-4B05-B0B3-57A0DD158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790" y="3627409"/>
              <a:ext cx="3005631" cy="15028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opera">
              <a:extLst>
                <a:ext uri="{FF2B5EF4-FFF2-40B4-BE49-F238E27FC236}">
                  <a16:creationId xmlns:a16="http://schemas.microsoft.com/office/drawing/2014/main" id="{A178E9E9-A2BD-4429-8AB8-3B9709AA6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969" y="3779495"/>
              <a:ext cx="1198643" cy="11986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A660F0D8-8AD0-81B2-ADC8-664BDB1786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3640" y="3779493"/>
              <a:ext cx="1198643" cy="1198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88B3684F-1A69-FED8-888C-77CBAA6FFE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3290" y="3846549"/>
              <a:ext cx="1064529" cy="10645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14590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famouslogos.net/images/android-log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58650" y="2121792"/>
            <a:ext cx="2441046" cy="17799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D7CC708-C9D6-4476-97C9-D57295EAF710}" type="slidenum">
              <a:rPr lang="en-US" smtClean="0"/>
              <a:t>5</a:t>
            </a:fld>
            <a:endParaRPr lang="en-US"/>
          </a:p>
        </p:txBody>
      </p:sp>
      <p:sp>
        <p:nvSpPr>
          <p:cNvPr id="4" name="Title 3"/>
          <p:cNvSpPr>
            <a:spLocks noGrp="1"/>
          </p:cNvSpPr>
          <p:nvPr>
            <p:ph type="title"/>
          </p:nvPr>
        </p:nvSpPr>
        <p:spPr/>
        <p:txBody>
          <a:bodyPr>
            <a:normAutofit/>
          </a:bodyPr>
          <a:lstStyle/>
          <a:p>
            <a:r>
              <a:rPr lang="en-US" dirty="0"/>
              <a:t>Technology Tools: Software</a:t>
            </a: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47082" y="3068239"/>
            <a:ext cx="1247190" cy="1175477"/>
          </a:xfrm>
          <a:prstGeom prst="rect">
            <a:avLst/>
          </a:prstGeom>
        </p:spPr>
      </p:pic>
      <p:pic>
        <p:nvPicPr>
          <p:cNvPr id="2054" name="Picture 6" descr="http://cdn1.itpro.co.uk/sites/itpro/files/windows_logo.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09076" y="989478"/>
            <a:ext cx="2587625" cy="22646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razysons.com/wp-content/uploads/2015/03/office-logo-100057126-large.pn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7780845" y="3334544"/>
            <a:ext cx="2438665" cy="11390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media.engadget.com/img/product/15/brs/chrome-os-2odl-800.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396701" y="4414174"/>
            <a:ext cx="2124885" cy="159366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getmytaxesdone.com/wp-content/uploads/2015/02/intuit-quickbooks-new-logo.png"/>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7315200" y="1865974"/>
            <a:ext cx="3276600" cy="838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os 10"/>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517495" y="1367468"/>
            <a:ext cx="1394096" cy="13940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adobe acrobat pro dc 201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781801" y="4828913"/>
            <a:ext cx="1186971" cy="1682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adobe photoshop"/>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194200" y="3708263"/>
            <a:ext cx="1795221" cy="17952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tunes"/>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458201" y="4893883"/>
            <a:ext cx="1515558" cy="152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70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lstStyle/>
          <a:p>
            <a:r>
              <a:rPr lang="en-US" dirty="0"/>
              <a:t>Wrong Passwords</a:t>
            </a:r>
          </a:p>
          <a:p>
            <a:pPr lvl="1"/>
            <a:r>
              <a:rPr lang="en-US" sz="3200" dirty="0"/>
              <a:t>Simply enter an intentionally INCORRECT/BAD password</a:t>
            </a:r>
          </a:p>
          <a:p>
            <a:pPr lvl="1"/>
            <a:r>
              <a:rPr lang="en-US" sz="3200" dirty="0"/>
              <a:t>The “real” website should return with an “invalid  account, username or password” type response.</a:t>
            </a:r>
          </a:p>
          <a:p>
            <a:pPr marL="1219170" lvl="2" indent="0">
              <a:buNone/>
            </a:pPr>
            <a:endParaRPr lang="en-US" dirty="0"/>
          </a:p>
          <a:p>
            <a:pPr marL="609585" lvl="1" indent="0">
              <a:buNone/>
            </a:pPr>
            <a:endParaRPr lang="en-US" dirty="0"/>
          </a:p>
          <a:p>
            <a:pPr lvl="1"/>
            <a:endParaRPr lang="en-US" dirty="0"/>
          </a:p>
        </p:txBody>
      </p:sp>
      <p:pic>
        <p:nvPicPr>
          <p:cNvPr id="22530" name="Picture 2" descr="Image result for office365 incorrect password">
            <a:extLst>
              <a:ext uri="{FF2B5EF4-FFF2-40B4-BE49-F238E27FC236}">
                <a16:creationId xmlns:a16="http://schemas.microsoft.com/office/drawing/2014/main" id="{7BCCA866-9B37-4309-A4CD-7074688DF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9934" y="4407548"/>
            <a:ext cx="3583433" cy="207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657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sz="2800" dirty="0"/>
              <a:t>Temporary Email Addresses</a:t>
            </a:r>
          </a:p>
          <a:p>
            <a:pPr lvl="1"/>
            <a:r>
              <a:rPr lang="en-US" sz="2800" dirty="0"/>
              <a:t>Use free services like tempail.com, </a:t>
            </a:r>
            <a:r>
              <a:rPr lang="en-US" sz="2800" dirty="0" err="1"/>
              <a:t>tempmail.mail</a:t>
            </a:r>
            <a:r>
              <a:rPr lang="en-US" sz="2800" dirty="0"/>
              <a:t>, emailtemp.org, minuteinbox.com</a:t>
            </a:r>
            <a:br>
              <a:rPr lang="en-US" sz="2800" dirty="0"/>
            </a:br>
            <a:endParaRPr lang="en-US" sz="2800" dirty="0"/>
          </a:p>
          <a:p>
            <a:r>
              <a:rPr lang="en-US" sz="2800" dirty="0"/>
              <a:t>Hide my Email</a:t>
            </a:r>
          </a:p>
          <a:p>
            <a:pPr lvl="1"/>
            <a:r>
              <a:rPr lang="en-US" sz="2800" dirty="0"/>
              <a:t>Apple iCloud+ subscribers</a:t>
            </a:r>
            <a:br>
              <a:rPr lang="en-US" sz="2800" dirty="0"/>
            </a:br>
            <a:endParaRPr lang="en-US" sz="2800" dirty="0"/>
          </a:p>
          <a:p>
            <a:r>
              <a:rPr lang="en-US" sz="2800" dirty="0"/>
              <a:t>Free Generic Junk Email Accounts</a:t>
            </a:r>
          </a:p>
          <a:p>
            <a:pPr lvl="1"/>
            <a:r>
              <a:rPr lang="en-US" sz="2800" dirty="0"/>
              <a:t>Gmail, Hotmail, Yahoo, Outlook, iCloud, Proton</a:t>
            </a:r>
          </a:p>
          <a:p>
            <a:pPr lvl="2"/>
            <a:endParaRPr lang="en-US" sz="2667" dirty="0"/>
          </a:p>
          <a:p>
            <a:pPr marL="1219170" lvl="2" indent="0">
              <a:buNone/>
            </a:pPr>
            <a:endParaRPr lang="en-US" dirty="0"/>
          </a:p>
          <a:p>
            <a:pPr marL="609585" lvl="1" indent="0">
              <a:buNone/>
            </a:pPr>
            <a:endParaRPr lang="en-US" dirty="0"/>
          </a:p>
          <a:p>
            <a:pPr lvl="1"/>
            <a:endParaRPr lang="en-US" dirty="0"/>
          </a:p>
        </p:txBody>
      </p:sp>
    </p:spTree>
    <p:extLst>
      <p:ext uri="{BB962C8B-B14F-4D97-AF65-F5344CB8AC3E}">
        <p14:creationId xmlns:p14="http://schemas.microsoft.com/office/powerpoint/2010/main" val="12721323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Ransomware</a:t>
            </a:r>
          </a:p>
        </p:txBody>
      </p:sp>
      <p:pic>
        <p:nvPicPr>
          <p:cNvPr id="35842" name="Picture 2" descr="Related image">
            <a:extLst>
              <a:ext uri="{FF2B5EF4-FFF2-40B4-BE49-F238E27FC236}">
                <a16:creationId xmlns:a16="http://schemas.microsoft.com/office/drawing/2014/main" id="{923E870C-FCE9-4871-9957-3F6E8E00E4B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43200" y="1524000"/>
            <a:ext cx="6486693" cy="493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233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C00000"/>
                </a:solidFill>
              </a:rPr>
              <a:t>Ransomware</a:t>
            </a:r>
          </a:p>
        </p:txBody>
      </p:sp>
      <p:pic>
        <p:nvPicPr>
          <p:cNvPr id="34818" name="Picture 2" descr="Image result for ransomware">
            <a:extLst>
              <a:ext uri="{FF2B5EF4-FFF2-40B4-BE49-F238E27FC236}">
                <a16:creationId xmlns:a16="http://schemas.microsoft.com/office/drawing/2014/main" id="{96EA5CC3-E99A-440F-9F93-169181EDC5F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10200" y="76200"/>
            <a:ext cx="69299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010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a:xfrm>
            <a:off x="609600" y="1752600"/>
            <a:ext cx="10972800" cy="4254692"/>
          </a:xfrm>
        </p:spPr>
        <p:txBody>
          <a:bodyPr/>
          <a:lstStyle/>
          <a:p>
            <a:r>
              <a:rPr lang="en-US" dirty="0"/>
              <a:t>Education</a:t>
            </a:r>
          </a:p>
          <a:p>
            <a:r>
              <a:rPr lang="en-US" dirty="0"/>
              <a:t>Backups</a:t>
            </a:r>
          </a:p>
          <a:p>
            <a:r>
              <a:rPr lang="en-US" dirty="0"/>
              <a:t>GFS Retention Policies</a:t>
            </a:r>
          </a:p>
          <a:p>
            <a:r>
              <a:rPr lang="en-US" dirty="0"/>
              <a:t>Remove local administrative rights from daily use account</a:t>
            </a:r>
          </a:p>
          <a:p>
            <a:r>
              <a:rPr lang="en-US" dirty="0"/>
              <a:t>Be wary of any email attachments</a:t>
            </a:r>
          </a:p>
          <a:p>
            <a:endParaRPr lang="en-US" dirty="0"/>
          </a:p>
        </p:txBody>
      </p:sp>
    </p:spTree>
    <p:extLst>
      <p:ext uri="{BB962C8B-B14F-4D97-AF65-F5344CB8AC3E}">
        <p14:creationId xmlns:p14="http://schemas.microsoft.com/office/powerpoint/2010/main" val="24158290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Backups</a:t>
            </a:r>
          </a:p>
        </p:txBody>
      </p:sp>
      <p:pic>
        <p:nvPicPr>
          <p:cNvPr id="36866" name="Picture 2" descr="Image result for backups 3-2-1">
            <a:extLst>
              <a:ext uri="{FF2B5EF4-FFF2-40B4-BE49-F238E27FC236}">
                <a16:creationId xmlns:a16="http://schemas.microsoft.com/office/drawing/2014/main" id="{16BB2F04-7D16-46D8-888C-67D4D7837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326" y="1800149"/>
            <a:ext cx="7533447" cy="474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412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pic>
        <p:nvPicPr>
          <p:cNvPr id="2052" name="Picture 4" descr="See the source image">
            <a:extLst>
              <a:ext uri="{FF2B5EF4-FFF2-40B4-BE49-F238E27FC236}">
                <a16:creationId xmlns:a16="http://schemas.microsoft.com/office/drawing/2014/main" id="{7513E082-1EC5-FA5F-7EF3-D4A2C7226A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05000"/>
            <a:ext cx="5808968" cy="39072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144F49F5-F1C9-FCA3-EF42-786C28570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527" y="1219200"/>
            <a:ext cx="4886560" cy="479916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BE8D31B9-DA31-D70B-D6BC-7FDE520AF2CA}"/>
              </a:ext>
            </a:extLst>
          </p:cNvPr>
          <p:cNvSpPr>
            <a:spLocks noGrp="1"/>
          </p:cNvSpPr>
          <p:nvPr>
            <p:ph idx="1"/>
          </p:nvPr>
        </p:nvSpPr>
        <p:spPr>
          <a:xfrm>
            <a:off x="395013" y="1417638"/>
            <a:ext cx="10994760" cy="4479339"/>
          </a:xfrm>
        </p:spPr>
        <p:txBody>
          <a:bodyPr/>
          <a:lstStyle/>
          <a:p>
            <a:r>
              <a:rPr lang="en-US" dirty="0"/>
              <a:t>GFS Retention Policies</a:t>
            </a:r>
          </a:p>
        </p:txBody>
      </p:sp>
    </p:spTree>
    <p:extLst>
      <p:ext uri="{BB962C8B-B14F-4D97-AF65-F5344CB8AC3E}">
        <p14:creationId xmlns:p14="http://schemas.microsoft.com/office/powerpoint/2010/main" val="36675017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Remove local administrative rights</a:t>
            </a:r>
          </a:p>
          <a:p>
            <a:pPr lvl="1"/>
            <a:r>
              <a:rPr lang="en-US" dirty="0"/>
              <a:t>Use Standard User rather than Administrator</a:t>
            </a:r>
          </a:p>
        </p:txBody>
      </p:sp>
      <p:pic>
        <p:nvPicPr>
          <p:cNvPr id="2" name="Picture 1">
            <a:extLst>
              <a:ext uri="{FF2B5EF4-FFF2-40B4-BE49-F238E27FC236}">
                <a16:creationId xmlns:a16="http://schemas.microsoft.com/office/drawing/2014/main" id="{8C84903E-0F7D-4529-936A-4D807285A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431" y="2743200"/>
            <a:ext cx="5930840" cy="2860757"/>
          </a:xfrm>
          <a:prstGeom prst="rect">
            <a:avLst/>
          </a:prstGeom>
        </p:spPr>
      </p:pic>
      <p:pic>
        <p:nvPicPr>
          <p:cNvPr id="38914" name="Picture 2" descr="Image result for mac os x user types">
            <a:extLst>
              <a:ext uri="{FF2B5EF4-FFF2-40B4-BE49-F238E27FC236}">
                <a16:creationId xmlns:a16="http://schemas.microsoft.com/office/drawing/2014/main" id="{537D02A7-71D9-449A-A60F-63326141C1B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200" y="2590800"/>
            <a:ext cx="4761631" cy="363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404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Elevate permissions to Administrator only when necessary</a:t>
            </a:r>
          </a:p>
        </p:txBody>
      </p:sp>
      <p:pic>
        <p:nvPicPr>
          <p:cNvPr id="39938" name="Picture 2" descr="Image result for windows 10 run as administrator">
            <a:extLst>
              <a:ext uri="{FF2B5EF4-FFF2-40B4-BE49-F238E27FC236}">
                <a16:creationId xmlns:a16="http://schemas.microsoft.com/office/drawing/2014/main" id="{85AE7F30-0658-4844-BB70-A48D8BAEC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09800"/>
            <a:ext cx="4785616" cy="3636184"/>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Image result for mac os run as administrator">
            <a:extLst>
              <a:ext uri="{FF2B5EF4-FFF2-40B4-BE49-F238E27FC236}">
                <a16:creationId xmlns:a16="http://schemas.microsoft.com/office/drawing/2014/main" id="{1D065305-DE30-4FD4-B052-24273F4D1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57400"/>
            <a:ext cx="6934200" cy="43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146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Employees</a:t>
            </a:r>
          </a:p>
          <a:p>
            <a:pPr lvl="1"/>
            <a:r>
              <a:rPr lang="en-US" dirty="0"/>
              <a:t>Insider malice</a:t>
            </a:r>
          </a:p>
          <a:p>
            <a:pPr lvl="1"/>
            <a:r>
              <a:rPr lang="en-US" dirty="0"/>
              <a:t>Poor Password Practices</a:t>
            </a:r>
          </a:p>
          <a:p>
            <a:pPr lvl="1"/>
            <a:r>
              <a:rPr lang="en-US" dirty="0"/>
              <a:t>Weak Access Policies</a:t>
            </a:r>
          </a:p>
          <a:p>
            <a:pPr lvl="1"/>
            <a:r>
              <a:rPr lang="en-US" dirty="0"/>
              <a:t>Unsafe Downloads</a:t>
            </a:r>
          </a:p>
          <a:p>
            <a:pPr lvl="1"/>
            <a:r>
              <a:rPr lang="en-US" dirty="0"/>
              <a:t>Unprotected Data and Email</a:t>
            </a:r>
          </a:p>
          <a:p>
            <a:endParaRPr lang="en-US" dirty="0"/>
          </a:p>
        </p:txBody>
      </p:sp>
    </p:spTree>
    <p:extLst>
      <p:ext uri="{BB962C8B-B14F-4D97-AF65-F5344CB8AC3E}">
        <p14:creationId xmlns:p14="http://schemas.microsoft.com/office/powerpoint/2010/main" val="8856931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#1 – Conduct an Inventory</a:t>
            </a:r>
          </a:p>
        </p:txBody>
      </p:sp>
      <p:pic>
        <p:nvPicPr>
          <p:cNvPr id="5" name="Picture 4"/>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03071">
            <a:off x="6316357" y="2849646"/>
            <a:ext cx="3380767" cy="2250625"/>
          </a:xfrm>
          <a:prstGeom prst="rect">
            <a:avLst/>
          </a:prstGeom>
        </p:spPr>
      </p:pic>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Workstations, Hardware, Equipment</a:t>
            </a:r>
          </a:p>
          <a:p>
            <a:pPr>
              <a:lnSpc>
                <a:spcPct val="135000"/>
              </a:lnSpc>
            </a:pPr>
            <a:r>
              <a:rPr lang="en-US" dirty="0"/>
              <a:t>Software</a:t>
            </a:r>
          </a:p>
          <a:p>
            <a:pPr>
              <a:lnSpc>
                <a:spcPct val="135000"/>
              </a:lnSpc>
            </a:pPr>
            <a:r>
              <a:rPr lang="en-US" dirty="0"/>
              <a:t>Networks</a:t>
            </a:r>
          </a:p>
          <a:p>
            <a:pPr>
              <a:lnSpc>
                <a:spcPct val="135000"/>
              </a:lnSpc>
            </a:pPr>
            <a:r>
              <a:rPr lang="en-US" dirty="0"/>
              <a:t>Databases</a:t>
            </a:r>
          </a:p>
          <a:p>
            <a:pPr>
              <a:lnSpc>
                <a:spcPct val="135000"/>
              </a:lnSpc>
            </a:pPr>
            <a:r>
              <a:rPr lang="en-US" dirty="0"/>
              <a:t>Online Presences</a:t>
            </a:r>
          </a:p>
        </p:txBody>
      </p:sp>
    </p:spTree>
    <p:extLst>
      <p:ext uri="{BB962C8B-B14F-4D97-AF65-F5344CB8AC3E}">
        <p14:creationId xmlns:p14="http://schemas.microsoft.com/office/powerpoint/2010/main" val="20241383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Software / Systems</a:t>
            </a:r>
          </a:p>
          <a:p>
            <a:pPr lvl="1"/>
            <a:r>
              <a:rPr lang="en-US" dirty="0"/>
              <a:t>Unsecured Software</a:t>
            </a:r>
          </a:p>
          <a:p>
            <a:pPr lvl="1"/>
            <a:r>
              <a:rPr lang="en-US" dirty="0"/>
              <a:t>Unsecured Devices</a:t>
            </a:r>
          </a:p>
          <a:p>
            <a:pPr lvl="1"/>
            <a:r>
              <a:rPr lang="en-US" dirty="0"/>
              <a:t>Unsecured Network / Wi-Fi</a:t>
            </a:r>
          </a:p>
          <a:p>
            <a:pPr lvl="1"/>
            <a:r>
              <a:rPr lang="en-US" dirty="0"/>
              <a:t>Bad Access Practices</a:t>
            </a:r>
          </a:p>
          <a:p>
            <a:pPr lvl="1"/>
            <a:endParaRPr lang="en-US" dirty="0"/>
          </a:p>
          <a:p>
            <a:pPr lvl="1"/>
            <a:endParaRPr lang="en-US" dirty="0"/>
          </a:p>
          <a:p>
            <a:endParaRPr lang="en-US" dirty="0"/>
          </a:p>
        </p:txBody>
      </p:sp>
    </p:spTree>
    <p:extLst>
      <p:ext uri="{BB962C8B-B14F-4D97-AF65-F5344CB8AC3E}">
        <p14:creationId xmlns:p14="http://schemas.microsoft.com/office/powerpoint/2010/main" val="34899600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fontScale="92500" lnSpcReduction="10000"/>
          </a:bodyPr>
          <a:lstStyle/>
          <a:p>
            <a:r>
              <a:rPr lang="en-US" sz="3467" dirty="0"/>
              <a:t>Devices / Internet-of-Things (IoT)</a:t>
            </a:r>
          </a:p>
          <a:p>
            <a:pPr lvl="1"/>
            <a:r>
              <a:rPr lang="en-US" sz="3467" dirty="0"/>
              <a:t>Employee’s BYOD – Bring your own device</a:t>
            </a:r>
          </a:p>
          <a:p>
            <a:pPr lvl="1"/>
            <a:r>
              <a:rPr lang="en-US" sz="3467" dirty="0"/>
              <a:t>Employee Online Access, VPN, Remote Access/Connectivity</a:t>
            </a:r>
          </a:p>
          <a:p>
            <a:r>
              <a:rPr lang="en-US" sz="3467" dirty="0"/>
              <a:t>Automation/“Connected” Devices</a:t>
            </a:r>
          </a:p>
          <a:p>
            <a:pPr lvl="1"/>
            <a:r>
              <a:rPr lang="en-US" sz="3467" dirty="0"/>
              <a:t>Software/Firmware Outdated/Unpatched</a:t>
            </a:r>
          </a:p>
          <a:p>
            <a:r>
              <a:rPr lang="en-US" sz="3467" dirty="0"/>
              <a:t>Websites, Remote Access Gateways, VPN, Servers</a:t>
            </a:r>
          </a:p>
          <a:p>
            <a:pPr lvl="1"/>
            <a:r>
              <a:rPr lang="en-US" sz="3467" dirty="0"/>
              <a:t>Outdated/Unpatched</a:t>
            </a:r>
          </a:p>
          <a:p>
            <a:pPr lvl="1"/>
            <a:r>
              <a:rPr lang="en-US" sz="3467" dirty="0"/>
              <a:t>Unmanaged and Unmonitored</a:t>
            </a:r>
          </a:p>
          <a:p>
            <a:pPr lvl="1"/>
            <a:endParaRPr lang="en-US" sz="3467" dirty="0"/>
          </a:p>
          <a:p>
            <a:endParaRPr lang="en-US" sz="3467" dirty="0"/>
          </a:p>
          <a:p>
            <a:endParaRPr lang="en-US" dirty="0"/>
          </a:p>
        </p:txBody>
      </p:sp>
    </p:spTree>
    <p:extLst>
      <p:ext uri="{BB962C8B-B14F-4D97-AF65-F5344CB8AC3E}">
        <p14:creationId xmlns:p14="http://schemas.microsoft.com/office/powerpoint/2010/main" val="13859475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External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fontScale="92500"/>
          </a:bodyPr>
          <a:lstStyle/>
          <a:p>
            <a:r>
              <a:rPr lang="en-US" sz="3467" dirty="0"/>
              <a:t>Employees</a:t>
            </a:r>
          </a:p>
          <a:p>
            <a:pPr lvl="1"/>
            <a:r>
              <a:rPr lang="en-US" sz="3467" dirty="0"/>
              <a:t>BYOD – Bring your own device</a:t>
            </a:r>
          </a:p>
          <a:p>
            <a:pPr lvl="1"/>
            <a:r>
              <a:rPr lang="en-US" sz="3467" dirty="0"/>
              <a:t>Online Access, VPN, Remote Access/Connectivity</a:t>
            </a:r>
          </a:p>
          <a:p>
            <a:pPr lvl="1"/>
            <a:r>
              <a:rPr lang="en-US" sz="3467" dirty="0"/>
              <a:t>Severed, Malicious Intentions</a:t>
            </a:r>
          </a:p>
          <a:p>
            <a:r>
              <a:rPr lang="en-US" sz="3467" dirty="0"/>
              <a:t>Websites, Remote Access Gateways, VPN, Servers</a:t>
            </a:r>
          </a:p>
          <a:p>
            <a:pPr lvl="1"/>
            <a:r>
              <a:rPr lang="en-US" sz="3467" dirty="0"/>
              <a:t>Outdated/Unpatched</a:t>
            </a:r>
          </a:p>
          <a:p>
            <a:pPr lvl="1"/>
            <a:r>
              <a:rPr lang="en-US" sz="3467" dirty="0"/>
              <a:t>Unmanaged and Unmonitored</a:t>
            </a:r>
          </a:p>
          <a:p>
            <a:pPr lvl="1"/>
            <a:endParaRPr lang="en-US" sz="3467" dirty="0"/>
          </a:p>
          <a:p>
            <a:endParaRPr lang="en-US" sz="3467" dirty="0"/>
          </a:p>
          <a:p>
            <a:endParaRPr lang="en-US" dirty="0"/>
          </a:p>
        </p:txBody>
      </p:sp>
    </p:spTree>
    <p:extLst>
      <p:ext uri="{BB962C8B-B14F-4D97-AF65-F5344CB8AC3E}">
        <p14:creationId xmlns:p14="http://schemas.microsoft.com/office/powerpoint/2010/main" val="6169277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Internal &amp; External Threats</a:t>
            </a:r>
            <a:endParaRPr lang="en-US" sz="5333" dirty="0">
              <a:solidFill>
                <a:srgbClr val="008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Education, Education, Education</a:t>
            </a:r>
          </a:p>
          <a:p>
            <a:r>
              <a:rPr lang="en-US" dirty="0"/>
              <a:t>IT Service/Support/Consultants</a:t>
            </a:r>
          </a:p>
          <a:p>
            <a:r>
              <a:rPr lang="en-US" dirty="0"/>
              <a:t>Conditional Access (Filtering, Blocking)</a:t>
            </a:r>
          </a:p>
          <a:p>
            <a:r>
              <a:rPr lang="en-US" dirty="0"/>
              <a:t>Least Privileged Access</a:t>
            </a:r>
          </a:p>
          <a:p>
            <a:r>
              <a:rPr lang="en-US" dirty="0"/>
              <a:t>Updated/Patched Software and Firmware</a:t>
            </a:r>
          </a:p>
          <a:p>
            <a:r>
              <a:rPr lang="en-US" dirty="0"/>
              <a:t>Managed/Monitored Servers, Software and Devices</a:t>
            </a:r>
          </a:p>
          <a:p>
            <a:r>
              <a:rPr lang="en-US" dirty="0"/>
              <a:t>Intentional Increased Security Measures (Org Policies)</a:t>
            </a:r>
          </a:p>
          <a:p>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2491666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Questions &amp; Answers</a:t>
            </a:r>
          </a:p>
        </p:txBody>
      </p:sp>
      <p:pic>
        <p:nvPicPr>
          <p:cNvPr id="6" name="Picture 5" descr="C:\Users\Gary\AppData\Local\Microsoft\Windows\Temporary Internet Files\Content.IE5\9BFZVD0Y\MC900078622[1].wmf">
            <a:extLst>
              <a:ext uri="{FF2B5EF4-FFF2-40B4-BE49-F238E27FC236}">
                <a16:creationId xmlns:a16="http://schemas.microsoft.com/office/drawing/2014/main" id="{FBD1B89C-7D38-4571-87A9-4DB6D26DC3DE}"/>
              </a:ext>
            </a:extLst>
          </p:cNvPr>
          <p:cNvPicPr>
            <a:picLocks noGrp="1"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57400" y="1371600"/>
            <a:ext cx="2120357" cy="4561487"/>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Image result for questions and answers">
            <a:extLst>
              <a:ext uri="{FF2B5EF4-FFF2-40B4-BE49-F238E27FC236}">
                <a16:creationId xmlns:a16="http://schemas.microsoft.com/office/drawing/2014/main" id="{AEC606B8-E784-4586-BD2F-B1ADD815B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81162"/>
            <a:ext cx="54483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916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65</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#2 – Research</a:t>
            </a:r>
          </a:p>
        </p:txBody>
      </p:sp>
      <p:sp>
        <p:nvSpPr>
          <p:cNvPr id="6" name="Content Placeholder 1"/>
          <p:cNvSpPr txBox="1">
            <a:spLocks/>
          </p:cNvSpPr>
          <p:nvPr/>
        </p:nvSpPr>
        <p:spPr>
          <a:xfrm>
            <a:off x="914400" y="1676401"/>
            <a:ext cx="9296400" cy="4330891"/>
          </a:xfrm>
          <a:prstGeom prst="rect">
            <a:avLst/>
          </a:prstGeom>
        </p:spPr>
        <p:txBody>
          <a:bodyPr>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Hardware</a:t>
            </a:r>
          </a:p>
          <a:p>
            <a:pPr lvl="1">
              <a:lnSpc>
                <a:spcPct val="135000"/>
              </a:lnSpc>
            </a:pPr>
            <a:r>
              <a:rPr lang="en-US" dirty="0"/>
              <a:t>Amazon, BestBuy, Newegg, TigerDirect, Techie</a:t>
            </a:r>
          </a:p>
          <a:p>
            <a:pPr>
              <a:lnSpc>
                <a:spcPct val="135000"/>
              </a:lnSpc>
            </a:pPr>
            <a:r>
              <a:rPr lang="en-US" dirty="0"/>
              <a:t>Software</a:t>
            </a:r>
          </a:p>
          <a:p>
            <a:pPr lvl="1">
              <a:lnSpc>
                <a:spcPct val="135000"/>
              </a:lnSpc>
            </a:pPr>
            <a:r>
              <a:rPr lang="en-US" dirty="0"/>
              <a:t>Online Reviews, Google Search, Reddit</a:t>
            </a:r>
          </a:p>
          <a:p>
            <a:pPr>
              <a:lnSpc>
                <a:spcPct val="135000"/>
              </a:lnSpc>
            </a:pPr>
            <a:r>
              <a:rPr lang="en-US" dirty="0"/>
              <a:t>Cloud (Apps)</a:t>
            </a:r>
          </a:p>
          <a:p>
            <a:pPr lvl="1">
              <a:lnSpc>
                <a:spcPct val="135000"/>
              </a:lnSpc>
            </a:pPr>
            <a:r>
              <a:rPr lang="en-US" dirty="0" err="1"/>
              <a:t>AlternativeTo</a:t>
            </a:r>
            <a:r>
              <a:rPr lang="en-US" dirty="0"/>
              <a:t>, </a:t>
            </a:r>
            <a:r>
              <a:rPr lang="en-US" dirty="0" err="1"/>
              <a:t>Osalt</a:t>
            </a:r>
            <a:r>
              <a:rPr lang="en-US" dirty="0"/>
              <a:t>, </a:t>
            </a:r>
            <a:r>
              <a:rPr lang="en-US" dirty="0" err="1"/>
              <a:t>Sourceforge</a:t>
            </a:r>
            <a:endParaRPr lang="en-US" dirty="0"/>
          </a:p>
          <a:p>
            <a:pPr lvl="1">
              <a:lnSpc>
                <a:spcPct val="135000"/>
              </a:lnSpc>
            </a:pPr>
            <a:r>
              <a:rPr lang="en-US" dirty="0"/>
              <a:t>Capterra.com, g2.com, Trustpilot.com</a:t>
            </a:r>
          </a:p>
          <a:p>
            <a:pPr lvl="1">
              <a:lnSpc>
                <a:spcPct val="135000"/>
              </a:lnSpc>
            </a:pPr>
            <a:r>
              <a:rPr lang="en-US" dirty="0"/>
              <a:t>TrustRadius.com</a:t>
            </a:r>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elated image"/>
          <p:cNvPicPr>
            <a:picLocks noChangeAspect="1" noChangeArrowheads="1"/>
          </p:cNvPicPr>
          <p:nvPr/>
        </p:nvPicPr>
        <p:blipFill>
          <a:blip r:embed="rId3">
            <a:clrChange>
              <a:clrFrom>
                <a:srgbClr val="FCFCFE"/>
              </a:clrFrom>
              <a:clrTo>
                <a:srgbClr val="FCFCFE">
                  <a:alpha val="0"/>
                </a:srgbClr>
              </a:clrTo>
            </a:clrChange>
            <a:extLst>
              <a:ext uri="{28A0092B-C50C-407E-A947-70E740481C1C}">
                <a14:useLocalDpi xmlns:a14="http://schemas.microsoft.com/office/drawing/2010/main" val="0"/>
              </a:ext>
            </a:extLst>
          </a:blip>
          <a:srcRect/>
          <a:stretch>
            <a:fillRect/>
          </a:stretch>
        </p:blipFill>
        <p:spPr bwMode="auto">
          <a:xfrm>
            <a:off x="7772401" y="2743200"/>
            <a:ext cx="3124391"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25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3200400"/>
          </a:xfrm>
        </p:spPr>
        <p:txBody>
          <a:bodyPr>
            <a:normAutofit/>
          </a:bodyPr>
          <a:lstStyle/>
          <a:p>
            <a:pPr>
              <a:lnSpc>
                <a:spcPct val="200000"/>
              </a:lnSpc>
            </a:pPr>
            <a:r>
              <a:rPr lang="en-US" sz="3200" dirty="0">
                <a:latin typeface="Arial" pitchFamily="34" charset="0"/>
                <a:cs typeface="Arial" pitchFamily="34" charset="0"/>
              </a:rPr>
              <a:t>Commercial</a:t>
            </a:r>
          </a:p>
          <a:p>
            <a:pPr>
              <a:lnSpc>
                <a:spcPct val="200000"/>
              </a:lnSpc>
            </a:pPr>
            <a:r>
              <a:rPr lang="en-US" sz="3200" dirty="0">
                <a:latin typeface="Arial" pitchFamily="34" charset="0"/>
                <a:cs typeface="Arial" pitchFamily="34" charset="0"/>
              </a:rPr>
              <a:t>Freemium</a:t>
            </a:r>
          </a:p>
          <a:p>
            <a:pPr>
              <a:lnSpc>
                <a:spcPct val="200000"/>
              </a:lnSpc>
            </a:pPr>
            <a:r>
              <a:rPr lang="en-US" sz="3200" dirty="0">
                <a:latin typeface="Arial" pitchFamily="34" charset="0"/>
                <a:cs typeface="Arial" pitchFamily="34" charset="0"/>
              </a:rPr>
              <a:t>Free Open Source Software (FOSS)</a:t>
            </a:r>
          </a:p>
          <a:p>
            <a:pPr>
              <a:lnSpc>
                <a:spcPct val="200000"/>
              </a:lnSpc>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66</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Types of Software / Apps</a:t>
            </a:r>
          </a:p>
        </p:txBody>
      </p:sp>
    </p:spTree>
    <p:extLst>
      <p:ext uri="{BB962C8B-B14F-4D97-AF65-F5344CB8AC3E}">
        <p14:creationId xmlns:p14="http://schemas.microsoft.com/office/powerpoint/2010/main" val="24001587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67</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alternativeto.net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2362200" y="1355316"/>
            <a:ext cx="8534400" cy="4689487"/>
          </a:xfrm>
          <a:prstGeom prst="rect">
            <a:avLst/>
          </a:prstGeom>
        </p:spPr>
      </p:pic>
    </p:spTree>
    <p:extLst>
      <p:ext uri="{BB962C8B-B14F-4D97-AF65-F5344CB8AC3E}">
        <p14:creationId xmlns:p14="http://schemas.microsoft.com/office/powerpoint/2010/main" val="185716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68</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osalt.com</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88769" y="1303283"/>
            <a:ext cx="6934200" cy="4651920"/>
          </a:xfrm>
          <a:prstGeom prst="rect">
            <a:avLst/>
          </a:prstGeom>
        </p:spPr>
      </p:pic>
    </p:spTree>
    <p:extLst>
      <p:ext uri="{BB962C8B-B14F-4D97-AF65-F5344CB8AC3E}">
        <p14:creationId xmlns:p14="http://schemas.microsoft.com/office/powerpoint/2010/main" val="2049875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69</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sourceforge.net</a:t>
            </a:r>
          </a:p>
        </p:txBody>
      </p:sp>
      <p:pic>
        <p:nvPicPr>
          <p:cNvPr id="2" name="Picture 1">
            <a:extLst>
              <a:ext uri="{FF2B5EF4-FFF2-40B4-BE49-F238E27FC236}">
                <a16:creationId xmlns:a16="http://schemas.microsoft.com/office/drawing/2014/main" id="{60EEA574-93C1-416B-861A-4A06399411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71800" y="1677436"/>
            <a:ext cx="7745405" cy="4255949"/>
          </a:xfrm>
          <a:prstGeom prst="rect">
            <a:avLst/>
          </a:prstGeom>
        </p:spPr>
      </p:pic>
    </p:spTree>
    <p:extLst>
      <p:ext uri="{BB962C8B-B14F-4D97-AF65-F5344CB8AC3E}">
        <p14:creationId xmlns:p14="http://schemas.microsoft.com/office/powerpoint/2010/main" val="38228146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9"/>
            <a:ext cx="8229600" cy="4545003"/>
          </a:xfrm>
        </p:spPr>
        <p:txBody>
          <a:bodyPr numCol="2">
            <a:normAutofit lnSpcReduction="10000"/>
          </a:bodyPr>
          <a:lstStyle/>
          <a:p>
            <a:pPr>
              <a:lnSpc>
                <a:spcPct val="114000"/>
              </a:lnSpc>
            </a:pPr>
            <a:r>
              <a:rPr lang="en-US" dirty="0"/>
              <a:t>Manufacturer</a:t>
            </a:r>
          </a:p>
          <a:p>
            <a:pPr>
              <a:lnSpc>
                <a:spcPct val="114000"/>
              </a:lnSpc>
            </a:pPr>
            <a:r>
              <a:rPr lang="en-US" dirty="0"/>
              <a:t>Make</a:t>
            </a:r>
          </a:p>
          <a:p>
            <a:pPr>
              <a:lnSpc>
                <a:spcPct val="114000"/>
              </a:lnSpc>
            </a:pPr>
            <a:r>
              <a:rPr lang="en-US" dirty="0"/>
              <a:t>Model</a:t>
            </a:r>
          </a:p>
          <a:p>
            <a:pPr>
              <a:lnSpc>
                <a:spcPct val="114000"/>
              </a:lnSpc>
            </a:pPr>
            <a:r>
              <a:rPr lang="en-US" dirty="0"/>
              <a:t>Serial Number</a:t>
            </a:r>
          </a:p>
          <a:p>
            <a:pPr>
              <a:lnSpc>
                <a:spcPct val="114000"/>
              </a:lnSpc>
            </a:pPr>
            <a:r>
              <a:rPr lang="en-US" dirty="0"/>
              <a:t>Status</a:t>
            </a:r>
          </a:p>
          <a:p>
            <a:pPr>
              <a:lnSpc>
                <a:spcPct val="114000"/>
              </a:lnSpc>
            </a:pPr>
            <a:r>
              <a:rPr lang="en-US" dirty="0"/>
              <a:t>Purchased Date</a:t>
            </a:r>
          </a:p>
          <a:p>
            <a:pPr>
              <a:lnSpc>
                <a:spcPct val="114000"/>
              </a:lnSpc>
            </a:pPr>
            <a:r>
              <a:rPr lang="en-US" dirty="0"/>
              <a:t>Warranty</a:t>
            </a:r>
          </a:p>
          <a:p>
            <a:pPr>
              <a:lnSpc>
                <a:spcPct val="114000"/>
              </a:lnSpc>
            </a:pPr>
            <a:r>
              <a:rPr lang="en-US" dirty="0"/>
              <a:t>Cost</a:t>
            </a:r>
          </a:p>
          <a:p>
            <a:pPr>
              <a:lnSpc>
                <a:spcPct val="114000"/>
              </a:lnSpc>
            </a:pPr>
            <a:r>
              <a:rPr lang="en-US" dirty="0"/>
              <a:t>CPU</a:t>
            </a:r>
          </a:p>
          <a:p>
            <a:pPr>
              <a:lnSpc>
                <a:spcPct val="114000"/>
              </a:lnSpc>
            </a:pPr>
            <a:r>
              <a:rPr lang="en-US" dirty="0"/>
              <a:t>RAM</a:t>
            </a:r>
          </a:p>
          <a:p>
            <a:pPr>
              <a:lnSpc>
                <a:spcPct val="114000"/>
              </a:lnSpc>
            </a:pPr>
            <a:r>
              <a:rPr lang="en-US" dirty="0"/>
              <a:t>HDD/SSD</a:t>
            </a:r>
          </a:p>
          <a:p>
            <a:pPr>
              <a:lnSpc>
                <a:spcPct val="114000"/>
              </a:lnSpc>
            </a:pPr>
            <a:r>
              <a:rPr lang="en-US" dirty="0"/>
              <a:t>NIC</a:t>
            </a:r>
          </a:p>
          <a:p>
            <a:pPr>
              <a:lnSpc>
                <a:spcPct val="114000"/>
              </a:lnSpc>
            </a:pPr>
            <a:r>
              <a:rPr lang="en-US" dirty="0"/>
              <a:t>Removable Drives</a:t>
            </a:r>
          </a:p>
          <a:p>
            <a:pPr>
              <a:lnSpc>
                <a:spcPct val="114000"/>
              </a:lnSpc>
            </a:pPr>
            <a:r>
              <a:rPr lang="en-US" dirty="0"/>
              <a:t>Monitor</a:t>
            </a:r>
          </a:p>
          <a:p>
            <a:pPr>
              <a:lnSpc>
                <a:spcPct val="114000"/>
              </a:lnSpc>
            </a:pPr>
            <a:r>
              <a:rPr lang="en-US" dirty="0"/>
              <a:t>User</a:t>
            </a:r>
          </a:p>
          <a:p>
            <a:pPr>
              <a:lnSpc>
                <a:spcPct val="114000"/>
              </a:lnSpc>
            </a:pPr>
            <a:r>
              <a:rPr lang="en-US" dirty="0"/>
              <a:t>Peripherals</a:t>
            </a:r>
          </a:p>
          <a:p>
            <a:pPr>
              <a:lnSpc>
                <a:spcPct val="114000"/>
              </a:lnSpc>
            </a:pPr>
            <a:r>
              <a:rPr lang="en-US" dirty="0"/>
              <a:t>Condition</a:t>
            </a:r>
          </a:p>
        </p:txBody>
      </p:sp>
      <p:sp>
        <p:nvSpPr>
          <p:cNvPr id="3" name="Slide Number Placeholder 2"/>
          <p:cNvSpPr>
            <a:spLocks noGrp="1"/>
          </p:cNvSpPr>
          <p:nvPr>
            <p:ph type="sldNum" sz="quarter" idx="12"/>
          </p:nvPr>
        </p:nvSpPr>
        <p:spPr/>
        <p:txBody>
          <a:bodyPr/>
          <a:lstStyle/>
          <a:p>
            <a:fld id="{5D7CC708-C9D6-4476-97C9-D57295EAF710}" type="slidenum">
              <a:rPr lang="en-US" smtClean="0"/>
              <a:t>7</a:t>
            </a:fld>
            <a:endParaRPr lang="en-US"/>
          </a:p>
        </p:txBody>
      </p:sp>
      <p:sp>
        <p:nvSpPr>
          <p:cNvPr id="4" name="Title 3"/>
          <p:cNvSpPr>
            <a:spLocks noGrp="1"/>
          </p:cNvSpPr>
          <p:nvPr>
            <p:ph type="title"/>
          </p:nvPr>
        </p:nvSpPr>
        <p:spPr/>
        <p:txBody>
          <a:bodyPr>
            <a:noAutofit/>
          </a:bodyPr>
          <a:lstStyle/>
          <a:p>
            <a:r>
              <a:rPr lang="en-US" sz="3200" dirty="0"/>
              <a:t>Workstations / Hardware / Equipment</a:t>
            </a:r>
          </a:p>
        </p:txBody>
      </p:sp>
    </p:spTree>
    <p:extLst>
      <p:ext uri="{BB962C8B-B14F-4D97-AF65-F5344CB8AC3E}">
        <p14:creationId xmlns:p14="http://schemas.microsoft.com/office/powerpoint/2010/main" val="8108404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70</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capterra.com</a:t>
            </a:r>
          </a:p>
        </p:txBody>
      </p:sp>
      <p:pic>
        <p:nvPicPr>
          <p:cNvPr id="2" name="Picture 1">
            <a:extLst>
              <a:ext uri="{FF2B5EF4-FFF2-40B4-BE49-F238E27FC236}">
                <a16:creationId xmlns:a16="http://schemas.microsoft.com/office/drawing/2014/main" id="{73104D87-3676-4CD3-A91C-DD87793BBE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90800" y="1600200"/>
            <a:ext cx="7641450" cy="4198827"/>
          </a:xfrm>
          <a:prstGeom prst="rect">
            <a:avLst/>
          </a:prstGeom>
        </p:spPr>
      </p:pic>
    </p:spTree>
    <p:extLst>
      <p:ext uri="{BB962C8B-B14F-4D97-AF65-F5344CB8AC3E}">
        <p14:creationId xmlns:p14="http://schemas.microsoft.com/office/powerpoint/2010/main" val="4460320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71</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g2.com</a:t>
            </a:r>
          </a:p>
        </p:txBody>
      </p:sp>
      <p:pic>
        <p:nvPicPr>
          <p:cNvPr id="5" name="Picture 4">
            <a:extLst>
              <a:ext uri="{FF2B5EF4-FFF2-40B4-BE49-F238E27FC236}">
                <a16:creationId xmlns:a16="http://schemas.microsoft.com/office/drawing/2014/main" id="{1C4BA444-2ED3-4B13-98E9-A5A593A220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57400" y="1356334"/>
            <a:ext cx="9152643" cy="5029199"/>
          </a:xfrm>
          <a:prstGeom prst="rect">
            <a:avLst/>
          </a:prstGeom>
        </p:spPr>
      </p:pic>
    </p:spTree>
    <p:extLst>
      <p:ext uri="{BB962C8B-B14F-4D97-AF65-F5344CB8AC3E}">
        <p14:creationId xmlns:p14="http://schemas.microsoft.com/office/powerpoint/2010/main" val="4606849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72</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trustradius.com</a:t>
            </a:r>
          </a:p>
        </p:txBody>
      </p:sp>
      <p:pic>
        <p:nvPicPr>
          <p:cNvPr id="5" name="Picture 4">
            <a:extLst>
              <a:ext uri="{FF2B5EF4-FFF2-40B4-BE49-F238E27FC236}">
                <a16:creationId xmlns:a16="http://schemas.microsoft.com/office/drawing/2014/main" id="{1C4BA444-2ED3-4B13-98E9-A5A593A220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2200" y="1420867"/>
            <a:ext cx="8458200" cy="4647616"/>
          </a:xfrm>
          <a:prstGeom prst="rect">
            <a:avLst/>
          </a:prstGeom>
        </p:spPr>
      </p:pic>
    </p:spTree>
    <p:extLst>
      <p:ext uri="{BB962C8B-B14F-4D97-AF65-F5344CB8AC3E}">
        <p14:creationId xmlns:p14="http://schemas.microsoft.com/office/powerpoint/2010/main" val="24217401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73</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#3 – “Office” Productivity Suite</a:t>
            </a:r>
          </a:p>
        </p:txBody>
      </p:sp>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Microsoft 365 for Nonprofits</a:t>
            </a:r>
          </a:p>
          <a:p>
            <a:pPr>
              <a:lnSpc>
                <a:spcPct val="135000"/>
              </a:lnSpc>
            </a:pPr>
            <a:r>
              <a:rPr lang="en-US" dirty="0"/>
              <a:t>Google Workplace for Nonprofits</a:t>
            </a:r>
          </a:p>
          <a:p>
            <a:pPr>
              <a:lnSpc>
                <a:spcPct val="135000"/>
              </a:lnSpc>
            </a:pPr>
            <a:r>
              <a:rPr lang="en-US" dirty="0"/>
              <a:t>LibreOffice, OpenOffice, </a:t>
            </a:r>
            <a:r>
              <a:rPr lang="en-US" dirty="0" err="1"/>
              <a:t>OnlyOffice</a:t>
            </a:r>
            <a:endParaRPr lang="en-US" dirty="0"/>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microsoft clippy"/>
          <p:cNvPicPr>
            <a:picLocks noChangeAspect="1" noChangeArrowheads="1"/>
          </p:cNvPicPr>
          <p:nvPr/>
        </p:nvPicPr>
        <p:blipFill>
          <a:blip r:embed="rId3">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7010401" y="3941091"/>
            <a:ext cx="3493581" cy="283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3290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$3.00, $5.50, $9 or $22.50 per user/month)</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74</a:t>
            </a:fld>
            <a:endParaRPr lang="en-US"/>
          </a:p>
        </p:txBody>
      </p:sp>
      <p:pic>
        <p:nvPicPr>
          <p:cNvPr id="4" name="Picture 3">
            <a:extLst>
              <a:ext uri="{FF2B5EF4-FFF2-40B4-BE49-F238E27FC236}">
                <a16:creationId xmlns:a16="http://schemas.microsoft.com/office/drawing/2014/main" id="{0B072821-74D0-4BAA-8EA1-6A1F249432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5316" y="1541264"/>
            <a:ext cx="9521368" cy="5231806"/>
          </a:xfrm>
          <a:prstGeom prst="rect">
            <a:avLst/>
          </a:prstGeom>
        </p:spPr>
      </p:pic>
    </p:spTree>
    <p:extLst>
      <p:ext uri="{BB962C8B-B14F-4D97-AF65-F5344CB8AC3E}">
        <p14:creationId xmlns:p14="http://schemas.microsoft.com/office/powerpoint/2010/main" val="30953390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Business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for Basic, $3.00 for Standard, $5.50 for Premium)</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75</a:t>
            </a:fld>
            <a:endParaRPr lang="en-US"/>
          </a:p>
        </p:txBody>
      </p:sp>
      <p:pic>
        <p:nvPicPr>
          <p:cNvPr id="3" name="Picture 2">
            <a:extLst>
              <a:ext uri="{FF2B5EF4-FFF2-40B4-BE49-F238E27FC236}">
                <a16:creationId xmlns:a16="http://schemas.microsoft.com/office/drawing/2014/main" id="{78005137-4DE1-4E78-A476-983173914B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6840" y="1416050"/>
            <a:ext cx="9478320" cy="5208152"/>
          </a:xfrm>
          <a:prstGeom prst="rect">
            <a:avLst/>
          </a:prstGeom>
        </p:spPr>
      </p:pic>
    </p:spTree>
    <p:extLst>
      <p:ext uri="{BB962C8B-B14F-4D97-AF65-F5344CB8AC3E}">
        <p14:creationId xmlns:p14="http://schemas.microsoft.com/office/powerpoint/2010/main" val="18185178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Azure Donation</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($2000 in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76</a:t>
            </a:fld>
            <a:endParaRPr lang="en-US"/>
          </a:p>
        </p:txBody>
      </p:sp>
      <p:pic>
        <p:nvPicPr>
          <p:cNvPr id="4" name="Picture 3">
            <a:extLst>
              <a:ext uri="{FF2B5EF4-FFF2-40B4-BE49-F238E27FC236}">
                <a16:creationId xmlns:a16="http://schemas.microsoft.com/office/drawing/2014/main" id="{EBFD6304-D2A3-4602-921F-E44A48CB9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 r="-231"/>
          <a:stretch>
            <a:fillRect/>
          </a:stretch>
        </p:blipFill>
        <p:spPr>
          <a:xfrm>
            <a:off x="1600200" y="1627994"/>
            <a:ext cx="8739157" cy="4779951"/>
          </a:xfrm>
          <a:prstGeom prst="rect">
            <a:avLst/>
          </a:prstGeom>
        </p:spPr>
      </p:pic>
    </p:spTree>
    <p:extLst>
      <p:ext uri="{BB962C8B-B14F-4D97-AF65-F5344CB8AC3E}">
        <p14:creationId xmlns:p14="http://schemas.microsoft.com/office/powerpoint/2010/main" val="10692819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Google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$3.50, $6.16, 70% Discount for Nonprofits)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77</a:t>
            </a:fld>
            <a:endParaRPr lang="en-US"/>
          </a:p>
        </p:txBody>
      </p:sp>
      <p:pic>
        <p:nvPicPr>
          <p:cNvPr id="3" name="Picture 2">
            <a:extLst>
              <a:ext uri="{FF2B5EF4-FFF2-40B4-BE49-F238E27FC236}">
                <a16:creationId xmlns:a16="http://schemas.microsoft.com/office/drawing/2014/main" id="{2A6E7643-4263-48CC-A0A8-6175227147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1600" y="1416050"/>
            <a:ext cx="8991600" cy="4940709"/>
          </a:xfrm>
          <a:prstGeom prst="rect">
            <a:avLst/>
          </a:prstGeom>
        </p:spPr>
      </p:pic>
    </p:spTree>
    <p:extLst>
      <p:ext uri="{BB962C8B-B14F-4D97-AF65-F5344CB8AC3E}">
        <p14:creationId xmlns:p14="http://schemas.microsoft.com/office/powerpoint/2010/main" val="2148967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LibreOffice, OpenOffice, </a:t>
            </a:r>
            <a:r>
              <a:rPr lang="en-US" sz="4400" dirty="0" err="1">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OnlyOffice</a:t>
            </a:r>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etc.</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78</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2000" y="2057400"/>
            <a:ext cx="5522031" cy="30342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96000" y="1496641"/>
            <a:ext cx="4640622" cy="254993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267200" y="4127164"/>
            <a:ext cx="4751703" cy="2610968"/>
          </a:xfrm>
          <a:prstGeom prst="rect">
            <a:avLst/>
          </a:prstGeom>
        </p:spPr>
      </p:pic>
    </p:spTree>
    <p:extLst>
      <p:ext uri="{BB962C8B-B14F-4D97-AF65-F5344CB8AC3E}">
        <p14:creationId xmlns:p14="http://schemas.microsoft.com/office/powerpoint/2010/main" val="1673460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AWS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($95 TechSoup Admin Fee = $1,000 AWS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79</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38200" y="1796485"/>
            <a:ext cx="5611061" cy="30831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01219" y="2754451"/>
            <a:ext cx="5699378" cy="3131697"/>
          </a:xfrm>
          <a:prstGeom prst="rect">
            <a:avLst/>
          </a:prstGeom>
        </p:spPr>
      </p:pic>
    </p:spTree>
    <p:extLst>
      <p:ext uri="{BB962C8B-B14F-4D97-AF65-F5344CB8AC3E}">
        <p14:creationId xmlns:p14="http://schemas.microsoft.com/office/powerpoint/2010/main" val="33922682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852671"/>
          </a:xfrm>
        </p:spPr>
        <p:txBody>
          <a:bodyPr numCol="2">
            <a:normAutofit/>
          </a:bodyPr>
          <a:lstStyle/>
          <a:p>
            <a:pPr>
              <a:lnSpc>
                <a:spcPct val="125000"/>
              </a:lnSpc>
            </a:pPr>
            <a:r>
              <a:rPr lang="en-US" dirty="0"/>
              <a:t>Title</a:t>
            </a:r>
          </a:p>
          <a:p>
            <a:pPr>
              <a:lnSpc>
                <a:spcPct val="125000"/>
              </a:lnSpc>
            </a:pPr>
            <a:r>
              <a:rPr lang="en-US" dirty="0"/>
              <a:t>Version / Release</a:t>
            </a:r>
          </a:p>
          <a:p>
            <a:pPr>
              <a:lnSpc>
                <a:spcPct val="125000"/>
              </a:lnSpc>
            </a:pPr>
            <a:r>
              <a:rPr lang="en-US" dirty="0"/>
              <a:t>Description</a:t>
            </a:r>
          </a:p>
          <a:p>
            <a:pPr>
              <a:lnSpc>
                <a:spcPct val="125000"/>
              </a:lnSpc>
            </a:pPr>
            <a:r>
              <a:rPr lang="en-US" dirty="0"/>
              <a:t>License Info</a:t>
            </a:r>
          </a:p>
          <a:p>
            <a:pPr>
              <a:lnSpc>
                <a:spcPct val="125000"/>
              </a:lnSpc>
            </a:pPr>
            <a:r>
              <a:rPr lang="en-US" dirty="0"/>
              <a:t>Type</a:t>
            </a:r>
            <a:br>
              <a:rPr lang="en-US" dirty="0"/>
            </a:br>
            <a:endParaRPr lang="en-US" dirty="0"/>
          </a:p>
          <a:p>
            <a:pPr>
              <a:lnSpc>
                <a:spcPct val="125000"/>
              </a:lnSpc>
            </a:pPr>
            <a:r>
              <a:rPr lang="en-US" dirty="0"/>
              <a:t>Status</a:t>
            </a:r>
          </a:p>
          <a:p>
            <a:pPr>
              <a:lnSpc>
                <a:spcPct val="125000"/>
              </a:lnSpc>
            </a:pPr>
            <a:r>
              <a:rPr lang="en-US" dirty="0"/>
              <a:t>Purchased Date</a:t>
            </a:r>
          </a:p>
          <a:p>
            <a:pPr>
              <a:lnSpc>
                <a:spcPct val="125000"/>
              </a:lnSpc>
            </a:pPr>
            <a:r>
              <a:rPr lang="en-US" dirty="0"/>
              <a:t>Maintenance</a:t>
            </a:r>
          </a:p>
          <a:p>
            <a:pPr>
              <a:lnSpc>
                <a:spcPct val="125000"/>
              </a:lnSpc>
            </a:pPr>
            <a:r>
              <a:rPr lang="en-US" dirty="0"/>
              <a:t>Cost</a:t>
            </a:r>
          </a:p>
          <a:p>
            <a:pPr>
              <a:lnSpc>
                <a:spcPct val="125000"/>
              </a:lnSpc>
            </a:pPr>
            <a:r>
              <a:rPr lang="en-US" dirty="0"/>
              <a:t>Compatibility</a:t>
            </a:r>
          </a:p>
          <a:p>
            <a:pPr>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8</a:t>
            </a:fld>
            <a:endParaRPr lang="en-US"/>
          </a:p>
        </p:txBody>
      </p:sp>
      <p:sp>
        <p:nvSpPr>
          <p:cNvPr id="4" name="Title 3"/>
          <p:cNvSpPr>
            <a:spLocks noGrp="1"/>
          </p:cNvSpPr>
          <p:nvPr>
            <p:ph type="title"/>
          </p:nvPr>
        </p:nvSpPr>
        <p:spPr/>
        <p:txBody>
          <a:bodyPr>
            <a:normAutofit/>
          </a:bodyPr>
          <a:lstStyle/>
          <a:p>
            <a:r>
              <a:rPr lang="en-US" dirty="0"/>
              <a:t>Software</a:t>
            </a:r>
          </a:p>
        </p:txBody>
      </p:sp>
    </p:spTree>
    <p:extLst>
      <p:ext uri="{BB962C8B-B14F-4D97-AF65-F5344CB8AC3E}">
        <p14:creationId xmlns:p14="http://schemas.microsoft.com/office/powerpoint/2010/main" val="2486015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fontScale="70000" lnSpcReduction="20000"/>
          </a:bodyPr>
          <a:lstStyle/>
          <a:p>
            <a:pPr>
              <a:lnSpc>
                <a:spcPct val="200000"/>
              </a:lnSpc>
            </a:pPr>
            <a:r>
              <a:rPr lang="en-US" sz="3200" dirty="0">
                <a:latin typeface="Arial" pitchFamily="34" charset="0"/>
                <a:cs typeface="Arial" pitchFamily="34" charset="0"/>
              </a:rPr>
              <a:t>Networked Attached Storage (NAS)</a:t>
            </a:r>
          </a:p>
          <a:p>
            <a:pPr lvl="1">
              <a:lnSpc>
                <a:spcPct val="200000"/>
              </a:lnSpc>
            </a:pPr>
            <a:r>
              <a:rPr lang="en-US" sz="2800" dirty="0">
                <a:latin typeface="Arial" pitchFamily="34" charset="0"/>
                <a:cs typeface="Arial" pitchFamily="34" charset="0"/>
              </a:rPr>
              <a:t>Additional Storage Space</a:t>
            </a:r>
          </a:p>
          <a:p>
            <a:pPr lvl="1">
              <a:lnSpc>
                <a:spcPct val="200000"/>
              </a:lnSpc>
            </a:pPr>
            <a:r>
              <a:rPr lang="en-US" sz="2800" dirty="0">
                <a:latin typeface="Arial" pitchFamily="34" charset="0"/>
                <a:cs typeface="Arial" pitchFamily="34" charset="0"/>
              </a:rPr>
              <a:t>Easier Collaboration, Less Mess</a:t>
            </a:r>
          </a:p>
          <a:p>
            <a:pPr lvl="1">
              <a:lnSpc>
                <a:spcPct val="200000"/>
              </a:lnSpc>
            </a:pPr>
            <a:r>
              <a:rPr lang="en-US" sz="2800" dirty="0">
                <a:latin typeface="Arial" pitchFamily="34" charset="0"/>
                <a:cs typeface="Arial" pitchFamily="34" charset="0"/>
              </a:rPr>
              <a:t>Your own “Private Cloud”</a:t>
            </a:r>
          </a:p>
          <a:p>
            <a:pPr lvl="1">
              <a:lnSpc>
                <a:spcPct val="200000"/>
              </a:lnSpc>
            </a:pPr>
            <a:r>
              <a:rPr lang="en-US" sz="2800" dirty="0">
                <a:latin typeface="Arial" pitchFamily="34" charset="0"/>
                <a:cs typeface="Arial" pitchFamily="34" charset="0"/>
              </a:rPr>
              <a:t>Automatic Data Backups</a:t>
            </a:r>
          </a:p>
          <a:p>
            <a:pPr lvl="1">
              <a:lnSpc>
                <a:spcPct val="200000"/>
              </a:lnSpc>
            </a:pPr>
            <a:r>
              <a:rPr lang="en-US" sz="2800" dirty="0">
                <a:latin typeface="Arial" pitchFamily="34" charset="0"/>
                <a:cs typeface="Arial" pitchFamily="34" charset="0"/>
              </a:rPr>
              <a:t>Fast Configuration with Low Complications</a:t>
            </a:r>
          </a:p>
          <a:p>
            <a:pPr lvl="1">
              <a:lnSpc>
                <a:spcPct val="200000"/>
              </a:lnSpc>
            </a:pPr>
            <a:r>
              <a:rPr lang="en-US" sz="2800" dirty="0">
                <a:latin typeface="Arial" pitchFamily="34" charset="0"/>
                <a:cs typeface="Arial" pitchFamily="34" charset="0"/>
              </a:rPr>
              <a:t>Lots of Apps available</a:t>
            </a:r>
          </a:p>
          <a:p>
            <a:pPr lvl="1">
              <a:lnSpc>
                <a:spcPct val="200000"/>
              </a:lnSpc>
            </a:pPr>
            <a:endParaRPr lang="en-US" sz="2800" dirty="0">
              <a:latin typeface="Arial" pitchFamily="34" charset="0"/>
              <a:cs typeface="Arial" pitchFamily="34" charset="0"/>
            </a:endParaRPr>
          </a:p>
          <a:p>
            <a:pPr marL="109728" indent="0">
              <a:lnSpc>
                <a:spcPct val="200000"/>
              </a:lnSpc>
              <a:buNone/>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80</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#4 – Get a NAS</a:t>
            </a:r>
          </a:p>
        </p:txBody>
      </p:sp>
      <p:pic>
        <p:nvPicPr>
          <p:cNvPr id="2050" name="Picture 2" descr="Image result for network attached stor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438401"/>
            <a:ext cx="28575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159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Network Attached Storage</a:t>
            </a:r>
          </a:p>
        </p:txBody>
      </p:sp>
      <p:sp>
        <p:nvSpPr>
          <p:cNvPr id="6" name="Text Placeholder 5"/>
          <p:cNvSpPr>
            <a:spLocks noGrp="1"/>
          </p:cNvSpPr>
          <p:nvPr>
            <p:ph type="body" idx="1"/>
          </p:nvPr>
        </p:nvSpPr>
        <p:spPr>
          <a:xfrm>
            <a:off x="1981200" y="5410200"/>
            <a:ext cx="8229600" cy="997744"/>
          </a:xfrm>
        </p:spPr>
        <p:txBody>
          <a:bodyPr>
            <a:normAutofit/>
          </a:bodyPr>
          <a:lstStyle/>
          <a:p>
            <a:pPr algn="ctr"/>
            <a:r>
              <a:rPr lang="en-US" dirty="0"/>
              <a:t>Synology, Qnap, </a:t>
            </a:r>
            <a:r>
              <a:rPr lang="en-US" dirty="0" err="1"/>
              <a:t>Drobo</a:t>
            </a:r>
            <a:r>
              <a:rPr lang="en-US" dirty="0"/>
              <a:t>,</a:t>
            </a:r>
            <a:br>
              <a:rPr lang="en-US" dirty="0"/>
            </a:br>
            <a:r>
              <a:rPr lang="en-US" dirty="0"/>
              <a:t>Seagate, Western Digital, Netgear</a:t>
            </a:r>
          </a:p>
        </p:txBody>
      </p:sp>
      <p:sp>
        <p:nvSpPr>
          <p:cNvPr id="3" name="Slide Number Placeholder 2"/>
          <p:cNvSpPr>
            <a:spLocks noGrp="1"/>
          </p:cNvSpPr>
          <p:nvPr>
            <p:ph type="sldNum" sz="quarter" idx="12"/>
          </p:nvPr>
        </p:nvSpPr>
        <p:spPr/>
        <p:txBody>
          <a:bodyPr/>
          <a:lstStyle/>
          <a:p>
            <a:fld id="{5D7CC708-C9D6-4476-97C9-D57295EAF710}" type="slidenum">
              <a:rPr lang="en-US" smtClean="0"/>
              <a:t>81</a:t>
            </a:fld>
            <a:endParaRPr lang="en-US"/>
          </a:p>
        </p:txBody>
      </p:sp>
      <p:pic>
        <p:nvPicPr>
          <p:cNvPr id="11268" name="Picture 4" descr="http://media.bestofmicro.com/8/G/411136/original/SeagateNAS.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1377" y="3235030"/>
            <a:ext cx="2188309" cy="195580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ecx.images-amazon.com/images/I/71LIagHRcCL._SL1500_.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1404" y="1506055"/>
            <a:ext cx="3069056" cy="191918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ecx.images-amazon.com/images/I/71E1iEBCMqL._SL1500_.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96000" y="2969876"/>
            <a:ext cx="2330640" cy="23306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52786" y="1371249"/>
            <a:ext cx="1969254" cy="1749881"/>
          </a:xfrm>
          <a:prstGeom prst="rect">
            <a:avLst/>
          </a:prstGeom>
          <a:noFill/>
          <a:ln>
            <a:noFill/>
          </a:ln>
        </p:spPr>
      </p:pic>
      <p:pic>
        <p:nvPicPr>
          <p:cNvPr id="11266" name="Picture 2" descr="http://blog.bildergallery.com/wp-content/uploads/2013/02/synology_ds412+_1.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7389" y="1438202"/>
            <a:ext cx="2395771" cy="17968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TGEAR ReadyNAS 316 6-Bay 12TB (6 x 2TB) Network Attached Storage (RN31662D)"/>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15752" y="3175971"/>
            <a:ext cx="24384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19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Server / NAS Applications</a:t>
            </a:r>
          </a:p>
        </p:txBody>
      </p:sp>
      <p:sp>
        <p:nvSpPr>
          <p:cNvPr id="6" name="Text Placeholder 5"/>
          <p:cNvSpPr>
            <a:spLocks noGrp="1"/>
          </p:cNvSpPr>
          <p:nvPr>
            <p:ph type="body" idx="1"/>
          </p:nvPr>
        </p:nvSpPr>
        <p:spPr>
          <a:xfrm>
            <a:off x="1981200" y="5410200"/>
            <a:ext cx="8229600" cy="762000"/>
          </a:xfrm>
        </p:spPr>
        <p:txBody>
          <a:bodyPr>
            <a:normAutofit lnSpcReduction="10000"/>
          </a:bodyPr>
          <a:lstStyle/>
          <a:p>
            <a:pPr algn="ctr"/>
            <a:r>
              <a:rPr lang="en-US" dirty="0"/>
              <a:t>Apache, Asterisk, Drupal, </a:t>
            </a:r>
            <a:r>
              <a:rPr lang="en-US" dirty="0" err="1"/>
              <a:t>Joomla</a:t>
            </a:r>
            <a:r>
              <a:rPr lang="en-US" dirty="0"/>
              <a:t>, MySQL, PHP, Python, Tomcat, </a:t>
            </a:r>
            <a:r>
              <a:rPr lang="en-US" dirty="0" err="1"/>
              <a:t>vTiger</a:t>
            </a:r>
            <a:r>
              <a:rPr lang="en-US" dirty="0"/>
              <a:t>, </a:t>
            </a:r>
            <a:r>
              <a:rPr lang="en-US" dirty="0" err="1"/>
              <a:t>Wordpress</a:t>
            </a:r>
            <a:endParaRPr lang="en-US" dirty="0"/>
          </a:p>
        </p:txBody>
      </p:sp>
      <p:pic>
        <p:nvPicPr>
          <p:cNvPr id="10" name="Content Placeholder 9"/>
          <p:cNvPicPr>
            <a:picLocks noGrp="1" noChangeAspect="1"/>
          </p:cNvPicPr>
          <p:nvPr>
            <p:ph sz="quarter" idx="2"/>
          </p:nvPr>
        </p:nvPicPr>
        <p:blipFill>
          <a:blip r:embed="rId3" cstate="email">
            <a:extLst>
              <a:ext uri="{28A0092B-C50C-407E-A947-70E740481C1C}">
                <a14:useLocalDpi xmlns:a14="http://schemas.microsoft.com/office/drawing/2010/main" val="0"/>
              </a:ext>
            </a:extLst>
          </a:blip>
          <a:stretch>
            <a:fillRect/>
          </a:stretch>
        </p:blipFill>
        <p:spPr>
          <a:xfrm>
            <a:off x="5325226" y="2988870"/>
            <a:ext cx="1709258" cy="2011193"/>
          </a:xfrm>
          <a:ln>
            <a:noFill/>
            <a:prstDash val="solid"/>
          </a:ln>
        </p:spPr>
      </p:pic>
      <p:sp>
        <p:nvSpPr>
          <p:cNvPr id="3" name="Slide Number Placeholder 2"/>
          <p:cNvSpPr>
            <a:spLocks noGrp="1"/>
          </p:cNvSpPr>
          <p:nvPr>
            <p:ph type="sldNum" sz="quarter" idx="12"/>
          </p:nvPr>
        </p:nvSpPr>
        <p:spPr/>
        <p:txBody>
          <a:bodyPr/>
          <a:lstStyle/>
          <a:p>
            <a:fld id="{5D7CC708-C9D6-4476-97C9-D57295EAF710}" type="slidenum">
              <a:rPr lang="en-US" smtClean="0"/>
              <a:t>82</a:t>
            </a:fld>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09800" y="1600200"/>
            <a:ext cx="1570692" cy="830222"/>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69113" y="2160633"/>
            <a:ext cx="1746925" cy="1274073"/>
          </a:xfrm>
          <a:prstGeom prst="rect">
            <a:avLst/>
          </a:prstGeom>
          <a:noFill/>
          <a:ln>
            <a:noFill/>
          </a:ln>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47034" y="3558271"/>
            <a:ext cx="1778192" cy="1249042"/>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72200" y="1555597"/>
            <a:ext cx="1663900" cy="934118"/>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133601" y="3994466"/>
            <a:ext cx="1295403" cy="886056"/>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315036" y="4353420"/>
            <a:ext cx="1885950" cy="907789"/>
          </a:xfrm>
          <a:prstGeom prst="rect">
            <a:avLst/>
          </a:prstGeom>
        </p:spPr>
      </p:pic>
      <p:pic>
        <p:nvPicPr>
          <p:cNvPr id="16" name="Picture 15"/>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4849" y="2975917"/>
            <a:ext cx="2644371" cy="893190"/>
          </a:xfrm>
          <a:prstGeom prst="rect">
            <a:avLst/>
          </a:prstGeom>
        </p:spPr>
      </p:pic>
      <p:pic>
        <p:nvPicPr>
          <p:cNvPr id="12292" name="Picture 4" descr="https://d235vx86g2jtce.cloudfront.net/VtigerLogoDark400x120.pn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258008" y="3609678"/>
            <a:ext cx="2268524" cy="68055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s.w.org/about/images/logos/wordpress-logo-stacked-rgb.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335632" y="952465"/>
            <a:ext cx="1663111" cy="103319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tripwire.com/state-of-security/wp-content/uploads/security30.png"/>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090598" y="1486756"/>
            <a:ext cx="1499108" cy="154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244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a:bodyPr>
          <a:lstStyle/>
          <a:p>
            <a:pPr lvl="1">
              <a:lnSpc>
                <a:spcPct val="200000"/>
              </a:lnSpc>
            </a:pPr>
            <a:r>
              <a:rPr lang="en-US" sz="2800" dirty="0">
                <a:latin typeface="Arial" pitchFamily="34" charset="0"/>
                <a:cs typeface="Arial" pitchFamily="34" charset="0"/>
              </a:rPr>
              <a:t>Secure your devices</a:t>
            </a:r>
          </a:p>
          <a:p>
            <a:pPr lvl="1">
              <a:lnSpc>
                <a:spcPct val="200000"/>
              </a:lnSpc>
            </a:pPr>
            <a:r>
              <a:rPr lang="en-US" sz="2800" dirty="0">
                <a:latin typeface="Arial" pitchFamily="34" charset="0"/>
                <a:cs typeface="Arial" pitchFamily="34" charset="0"/>
              </a:rPr>
              <a:t>Always use HTTPS if possible</a:t>
            </a:r>
          </a:p>
          <a:p>
            <a:pPr lvl="1">
              <a:lnSpc>
                <a:spcPct val="200000"/>
              </a:lnSpc>
            </a:pPr>
            <a:r>
              <a:rPr lang="en-US" sz="2800" dirty="0">
                <a:latin typeface="Arial" pitchFamily="34" charset="0"/>
                <a:cs typeface="Arial" pitchFamily="34" charset="0"/>
              </a:rPr>
              <a:t>Public Wi-Fi – Just Say NO</a:t>
            </a:r>
          </a:p>
          <a:p>
            <a:pPr lvl="1">
              <a:lnSpc>
                <a:spcPct val="200000"/>
              </a:lnSpc>
            </a:pPr>
            <a:r>
              <a:rPr lang="en-US" sz="2800" dirty="0">
                <a:latin typeface="Arial" pitchFamily="34" charset="0"/>
                <a:cs typeface="Arial" pitchFamily="34" charset="0"/>
              </a:rPr>
              <a:t>Use Password Managers</a:t>
            </a:r>
          </a:p>
          <a:p>
            <a:pPr lvl="1">
              <a:lnSpc>
                <a:spcPct val="200000"/>
              </a:lnSpc>
            </a:pPr>
            <a:r>
              <a:rPr lang="en-US" sz="2800" dirty="0">
                <a:latin typeface="Arial" pitchFamily="34" charset="0"/>
                <a:cs typeface="Arial" pitchFamily="34" charset="0"/>
              </a:rPr>
              <a:t>Two-Factor Authentication</a:t>
            </a:r>
          </a:p>
        </p:txBody>
      </p:sp>
      <p:sp>
        <p:nvSpPr>
          <p:cNvPr id="3" name="Slide Number Placeholder 2"/>
          <p:cNvSpPr>
            <a:spLocks noGrp="1"/>
          </p:cNvSpPr>
          <p:nvPr>
            <p:ph type="sldNum" sz="quarter" idx="12"/>
          </p:nvPr>
        </p:nvSpPr>
        <p:spPr/>
        <p:txBody>
          <a:bodyPr/>
          <a:lstStyle/>
          <a:p>
            <a:fld id="{5D7CC708-C9D6-4476-97C9-D57295EAF710}" type="slidenum">
              <a:rPr lang="en-US" smtClean="0"/>
              <a:t>83</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#5 – Security (Online, Devices, etc.)</a:t>
            </a:r>
          </a:p>
        </p:txBody>
      </p:sp>
      <p:pic>
        <p:nvPicPr>
          <p:cNvPr id="3074" name="Picture 2" descr="Image result for secur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8574" y="3200400"/>
            <a:ext cx="3145578"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223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FF9D2C-E689-4643-94D2-62691818E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073" y="1755816"/>
            <a:ext cx="4746544" cy="267032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Password Managers</a:t>
            </a:r>
          </a:p>
        </p:txBody>
      </p:sp>
      <p:sp>
        <p:nvSpPr>
          <p:cNvPr id="8" name="Text Placeholder 7"/>
          <p:cNvSpPr>
            <a:spLocks noGrp="1"/>
          </p:cNvSpPr>
          <p:nvPr>
            <p:ph type="body" sz="half" idx="3"/>
          </p:nvPr>
        </p:nvSpPr>
        <p:spPr>
          <a:xfrm>
            <a:off x="709297" y="5623533"/>
            <a:ext cx="10820399" cy="762000"/>
          </a:xfrm>
        </p:spPr>
        <p:txBody>
          <a:bodyPr>
            <a:normAutofit lnSpcReduction="10000"/>
          </a:bodyPr>
          <a:lstStyle/>
          <a:p>
            <a:pPr algn="ctr"/>
            <a:r>
              <a:rPr lang="en-US" dirty="0" err="1"/>
              <a:t>Bitwarden</a:t>
            </a:r>
            <a:r>
              <a:rPr lang="en-US" dirty="0"/>
              <a:t>, LastPass, RoboForm, </a:t>
            </a:r>
            <a:r>
              <a:rPr lang="en-US" dirty="0" err="1"/>
              <a:t>Dashlane</a:t>
            </a:r>
            <a:r>
              <a:rPr lang="en-US" dirty="0"/>
              <a:t>, 1Password, KeePass*, Keeper, </a:t>
            </a:r>
            <a:r>
              <a:rPr lang="en-US" dirty="0" err="1"/>
              <a:t>ProtonPass</a:t>
            </a: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84</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413" y="1180752"/>
            <a:ext cx="2764019" cy="1150128"/>
          </a:xfrm>
          <a:prstGeom prst="rect">
            <a:avLst/>
          </a:prstGeom>
        </p:spPr>
      </p:pic>
      <p:sp>
        <p:nvSpPr>
          <p:cNvPr id="9" name="AutoShape 2" descr="Image result for 1password"/>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Image result for 1passwo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336" y="2824864"/>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roboform"/>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935067"/>
            <a:ext cx="3238500" cy="182435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Image result for keepass"/>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24164" y="4194697"/>
            <a:ext cx="3105150" cy="1357283"/>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Image result for lastpass"/>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7656" y="2535068"/>
            <a:ext cx="4471987" cy="1641865"/>
          </a:xfrm>
          <a:prstGeom prst="rect">
            <a:avLst/>
          </a:prstGeom>
          <a:extLst>
            <a:ext uri="{909E8E84-426E-40DD-AFC4-6F175D3DCCD1}">
              <a14:hiddenFill xmlns:a14="http://schemas.microsoft.com/office/drawing/2010/main">
                <a:solidFill>
                  <a:srgbClr val="FFFFFF"/>
                </a:solidFill>
              </a14:hiddenFill>
            </a:ext>
          </a:extLst>
        </p:spPr>
      </p:pic>
      <p:pic>
        <p:nvPicPr>
          <p:cNvPr id="2" name="Picture 4" descr="Proton Pass: Best-In-Class Free ...">
            <a:extLst>
              <a:ext uri="{FF2B5EF4-FFF2-40B4-BE49-F238E27FC236}">
                <a16:creationId xmlns:a16="http://schemas.microsoft.com/office/drawing/2014/main" id="{76AF7466-6FC3-D6E2-8A22-9CCEE152C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5652" y="3888799"/>
            <a:ext cx="2571750" cy="14401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eeper Unlimited Password Manager Review - Consumer Reports">
            <a:extLst>
              <a:ext uri="{FF2B5EF4-FFF2-40B4-BE49-F238E27FC236}">
                <a16:creationId xmlns:a16="http://schemas.microsoft.com/office/drawing/2014/main" id="{9E4518B5-F6AE-4E8A-987B-AC10A1869F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9752" y="1817877"/>
            <a:ext cx="2016248" cy="147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7545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85</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Questions &amp; Answers</a:t>
            </a:r>
          </a:p>
        </p:txBody>
      </p:sp>
      <p:pic>
        <p:nvPicPr>
          <p:cNvPr id="7170" name="Picture 2" descr="C:\Users\Gary\AppData\Local\Microsoft\Windows\Temporary Internet Files\Content.IE5\9BFZVD0Y\MC900078622[1].wmf"/>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600200" y="1600200"/>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questions and answers">
            <a:extLst>
              <a:ext uri="{FF2B5EF4-FFF2-40B4-BE49-F238E27FC236}">
                <a16:creationId xmlns:a16="http://schemas.microsoft.com/office/drawing/2014/main" id="{81AB7CF7-4858-05F4-5835-6D8381F46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564640"/>
            <a:ext cx="54483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473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D5AD5-7CC6-84BB-9CC3-B0DEE293D8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B6CCA-F9EA-A3A9-37D1-1E1706873DEA}"/>
              </a:ext>
            </a:extLst>
          </p:cNvPr>
          <p:cNvSpPr>
            <a:spLocks noGrp="1"/>
          </p:cNvSpPr>
          <p:nvPr>
            <p:ph type="ctrTitle"/>
          </p:nvPr>
        </p:nvSpPr>
        <p:spPr>
          <a:xfrm>
            <a:off x="3048000" y="1925115"/>
            <a:ext cx="8755087" cy="1018032"/>
          </a:xfrm>
        </p:spPr>
        <p:txBody>
          <a:bodyPr>
            <a:normAutofit fontScale="90000"/>
          </a:bodyPr>
          <a:lstStyle/>
          <a:p>
            <a:r>
              <a:rPr lang="en-US" sz="5867" dirty="0">
                <a:solidFill>
                  <a:schemeClr val="tx1"/>
                </a:solidFill>
              </a:rPr>
              <a:t>Artificial Intelligence (AI)</a:t>
            </a:r>
          </a:p>
        </p:txBody>
      </p:sp>
      <p:sp>
        <p:nvSpPr>
          <p:cNvPr id="3" name="Subtitle 2">
            <a:extLst>
              <a:ext uri="{FF2B5EF4-FFF2-40B4-BE49-F238E27FC236}">
                <a16:creationId xmlns:a16="http://schemas.microsoft.com/office/drawing/2014/main" id="{0B1C735D-D516-13FA-2240-7FF649FA8D0B}"/>
              </a:ext>
            </a:extLst>
          </p:cNvPr>
          <p:cNvSpPr>
            <a:spLocks noGrp="1"/>
          </p:cNvSpPr>
          <p:nvPr>
            <p:ph type="subTitle" idx="1"/>
          </p:nvPr>
        </p:nvSpPr>
        <p:spPr>
          <a:xfrm>
            <a:off x="3048001" y="3146752"/>
            <a:ext cx="8755087" cy="1425248"/>
          </a:xfrm>
        </p:spPr>
        <p:txBody>
          <a:bodyPr/>
          <a:lstStyle/>
          <a:p>
            <a:r>
              <a:rPr lang="en-US" i="1" dirty="0">
                <a:solidFill>
                  <a:schemeClr val="tx1"/>
                </a:solidFill>
              </a:rPr>
              <a:t>Unlocking the Power of Technology</a:t>
            </a:r>
            <a:br>
              <a:rPr lang="en-US" i="1" dirty="0">
                <a:solidFill>
                  <a:schemeClr val="tx1"/>
                </a:solidFill>
              </a:rPr>
            </a:br>
            <a:r>
              <a:rPr lang="en-US" i="1" dirty="0">
                <a:solidFill>
                  <a:schemeClr val="tx1"/>
                </a:solidFill>
              </a:rPr>
              <a:t>for Social Good</a:t>
            </a:r>
          </a:p>
        </p:txBody>
      </p:sp>
    </p:spTree>
    <p:extLst>
      <p:ext uri="{BB962C8B-B14F-4D97-AF65-F5344CB8AC3E}">
        <p14:creationId xmlns:p14="http://schemas.microsoft.com/office/powerpoint/2010/main" val="14160171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C321B-B8B9-4F05-D6D6-599FE4BDD788}"/>
            </a:ext>
          </a:extLst>
        </p:cNvPr>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BB0D33A7-5558-2F45-D104-6832418E6B80}"/>
              </a:ext>
            </a:extLst>
          </p:cNvPr>
          <p:cNvSpPr>
            <a:spLocks noGrp="1"/>
          </p:cNvSpPr>
          <p:nvPr>
            <p:ph idx="1"/>
          </p:nvPr>
        </p:nvSpPr>
        <p:spPr/>
        <p:txBody>
          <a:bodyPr/>
          <a:lstStyle/>
          <a:p>
            <a:pPr>
              <a:lnSpc>
                <a:spcPct val="200000"/>
              </a:lnSpc>
            </a:pPr>
            <a:r>
              <a:rPr lang="en-US" dirty="0"/>
              <a:t>AI for Everyday Nonprofit Tasks</a:t>
            </a:r>
          </a:p>
          <a:p>
            <a:pPr>
              <a:lnSpc>
                <a:spcPct val="200000"/>
              </a:lnSpc>
            </a:pPr>
            <a:r>
              <a:rPr lang="en-US" dirty="0"/>
              <a:t>Free &amp; Low-Cost Resources</a:t>
            </a:r>
          </a:p>
          <a:p>
            <a:pPr>
              <a:lnSpc>
                <a:spcPct val="200000"/>
              </a:lnSpc>
            </a:pPr>
            <a:r>
              <a:rPr lang="en-US" dirty="0"/>
              <a:t>Ethical Considerations &amp; Best Practices</a:t>
            </a:r>
          </a:p>
          <a:p>
            <a:pPr>
              <a:lnSpc>
                <a:spcPct val="200000"/>
              </a:lnSpc>
            </a:pPr>
            <a:r>
              <a:rPr lang="en-US" dirty="0"/>
              <a:t>Getting Started</a:t>
            </a:r>
          </a:p>
        </p:txBody>
      </p:sp>
      <p:sp>
        <p:nvSpPr>
          <p:cNvPr id="3" name="Slide Number Placeholder 2">
            <a:extLst>
              <a:ext uri="{FF2B5EF4-FFF2-40B4-BE49-F238E27FC236}">
                <a16:creationId xmlns:a16="http://schemas.microsoft.com/office/drawing/2014/main" id="{CFC3AFF9-2F7B-E6DF-8D83-478A05700847}"/>
              </a:ext>
            </a:extLst>
          </p:cNvPr>
          <p:cNvSpPr>
            <a:spLocks noGrp="1"/>
          </p:cNvSpPr>
          <p:nvPr>
            <p:ph type="sldNum" sz="quarter" idx="12"/>
          </p:nvPr>
        </p:nvSpPr>
        <p:spPr/>
        <p:txBody>
          <a:bodyPr/>
          <a:lstStyle/>
          <a:p>
            <a:fld id="{5D7CC708-C9D6-4476-97C9-D57295EAF710}" type="slidenum">
              <a:rPr lang="en-US" smtClean="0"/>
              <a:t>87</a:t>
            </a:fld>
            <a:endParaRPr lang="en-US"/>
          </a:p>
        </p:txBody>
      </p:sp>
      <p:sp>
        <p:nvSpPr>
          <p:cNvPr id="4" name="Title 3">
            <a:extLst>
              <a:ext uri="{FF2B5EF4-FFF2-40B4-BE49-F238E27FC236}">
                <a16:creationId xmlns:a16="http://schemas.microsoft.com/office/drawing/2014/main" id="{9E13A98F-FBCE-24F0-18CA-51DEE891EB91}"/>
              </a:ext>
            </a:extLst>
          </p:cNvPr>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Agenda</a:t>
            </a:r>
          </a:p>
        </p:txBody>
      </p:sp>
      <p:sp>
        <p:nvSpPr>
          <p:cNvPr id="9" name="AutoShape 2" descr="Image result for 1password">
            <a:extLst>
              <a:ext uri="{FF2B5EF4-FFF2-40B4-BE49-F238E27FC236}">
                <a16:creationId xmlns:a16="http://schemas.microsoft.com/office/drawing/2014/main" id="{7063BA6B-1523-8420-32BA-5F0512A049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975687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4AA89-FA24-104B-84EA-875BE91BE301}"/>
            </a:ext>
          </a:extLst>
        </p:cNvPr>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8612CD7-C96C-524C-7BCE-5B7BC989FF88}"/>
              </a:ext>
            </a:extLst>
          </p:cNvPr>
          <p:cNvSpPr>
            <a:spLocks noGrp="1"/>
          </p:cNvSpPr>
          <p:nvPr>
            <p:ph idx="1"/>
          </p:nvPr>
        </p:nvSpPr>
        <p:spPr/>
        <p:txBody>
          <a:bodyPr>
            <a:normAutofit lnSpcReduction="10000"/>
          </a:bodyPr>
          <a:lstStyle/>
          <a:p>
            <a:pPr>
              <a:lnSpc>
                <a:spcPct val="150000"/>
              </a:lnSpc>
            </a:pPr>
            <a:r>
              <a:rPr lang="en-US" dirty="0"/>
              <a:t>Writing &amp; Communication</a:t>
            </a:r>
          </a:p>
          <a:p>
            <a:pPr>
              <a:lnSpc>
                <a:spcPct val="150000"/>
              </a:lnSpc>
            </a:pPr>
            <a:r>
              <a:rPr lang="en-US" dirty="0"/>
              <a:t>Data Management &amp; Reporting</a:t>
            </a:r>
          </a:p>
          <a:p>
            <a:pPr>
              <a:lnSpc>
                <a:spcPct val="150000"/>
              </a:lnSpc>
            </a:pPr>
            <a:r>
              <a:rPr lang="en-US" dirty="0"/>
              <a:t>Research &amp; Insights</a:t>
            </a:r>
          </a:p>
          <a:p>
            <a:pPr>
              <a:lnSpc>
                <a:spcPct val="150000"/>
              </a:lnSpc>
            </a:pPr>
            <a:r>
              <a:rPr lang="en-US" dirty="0"/>
              <a:t>Design &amp; Marketing</a:t>
            </a:r>
          </a:p>
          <a:p>
            <a:pPr>
              <a:lnSpc>
                <a:spcPct val="150000"/>
              </a:lnSpc>
            </a:pPr>
            <a:r>
              <a:rPr lang="en-US" dirty="0"/>
              <a:t>Operations &amp; Planning</a:t>
            </a:r>
          </a:p>
          <a:p>
            <a:pPr>
              <a:lnSpc>
                <a:spcPct val="150000"/>
              </a:lnSpc>
            </a:pPr>
            <a:r>
              <a:rPr lang="en-US" dirty="0"/>
              <a:t>Program Delivery</a:t>
            </a:r>
          </a:p>
          <a:p>
            <a:pPr>
              <a:lnSpc>
                <a:spcPct val="150000"/>
              </a:lnSpc>
            </a:pPr>
            <a:r>
              <a:rPr lang="en-US" dirty="0"/>
              <a:t>Many more . . .</a:t>
            </a:r>
          </a:p>
        </p:txBody>
      </p:sp>
      <p:sp>
        <p:nvSpPr>
          <p:cNvPr id="3" name="Slide Number Placeholder 2">
            <a:extLst>
              <a:ext uri="{FF2B5EF4-FFF2-40B4-BE49-F238E27FC236}">
                <a16:creationId xmlns:a16="http://schemas.microsoft.com/office/drawing/2014/main" id="{FEC549D3-1014-6863-59C0-1390F44FDEB5}"/>
              </a:ext>
            </a:extLst>
          </p:cNvPr>
          <p:cNvSpPr>
            <a:spLocks noGrp="1"/>
          </p:cNvSpPr>
          <p:nvPr>
            <p:ph type="sldNum" sz="quarter" idx="12"/>
          </p:nvPr>
        </p:nvSpPr>
        <p:spPr/>
        <p:txBody>
          <a:bodyPr/>
          <a:lstStyle/>
          <a:p>
            <a:fld id="{5D7CC708-C9D6-4476-97C9-D57295EAF710}" type="slidenum">
              <a:rPr lang="en-US" smtClean="0"/>
              <a:t>88</a:t>
            </a:fld>
            <a:endParaRPr lang="en-US"/>
          </a:p>
        </p:txBody>
      </p:sp>
      <p:sp>
        <p:nvSpPr>
          <p:cNvPr id="4" name="Title 3">
            <a:extLst>
              <a:ext uri="{FF2B5EF4-FFF2-40B4-BE49-F238E27FC236}">
                <a16:creationId xmlns:a16="http://schemas.microsoft.com/office/drawing/2014/main" id="{004FDDE8-ACF1-B18C-5BAA-EB2BD7EF2EDF}"/>
              </a:ext>
            </a:extLst>
          </p:cNvPr>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AI for Everyday Nonprofit Tasks</a:t>
            </a:r>
          </a:p>
        </p:txBody>
      </p:sp>
      <p:sp>
        <p:nvSpPr>
          <p:cNvPr id="9" name="AutoShape 2" descr="Image result for 1password">
            <a:extLst>
              <a:ext uri="{FF2B5EF4-FFF2-40B4-BE49-F238E27FC236}">
                <a16:creationId xmlns:a16="http://schemas.microsoft.com/office/drawing/2014/main" id="{8B715FBA-3586-2CC0-B18D-FCFB5812A9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514456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10F94-2805-CDF2-BC23-157C240768A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128811-BCAF-A52A-8254-4E6B457387E8}"/>
              </a:ext>
            </a:extLst>
          </p:cNvPr>
          <p:cNvSpPr>
            <a:spLocks noGrp="1"/>
          </p:cNvSpPr>
          <p:nvPr>
            <p:ph type="sldNum" sz="quarter" idx="12"/>
          </p:nvPr>
        </p:nvSpPr>
        <p:spPr/>
        <p:txBody>
          <a:bodyPr/>
          <a:lstStyle/>
          <a:p>
            <a:fld id="{5D7CC708-C9D6-4476-97C9-D57295EAF710}" type="slidenum">
              <a:rPr lang="en-US" smtClean="0"/>
              <a:t>89</a:t>
            </a:fld>
            <a:endParaRPr lang="en-US"/>
          </a:p>
        </p:txBody>
      </p:sp>
      <p:sp>
        <p:nvSpPr>
          <p:cNvPr id="9" name="AutoShape 2" descr="Image result for 1password">
            <a:extLst>
              <a:ext uri="{FF2B5EF4-FFF2-40B4-BE49-F238E27FC236}">
                <a16:creationId xmlns:a16="http://schemas.microsoft.com/office/drawing/2014/main" id="{32D48015-8E1B-585A-D2D1-1AECEAEF97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82BEBEAB-4882-9605-9D72-635520773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280648"/>
            <a:ext cx="11201400" cy="6296412"/>
          </a:xfrm>
          <a:prstGeom prst="rect">
            <a:avLst/>
          </a:prstGeom>
        </p:spPr>
      </p:pic>
    </p:spTree>
    <p:extLst>
      <p:ext uri="{BB962C8B-B14F-4D97-AF65-F5344CB8AC3E}">
        <p14:creationId xmlns:p14="http://schemas.microsoft.com/office/powerpoint/2010/main" val="15581650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9220200" cy="3928870"/>
          </a:xfrm>
        </p:spPr>
        <p:txBody>
          <a:bodyPr numCol="2">
            <a:normAutofit/>
          </a:bodyPr>
          <a:lstStyle/>
          <a:p>
            <a:pPr>
              <a:lnSpc>
                <a:spcPct val="125000"/>
              </a:lnSpc>
            </a:pPr>
            <a:r>
              <a:rPr lang="en-US" dirty="0"/>
              <a:t>LAN / WAN</a:t>
            </a:r>
          </a:p>
          <a:p>
            <a:pPr>
              <a:lnSpc>
                <a:spcPct val="125000"/>
              </a:lnSpc>
            </a:pPr>
            <a:r>
              <a:rPr lang="en-US" dirty="0"/>
              <a:t>Wiring</a:t>
            </a:r>
          </a:p>
          <a:p>
            <a:pPr>
              <a:lnSpc>
                <a:spcPct val="125000"/>
              </a:lnSpc>
            </a:pPr>
            <a:r>
              <a:rPr lang="en-US" dirty="0"/>
              <a:t>Wireless / Wi-Fi</a:t>
            </a:r>
          </a:p>
          <a:p>
            <a:pPr>
              <a:lnSpc>
                <a:spcPct val="125000"/>
              </a:lnSpc>
            </a:pPr>
            <a:r>
              <a:rPr lang="en-US" dirty="0"/>
              <a:t>Network speeds</a:t>
            </a:r>
          </a:p>
          <a:p>
            <a:pPr>
              <a:lnSpc>
                <a:spcPct val="125000"/>
              </a:lnSpc>
            </a:pPr>
            <a:r>
              <a:rPr lang="en-US" dirty="0"/>
              <a:t>Network protocols</a:t>
            </a:r>
          </a:p>
          <a:p>
            <a:pPr>
              <a:lnSpc>
                <a:spcPct val="125000"/>
              </a:lnSpc>
            </a:pPr>
            <a:r>
              <a:rPr lang="en-US" dirty="0"/>
              <a:t>Internet services (ISP)</a:t>
            </a:r>
          </a:p>
          <a:p>
            <a:pPr>
              <a:lnSpc>
                <a:spcPct val="125000"/>
              </a:lnSpc>
            </a:pPr>
            <a:r>
              <a:rPr lang="en-US" dirty="0"/>
              <a:t>Hosts (Web, Email)</a:t>
            </a:r>
          </a:p>
          <a:p>
            <a:pPr>
              <a:lnSpc>
                <a:spcPct val="125000"/>
              </a:lnSpc>
            </a:pPr>
            <a:r>
              <a:rPr lang="en-US" dirty="0"/>
              <a:t>Firewalls</a:t>
            </a:r>
          </a:p>
          <a:p>
            <a:pPr>
              <a:lnSpc>
                <a:spcPct val="125000"/>
              </a:lnSpc>
            </a:pPr>
            <a:r>
              <a:rPr lang="en-US" dirty="0"/>
              <a:t>RAS / VPN</a:t>
            </a:r>
          </a:p>
          <a:p>
            <a:pPr>
              <a:lnSpc>
                <a:spcPct val="125000"/>
              </a:lnSpc>
            </a:pPr>
            <a:r>
              <a:rPr lang="en-US" dirty="0"/>
              <a:t>Equipment</a:t>
            </a:r>
          </a:p>
          <a:p>
            <a:pPr>
              <a:lnSpc>
                <a:spcPct val="125000"/>
              </a:lnSpc>
            </a:pPr>
            <a:r>
              <a:rPr lang="en-US" dirty="0"/>
              <a:t>Diagrams</a:t>
            </a:r>
          </a:p>
          <a:p>
            <a:pPr>
              <a:lnSpc>
                <a:spcPct val="125000"/>
              </a:lnSpc>
            </a:pPr>
            <a:r>
              <a:rPr lang="en-US" dirty="0"/>
              <a:t>Site Plans / Floorplans</a:t>
            </a:r>
          </a:p>
        </p:txBody>
      </p:sp>
      <p:sp>
        <p:nvSpPr>
          <p:cNvPr id="3" name="Slide Number Placeholder 2"/>
          <p:cNvSpPr>
            <a:spLocks noGrp="1"/>
          </p:cNvSpPr>
          <p:nvPr>
            <p:ph type="sldNum" sz="quarter" idx="12"/>
          </p:nvPr>
        </p:nvSpPr>
        <p:spPr/>
        <p:txBody>
          <a:bodyPr/>
          <a:lstStyle/>
          <a:p>
            <a:fld id="{5D7CC708-C9D6-4476-97C9-D57295EAF710}" type="slidenum">
              <a:rPr lang="en-US" smtClean="0"/>
              <a:t>9</a:t>
            </a:fld>
            <a:endParaRPr lang="en-US"/>
          </a:p>
        </p:txBody>
      </p:sp>
      <p:sp>
        <p:nvSpPr>
          <p:cNvPr id="4" name="Title 3"/>
          <p:cNvSpPr>
            <a:spLocks noGrp="1"/>
          </p:cNvSpPr>
          <p:nvPr>
            <p:ph type="title"/>
          </p:nvPr>
        </p:nvSpPr>
        <p:spPr/>
        <p:txBody>
          <a:bodyPr>
            <a:normAutofit/>
          </a:bodyPr>
          <a:lstStyle/>
          <a:p>
            <a:r>
              <a:rPr lang="en-US" dirty="0"/>
              <a:t>Networks</a:t>
            </a:r>
          </a:p>
        </p:txBody>
      </p:sp>
    </p:spTree>
    <p:extLst>
      <p:ext uri="{BB962C8B-B14F-4D97-AF65-F5344CB8AC3E}">
        <p14:creationId xmlns:p14="http://schemas.microsoft.com/office/powerpoint/2010/main" val="37201737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273972-7081-5CB8-3130-ACD847125ADA}"/>
              </a:ext>
            </a:extLst>
          </p:cNvPr>
          <p:cNvSpPr>
            <a:spLocks noGrp="1"/>
          </p:cNvSpPr>
          <p:nvPr>
            <p:ph type="sldNum" sz="quarter" idx="12"/>
          </p:nvPr>
        </p:nvSpPr>
        <p:spPr/>
        <p:txBody>
          <a:bodyPr/>
          <a:lstStyle/>
          <a:p>
            <a:fld id="{5D7CC708-C9D6-4476-97C9-D57295EAF710}" type="slidenum">
              <a:rPr lang="en-US" smtClean="0"/>
              <a:t>90</a:t>
            </a:fld>
            <a:endParaRPr lang="en-US"/>
          </a:p>
        </p:txBody>
      </p:sp>
      <p:pic>
        <p:nvPicPr>
          <p:cNvPr id="4" name="Picture 3">
            <a:extLst>
              <a:ext uri="{FF2B5EF4-FFF2-40B4-BE49-F238E27FC236}">
                <a16:creationId xmlns:a16="http://schemas.microsoft.com/office/drawing/2014/main" id="{869EA366-4A55-E866-D7CE-006C7040A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8159"/>
            <a:ext cx="11309970" cy="6357441"/>
          </a:xfrm>
          <a:prstGeom prst="rect">
            <a:avLst/>
          </a:prstGeom>
        </p:spPr>
      </p:pic>
    </p:spTree>
    <p:extLst>
      <p:ext uri="{BB962C8B-B14F-4D97-AF65-F5344CB8AC3E}">
        <p14:creationId xmlns:p14="http://schemas.microsoft.com/office/powerpoint/2010/main" val="315199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B619B-3C59-0206-EFC1-49ED3533D73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0CF405-35B1-0D1C-B3E8-596E38563567}"/>
              </a:ext>
            </a:extLst>
          </p:cNvPr>
          <p:cNvSpPr>
            <a:spLocks noGrp="1"/>
          </p:cNvSpPr>
          <p:nvPr>
            <p:ph type="sldNum" sz="quarter" idx="12"/>
          </p:nvPr>
        </p:nvSpPr>
        <p:spPr/>
        <p:txBody>
          <a:bodyPr/>
          <a:lstStyle/>
          <a:p>
            <a:fld id="{5D7CC708-C9D6-4476-97C9-D57295EAF710}" type="slidenum">
              <a:rPr lang="en-US" smtClean="0"/>
              <a:t>91</a:t>
            </a:fld>
            <a:endParaRPr lang="en-US"/>
          </a:p>
        </p:txBody>
      </p:sp>
      <p:pic>
        <p:nvPicPr>
          <p:cNvPr id="4" name="Picture 3">
            <a:extLst>
              <a:ext uri="{FF2B5EF4-FFF2-40B4-BE49-F238E27FC236}">
                <a16:creationId xmlns:a16="http://schemas.microsoft.com/office/drawing/2014/main" id="{83F62419-24FA-1340-B526-6CD888F3EE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1000" y="348159"/>
            <a:ext cx="11309970" cy="6357440"/>
          </a:xfrm>
          <a:prstGeom prst="rect">
            <a:avLst/>
          </a:prstGeom>
        </p:spPr>
      </p:pic>
    </p:spTree>
    <p:extLst>
      <p:ext uri="{BB962C8B-B14F-4D97-AF65-F5344CB8AC3E}">
        <p14:creationId xmlns:p14="http://schemas.microsoft.com/office/powerpoint/2010/main" val="10911933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C5317-EC14-6093-EA37-951AC077F70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531A71-708C-4A61-7C04-423A2D366D50}"/>
              </a:ext>
            </a:extLst>
          </p:cNvPr>
          <p:cNvSpPr>
            <a:spLocks noGrp="1"/>
          </p:cNvSpPr>
          <p:nvPr>
            <p:ph type="sldNum" sz="quarter" idx="12"/>
          </p:nvPr>
        </p:nvSpPr>
        <p:spPr/>
        <p:txBody>
          <a:bodyPr/>
          <a:lstStyle/>
          <a:p>
            <a:fld id="{5D7CC708-C9D6-4476-97C9-D57295EAF710}" type="slidenum">
              <a:rPr lang="en-US" smtClean="0"/>
              <a:t>92</a:t>
            </a:fld>
            <a:endParaRPr lang="en-US"/>
          </a:p>
        </p:txBody>
      </p:sp>
      <p:pic>
        <p:nvPicPr>
          <p:cNvPr id="4" name="Picture 3">
            <a:extLst>
              <a:ext uri="{FF2B5EF4-FFF2-40B4-BE49-F238E27FC236}">
                <a16:creationId xmlns:a16="http://schemas.microsoft.com/office/drawing/2014/main" id="{D1D5B020-E4F5-83E8-62FF-FFDB5F54DF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831" y="348159"/>
            <a:ext cx="11309969" cy="6357440"/>
          </a:xfrm>
          <a:prstGeom prst="rect">
            <a:avLst/>
          </a:prstGeom>
        </p:spPr>
      </p:pic>
    </p:spTree>
    <p:extLst>
      <p:ext uri="{BB962C8B-B14F-4D97-AF65-F5344CB8AC3E}">
        <p14:creationId xmlns:p14="http://schemas.microsoft.com/office/powerpoint/2010/main" val="27389846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ADE8-C83A-5B85-3E21-95964E1AB1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35968C-2B2E-EDBF-1D8E-62912CBF290F}"/>
              </a:ext>
            </a:extLst>
          </p:cNvPr>
          <p:cNvSpPr>
            <a:spLocks noGrp="1"/>
          </p:cNvSpPr>
          <p:nvPr>
            <p:ph type="sldNum" sz="quarter" idx="12"/>
          </p:nvPr>
        </p:nvSpPr>
        <p:spPr/>
        <p:txBody>
          <a:bodyPr/>
          <a:lstStyle/>
          <a:p>
            <a:fld id="{5D7CC708-C9D6-4476-97C9-D57295EAF710}" type="slidenum">
              <a:rPr lang="en-US" smtClean="0"/>
              <a:t>93</a:t>
            </a:fld>
            <a:endParaRPr lang="en-US"/>
          </a:p>
        </p:txBody>
      </p:sp>
      <p:pic>
        <p:nvPicPr>
          <p:cNvPr id="4" name="Picture 3">
            <a:extLst>
              <a:ext uri="{FF2B5EF4-FFF2-40B4-BE49-F238E27FC236}">
                <a16:creationId xmlns:a16="http://schemas.microsoft.com/office/drawing/2014/main" id="{84A89E50-16A2-1135-A4F7-B0EF784F06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831" y="348159"/>
            <a:ext cx="11309969" cy="6357439"/>
          </a:xfrm>
          <a:prstGeom prst="rect">
            <a:avLst/>
          </a:prstGeom>
        </p:spPr>
      </p:pic>
    </p:spTree>
    <p:extLst>
      <p:ext uri="{BB962C8B-B14F-4D97-AF65-F5344CB8AC3E}">
        <p14:creationId xmlns:p14="http://schemas.microsoft.com/office/powerpoint/2010/main" val="6429374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9DCF7-4FFD-E951-F0D8-A9FCF1DEB46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128A9F-E8B9-CBB3-BFF8-B840E6018FD7}"/>
              </a:ext>
            </a:extLst>
          </p:cNvPr>
          <p:cNvSpPr>
            <a:spLocks noGrp="1"/>
          </p:cNvSpPr>
          <p:nvPr>
            <p:ph type="sldNum" sz="quarter" idx="12"/>
          </p:nvPr>
        </p:nvSpPr>
        <p:spPr/>
        <p:txBody>
          <a:bodyPr/>
          <a:lstStyle/>
          <a:p>
            <a:fld id="{5D7CC708-C9D6-4476-97C9-D57295EAF710}" type="slidenum">
              <a:rPr lang="en-US" smtClean="0"/>
              <a:t>94</a:t>
            </a:fld>
            <a:endParaRPr lang="en-US"/>
          </a:p>
        </p:txBody>
      </p:sp>
      <p:pic>
        <p:nvPicPr>
          <p:cNvPr id="4" name="Picture 3">
            <a:extLst>
              <a:ext uri="{FF2B5EF4-FFF2-40B4-BE49-F238E27FC236}">
                <a16:creationId xmlns:a16="http://schemas.microsoft.com/office/drawing/2014/main" id="{374DF6FA-3FD5-46DB-4B9F-7B7636EFA3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832" y="348159"/>
            <a:ext cx="11309967" cy="6357439"/>
          </a:xfrm>
          <a:prstGeom prst="rect">
            <a:avLst/>
          </a:prstGeom>
        </p:spPr>
      </p:pic>
    </p:spTree>
    <p:extLst>
      <p:ext uri="{BB962C8B-B14F-4D97-AF65-F5344CB8AC3E}">
        <p14:creationId xmlns:p14="http://schemas.microsoft.com/office/powerpoint/2010/main" val="1592814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F93B-6D05-DF97-C5AD-C4B406C37F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8C59F8-3BD4-7B59-7AC3-C71238FF23AE}"/>
              </a:ext>
            </a:extLst>
          </p:cNvPr>
          <p:cNvSpPr>
            <a:spLocks noGrp="1"/>
          </p:cNvSpPr>
          <p:nvPr>
            <p:ph type="sldNum" sz="quarter" idx="12"/>
          </p:nvPr>
        </p:nvSpPr>
        <p:spPr/>
        <p:txBody>
          <a:bodyPr/>
          <a:lstStyle/>
          <a:p>
            <a:fld id="{5D7CC708-C9D6-4476-97C9-D57295EAF710}" type="slidenum">
              <a:rPr lang="en-US" smtClean="0"/>
              <a:t>95</a:t>
            </a:fld>
            <a:endParaRPr lang="en-US"/>
          </a:p>
        </p:txBody>
      </p:sp>
      <p:pic>
        <p:nvPicPr>
          <p:cNvPr id="4" name="Picture 3">
            <a:extLst>
              <a:ext uri="{FF2B5EF4-FFF2-40B4-BE49-F238E27FC236}">
                <a16:creationId xmlns:a16="http://schemas.microsoft.com/office/drawing/2014/main" id="{B96C4CF4-F52A-1FFC-2925-24173BDA3F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832" y="348159"/>
            <a:ext cx="11309967" cy="6357438"/>
          </a:xfrm>
          <a:prstGeom prst="rect">
            <a:avLst/>
          </a:prstGeom>
        </p:spPr>
      </p:pic>
    </p:spTree>
    <p:extLst>
      <p:ext uri="{BB962C8B-B14F-4D97-AF65-F5344CB8AC3E}">
        <p14:creationId xmlns:p14="http://schemas.microsoft.com/office/powerpoint/2010/main" val="34898130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08393-A2ED-6075-687D-0B672BAC50C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397528-E99F-01A1-9143-3F6E4D671C14}"/>
              </a:ext>
            </a:extLst>
          </p:cNvPr>
          <p:cNvSpPr>
            <a:spLocks noGrp="1"/>
          </p:cNvSpPr>
          <p:nvPr>
            <p:ph type="sldNum" sz="quarter" idx="12"/>
          </p:nvPr>
        </p:nvSpPr>
        <p:spPr/>
        <p:txBody>
          <a:bodyPr/>
          <a:lstStyle/>
          <a:p>
            <a:fld id="{5D7CC708-C9D6-4476-97C9-D57295EAF710}" type="slidenum">
              <a:rPr lang="en-US" smtClean="0"/>
              <a:t>96</a:t>
            </a:fld>
            <a:endParaRPr lang="en-US"/>
          </a:p>
        </p:txBody>
      </p:sp>
      <p:pic>
        <p:nvPicPr>
          <p:cNvPr id="4" name="Picture 3">
            <a:extLst>
              <a:ext uri="{FF2B5EF4-FFF2-40B4-BE49-F238E27FC236}">
                <a16:creationId xmlns:a16="http://schemas.microsoft.com/office/drawing/2014/main" id="{86677CEB-6A03-1BCA-C202-3F3F6E7C1DA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833" y="348159"/>
            <a:ext cx="11309965" cy="6357438"/>
          </a:xfrm>
          <a:prstGeom prst="rect">
            <a:avLst/>
          </a:prstGeom>
        </p:spPr>
      </p:pic>
    </p:spTree>
    <p:extLst>
      <p:ext uri="{BB962C8B-B14F-4D97-AF65-F5344CB8AC3E}">
        <p14:creationId xmlns:p14="http://schemas.microsoft.com/office/powerpoint/2010/main" val="3229124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FA3D1-59BD-263F-701D-19A5B7A83D0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B1AC29-2CAB-DA8B-EF3B-CC50389A0FA2}"/>
              </a:ext>
            </a:extLst>
          </p:cNvPr>
          <p:cNvSpPr>
            <a:spLocks noGrp="1"/>
          </p:cNvSpPr>
          <p:nvPr>
            <p:ph type="sldNum" sz="quarter" idx="12"/>
          </p:nvPr>
        </p:nvSpPr>
        <p:spPr/>
        <p:txBody>
          <a:bodyPr/>
          <a:lstStyle/>
          <a:p>
            <a:fld id="{5D7CC708-C9D6-4476-97C9-D57295EAF710}" type="slidenum">
              <a:rPr lang="en-US" smtClean="0"/>
              <a:t>97</a:t>
            </a:fld>
            <a:endParaRPr lang="en-US"/>
          </a:p>
        </p:txBody>
      </p:sp>
      <p:pic>
        <p:nvPicPr>
          <p:cNvPr id="4" name="Picture 3">
            <a:extLst>
              <a:ext uri="{FF2B5EF4-FFF2-40B4-BE49-F238E27FC236}">
                <a16:creationId xmlns:a16="http://schemas.microsoft.com/office/drawing/2014/main" id="{427AF28F-C345-8184-69E7-85049767FD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833" y="348159"/>
            <a:ext cx="11309965" cy="6357437"/>
          </a:xfrm>
          <a:prstGeom prst="rect">
            <a:avLst/>
          </a:prstGeom>
        </p:spPr>
      </p:pic>
    </p:spTree>
    <p:extLst>
      <p:ext uri="{BB962C8B-B14F-4D97-AF65-F5344CB8AC3E}">
        <p14:creationId xmlns:p14="http://schemas.microsoft.com/office/powerpoint/2010/main" val="10890535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280B-C955-260A-41FB-03DC97E6E0C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A4D94A-7F28-A9DD-5326-69DB0A798E01}"/>
              </a:ext>
            </a:extLst>
          </p:cNvPr>
          <p:cNvSpPr>
            <a:spLocks noGrp="1"/>
          </p:cNvSpPr>
          <p:nvPr>
            <p:ph type="sldNum" sz="quarter" idx="12"/>
          </p:nvPr>
        </p:nvSpPr>
        <p:spPr/>
        <p:txBody>
          <a:bodyPr/>
          <a:lstStyle/>
          <a:p>
            <a:fld id="{5D7CC708-C9D6-4476-97C9-D57295EAF710}" type="slidenum">
              <a:rPr lang="en-US" smtClean="0"/>
              <a:t>98</a:t>
            </a:fld>
            <a:endParaRPr lang="en-US"/>
          </a:p>
        </p:txBody>
      </p:sp>
      <p:pic>
        <p:nvPicPr>
          <p:cNvPr id="4" name="Picture 3">
            <a:extLst>
              <a:ext uri="{FF2B5EF4-FFF2-40B4-BE49-F238E27FC236}">
                <a16:creationId xmlns:a16="http://schemas.microsoft.com/office/drawing/2014/main" id="{20F9D77E-F39F-1037-EE53-F786B1F0CB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833" y="348159"/>
            <a:ext cx="11309964" cy="6357437"/>
          </a:xfrm>
          <a:prstGeom prst="rect">
            <a:avLst/>
          </a:prstGeom>
        </p:spPr>
      </p:pic>
    </p:spTree>
    <p:extLst>
      <p:ext uri="{BB962C8B-B14F-4D97-AF65-F5344CB8AC3E}">
        <p14:creationId xmlns:p14="http://schemas.microsoft.com/office/powerpoint/2010/main" val="33640197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5901-3303-401A-FB4C-BE5787D938C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1D1053-14D3-D893-0F4C-9732223C5FEA}"/>
              </a:ext>
            </a:extLst>
          </p:cNvPr>
          <p:cNvSpPr>
            <a:spLocks noGrp="1"/>
          </p:cNvSpPr>
          <p:nvPr>
            <p:ph type="sldNum" sz="quarter" idx="12"/>
          </p:nvPr>
        </p:nvSpPr>
        <p:spPr/>
        <p:txBody>
          <a:bodyPr/>
          <a:lstStyle/>
          <a:p>
            <a:fld id="{5D7CC708-C9D6-4476-97C9-D57295EAF710}" type="slidenum">
              <a:rPr lang="en-US" smtClean="0"/>
              <a:t>99</a:t>
            </a:fld>
            <a:endParaRPr lang="en-US"/>
          </a:p>
        </p:txBody>
      </p:sp>
      <p:pic>
        <p:nvPicPr>
          <p:cNvPr id="4" name="Picture 3">
            <a:extLst>
              <a:ext uri="{FF2B5EF4-FFF2-40B4-BE49-F238E27FC236}">
                <a16:creationId xmlns:a16="http://schemas.microsoft.com/office/drawing/2014/main" id="{CA9344A3-6F0E-5CFB-3E37-9044D472EC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833" y="348159"/>
            <a:ext cx="11309964" cy="6357436"/>
          </a:xfrm>
          <a:prstGeom prst="rect">
            <a:avLst/>
          </a:prstGeom>
        </p:spPr>
      </p:pic>
    </p:spTree>
    <p:extLst>
      <p:ext uri="{BB962C8B-B14F-4D97-AF65-F5344CB8AC3E}">
        <p14:creationId xmlns:p14="http://schemas.microsoft.com/office/powerpoint/2010/main" val="9818215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a9d0abc-5d24-49c7-8e51-726cd60970a3" xsi:nil="true"/>
    <lcf76f155ced4ddcb4097134ff3c332f xmlns="8935768e-8fea-4282-8a37-93e2d3135ec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0304CA5863BA40A31814CA407E9204" ma:contentTypeVersion="14" ma:contentTypeDescription="Create a new document." ma:contentTypeScope="" ma:versionID="037f23b07cd730aa38311b691d19add5">
  <xsd:schema xmlns:xsd="http://www.w3.org/2001/XMLSchema" xmlns:xs="http://www.w3.org/2001/XMLSchema" xmlns:p="http://schemas.microsoft.com/office/2006/metadata/properties" xmlns:ns2="8935768e-8fea-4282-8a37-93e2d3135ec9" xmlns:ns3="6a9d0abc-5d24-49c7-8e51-726cd60970a3" targetNamespace="http://schemas.microsoft.com/office/2006/metadata/properties" ma:root="true" ma:fieldsID="cb94ceba22f96ec980c323e0d853c34c" ns2:_="" ns3:_="">
    <xsd:import namespace="8935768e-8fea-4282-8a37-93e2d3135ec9"/>
    <xsd:import namespace="6a9d0abc-5d24-49c7-8e51-726cd60970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35768e-8fea-4282-8a37-93e2d3135e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57d272-8fb9-4761-938f-34fbd5f7dc0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9d0abc-5d24-49c7-8e51-726cd60970a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4f17a0d-8570-4190-8548-979d739d632f}" ma:internalName="TaxCatchAll" ma:showField="CatchAllData" ma:web="6a9d0abc-5d24-49c7-8e51-726cd60970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FCCADE-8C50-425E-8D97-731D579BC543}">
  <ds:schemaRefs>
    <ds:schemaRef ds:uri="http://purl.org/dc/elements/1.1/"/>
    <ds:schemaRef ds:uri="http://schemas.microsoft.com/office/2006/metadata/properties"/>
    <ds:schemaRef ds:uri="6a9d0abc-5d24-49c7-8e51-726cd60970a3"/>
    <ds:schemaRef ds:uri="http://schemas.microsoft.com/office/infopath/2007/PartnerControls"/>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 ds:uri="8935768e-8fea-4282-8a37-93e2d3135ec9"/>
  </ds:schemaRefs>
</ds:datastoreItem>
</file>

<file path=customXml/itemProps2.xml><?xml version="1.0" encoding="utf-8"?>
<ds:datastoreItem xmlns:ds="http://schemas.openxmlformats.org/officeDocument/2006/customXml" ds:itemID="{6AF91FE4-6A8E-4A17-8C1C-AC0075660E83}">
  <ds:schemaRefs>
    <ds:schemaRef ds:uri="http://schemas.microsoft.com/sharepoint/v3/contenttype/forms"/>
  </ds:schemaRefs>
</ds:datastoreItem>
</file>

<file path=customXml/itemProps3.xml><?xml version="1.0" encoding="utf-8"?>
<ds:datastoreItem xmlns:ds="http://schemas.openxmlformats.org/officeDocument/2006/customXml" ds:itemID="{6D9CA5C7-75B3-45AD-BC70-C590F5071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35768e-8fea-4282-8a37-93e2d3135ec9"/>
    <ds:schemaRef ds:uri="6a9d0abc-5d24-49c7-8e51-726cd6097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Concourse</Template>
  <TotalTime>25223</TotalTime>
  <Words>1757</Words>
  <Application>Microsoft Office PowerPoint</Application>
  <PresentationFormat>Widescreen</PresentationFormat>
  <Paragraphs>464</Paragraphs>
  <Slides>110</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110</vt:i4>
      </vt:variant>
    </vt:vector>
  </HeadingPairs>
  <TitlesOfParts>
    <vt:vector size="118" baseType="lpstr">
      <vt:lpstr>Arial</vt:lpstr>
      <vt:lpstr>Calibri</vt:lpstr>
      <vt:lpstr>Lucida Sans Unicode</vt:lpstr>
      <vt:lpstr>Times New Roman</vt:lpstr>
      <vt:lpstr>Verdana</vt:lpstr>
      <vt:lpstr>Wingdings 2</vt:lpstr>
      <vt:lpstr>Wingdings 3</vt:lpstr>
      <vt:lpstr>Concourse</vt:lpstr>
      <vt:lpstr>Technology, Cyber Security, &amp; AI</vt:lpstr>
      <vt:lpstr>Recommended Books</vt:lpstr>
      <vt:lpstr>Recommended Online Resources</vt:lpstr>
      <vt:lpstr>Technology Tools: Hardware</vt:lpstr>
      <vt:lpstr>Technology Tools: Software</vt:lpstr>
      <vt:lpstr>Tool #1 – Conduct an Inventory</vt:lpstr>
      <vt:lpstr>Workstations / Hardware / Equipment</vt:lpstr>
      <vt:lpstr>Software</vt:lpstr>
      <vt:lpstr>Networks</vt:lpstr>
      <vt:lpstr>Databases</vt:lpstr>
      <vt:lpstr>Online Presences</vt:lpstr>
      <vt:lpstr>Recommendations</vt:lpstr>
      <vt:lpstr>Technology Tools: Cloud</vt:lpstr>
      <vt:lpstr>CLOUD COMPUTING</vt:lpstr>
      <vt:lpstr>PowerPoint Presentation</vt:lpstr>
      <vt:lpstr>PowerPoint Presentation</vt:lpstr>
      <vt:lpstr>PowerPoint Presentation</vt:lpstr>
      <vt:lpstr>Which one?</vt:lpstr>
      <vt:lpstr>Questions &amp; Answers</vt:lpstr>
      <vt:lpstr>CYBER SECURITY</vt:lpstr>
      <vt:lpstr>Top Security Threats</vt:lpstr>
      <vt:lpstr>Malvertising</vt:lpstr>
      <vt:lpstr>PowerPoint Presentation</vt:lpstr>
      <vt:lpstr>Malvertising</vt:lpstr>
      <vt:lpstr>Malvertising</vt:lpstr>
      <vt:lpstr>Malvertising</vt:lpstr>
      <vt:lpstr>Malvertising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Ransomware</vt:lpstr>
      <vt:lpstr>Ransomware</vt:lpstr>
      <vt:lpstr>Ransomware</vt:lpstr>
      <vt:lpstr>Ransomware</vt:lpstr>
      <vt:lpstr>Ransomware</vt:lpstr>
      <vt:lpstr>Ransomware</vt:lpstr>
      <vt:lpstr>Ransomware</vt:lpstr>
      <vt:lpstr>Internal Threats</vt:lpstr>
      <vt:lpstr>Internal Threats</vt:lpstr>
      <vt:lpstr>Internal Threats</vt:lpstr>
      <vt:lpstr>External Threats</vt:lpstr>
      <vt:lpstr>Internal &amp; External Threats</vt:lpstr>
      <vt:lpstr>Questions &amp; Answers</vt:lpstr>
      <vt:lpstr>Tool #2 – Research</vt:lpstr>
      <vt:lpstr>Types of Software / Apps</vt:lpstr>
      <vt:lpstr>alternativeto.net</vt:lpstr>
      <vt:lpstr>osalt.com</vt:lpstr>
      <vt:lpstr>sourceforge.net</vt:lpstr>
      <vt:lpstr>capterra.com</vt:lpstr>
      <vt:lpstr>g2.com</vt:lpstr>
      <vt:lpstr>trustradius.com</vt:lpstr>
      <vt:lpstr>Tool #3 – “Office” Productivity Suite</vt:lpstr>
      <vt:lpstr>Microsoft 365 for Nonprofits (Free, $3.00, $5.50, $9 or $22.50 per user/month)</vt:lpstr>
      <vt:lpstr>Microsoft 365 Business (Free for Basic, $3.00 for Standard, $5.50 for Premium)</vt:lpstr>
      <vt:lpstr>Microsoft Azure Donation ($2000 in Credits)</vt:lpstr>
      <vt:lpstr>Google for Nonprofits (Free, $3.50, $6.16, 70% Discount for Nonprofits)</vt:lpstr>
      <vt:lpstr>LibreOffice, OpenOffice, OnlyOffice, etc.</vt:lpstr>
      <vt:lpstr>AWS for Nonprofits ($95 TechSoup Admin Fee = $1,000 AWS Credits)</vt:lpstr>
      <vt:lpstr>Tool #4 – Get a NAS</vt:lpstr>
      <vt:lpstr>Network Attached Storage</vt:lpstr>
      <vt:lpstr>Server / NAS Applications</vt:lpstr>
      <vt:lpstr>Tool #5 – Security (Online, Devices, etc.)</vt:lpstr>
      <vt:lpstr>Password Managers</vt:lpstr>
      <vt:lpstr>Questions &amp; Answers</vt:lpstr>
      <vt:lpstr>Artificial Intelligence (AI)</vt:lpstr>
      <vt:lpstr>Agenda</vt:lpstr>
      <vt:lpstr>AI for Everyday Nonprofit Tasks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Technology</dc:title>
  <dc:creator>Gary</dc:creator>
  <cp:lastModifiedBy>Gary Hires</cp:lastModifiedBy>
  <cp:revision>183</cp:revision>
  <cp:lastPrinted>2024-10-10T13:51:20Z</cp:lastPrinted>
  <dcterms:created xsi:type="dcterms:W3CDTF">2011-06-01T00:47:48Z</dcterms:created>
  <dcterms:modified xsi:type="dcterms:W3CDTF">2025-09-09T20:54:43Z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0x010100BC0304CA5863BA40A31814CA407E9204</vt:lpwstr>
  </property>
  <property fmtid="{D5CDD505-2E9C-101B-9397-08002B2CF9AE}" pid="3" name="MediaServiceImageTags">
    <vt:lpwstr/>
  </property>
</Properties>
</file>