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1"/>
  </p:notesMasterIdLst>
  <p:handoutMasterIdLst>
    <p:handoutMasterId r:id="rId22"/>
  </p:handoutMasterIdLst>
  <p:sldIdLst>
    <p:sldId id="256" r:id="rId2"/>
    <p:sldId id="258" r:id="rId3"/>
    <p:sldId id="257" r:id="rId4"/>
    <p:sldId id="259" r:id="rId5"/>
    <p:sldId id="271" r:id="rId6"/>
    <p:sldId id="272" r:id="rId7"/>
    <p:sldId id="260" r:id="rId8"/>
    <p:sldId id="273" r:id="rId9"/>
    <p:sldId id="261" r:id="rId10"/>
    <p:sldId id="262" r:id="rId11"/>
    <p:sldId id="263" r:id="rId12"/>
    <p:sldId id="274" r:id="rId13"/>
    <p:sldId id="275" r:id="rId14"/>
    <p:sldId id="276" r:id="rId15"/>
    <p:sldId id="277" r:id="rId16"/>
    <p:sldId id="278" r:id="rId17"/>
    <p:sldId id="264" r:id="rId18"/>
    <p:sldId id="265" r:id="rId19"/>
    <p:sldId id="270" r:id="rId20"/>
  </p:sldIdLst>
  <p:sldSz cx="18288000" cy="10287000"/>
  <p:notesSz cx="7315200" cy="9601200"/>
  <p:embeddedFontLst>
    <p:embeddedFont>
      <p:font typeface="Mokoto" panose="020B0604020202020204" charset="0"/>
      <p:regular r:id="rId23"/>
    </p:embeddedFont>
    <p:embeddedFont>
      <p:font typeface="Montserrat Heavy" panose="020B0604020202020204" charset="0"/>
      <p:regular r:id="rId24"/>
    </p:embeddedFont>
    <p:embeddedFont>
      <p:font typeface="Montserrat Heavy Italics" panose="020B0604020202020204" charset="0"/>
      <p:regular r:id="rId25"/>
    </p:embeddedFont>
    <p:embeddedFont>
      <p:font typeface="Montserrat Semi-Bold" panose="020B0604020202020204" charset="0"/>
      <p:regular r:id="rId26"/>
    </p:embeddedFont>
    <p:embeddedFont>
      <p:font typeface="Raleway Italics"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3024" userDrawn="1">
          <p15:clr>
            <a:srgbClr val="A4A3A4"/>
          </p15:clr>
        </p15:guide>
        <p15:guide id="3" pos="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4DDE6-A32E-4A23-A6AC-66DAC76F018C}" v="21" dt="2024-07-17T12:34:17.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117" autoAdjust="0"/>
  </p:normalViewPr>
  <p:slideViewPr>
    <p:cSldViewPr snapToGrid="0" showGuides="1">
      <p:cViewPr varScale="1">
        <p:scale>
          <a:sx n="50" d="100"/>
          <a:sy n="50" d="100"/>
        </p:scale>
        <p:origin x="2050" y="43"/>
      </p:cViewPr>
      <p:guideLst>
        <p:guide orient="horz" pos="1272"/>
        <p:guide pos="3024"/>
        <p:guide pos="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93C714-95A9-1535-5ED2-D8C230D8E178}"/>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E64C57-8DFB-99EE-4589-95B12AE9D90F}"/>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FCAABF8-5221-4943-9BAA-6B5750AB0BC0}" type="datetimeFigureOut">
              <a:rPr lang="en-US" smtClean="0"/>
              <a:t>7/10/2024</a:t>
            </a:fld>
            <a:endParaRPr lang="en-US"/>
          </a:p>
        </p:txBody>
      </p:sp>
      <p:sp>
        <p:nvSpPr>
          <p:cNvPr id="4" name="Footer Placeholder 3">
            <a:extLst>
              <a:ext uri="{FF2B5EF4-FFF2-40B4-BE49-F238E27FC236}">
                <a16:creationId xmlns:a16="http://schemas.microsoft.com/office/drawing/2014/main" id="{115D09E1-A8B9-2330-DA23-89D11A8AA67E}"/>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B859DE-2746-0298-24F3-E3B7E95D873E}"/>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072EFA5-E60F-428B-8BBE-8A302C356F80}" type="slidenum">
              <a:rPr lang="en-US" smtClean="0"/>
              <a:t>‹#›</a:t>
            </a:fld>
            <a:endParaRPr lang="en-US"/>
          </a:p>
        </p:txBody>
      </p:sp>
    </p:spTree>
    <p:extLst>
      <p:ext uri="{BB962C8B-B14F-4D97-AF65-F5344CB8AC3E}">
        <p14:creationId xmlns:p14="http://schemas.microsoft.com/office/powerpoint/2010/main" val="13731417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829166C-3374-41C8-9CCF-F388152BC2A5}" type="datetimeFigureOut">
              <a:rPr lang="en-US" smtClean="0"/>
              <a:t>7/10/2024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124D180-BB06-45A5-AF72-5F67EC3A761D}" type="slidenum">
              <a:rPr lang="en-US" smtClean="0"/>
              <a:t>‹#›</a:t>
            </a:fld>
            <a:endParaRPr lang="en-US"/>
          </a:p>
        </p:txBody>
      </p:sp>
    </p:spTree>
    <p:extLst>
      <p:ext uri="{BB962C8B-B14F-4D97-AF65-F5344CB8AC3E}">
        <p14:creationId xmlns:p14="http://schemas.microsoft.com/office/powerpoint/2010/main" val="37324922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8868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Prompt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Raleway Italics"/>
                <a:ea typeface="Raleway Italics"/>
                <a:cs typeface="Raleway Italics"/>
                <a:sym typeface="Raleway Italics"/>
              </a:rPr>
              <a:t>I am a nonprofit whose mission is to preserve and protect life and property. Please provide me a 3-paragraph letter of inquiry that I can use to submit to a foundation for an operating grant of $20k.</a:t>
            </a:r>
          </a:p>
          <a:p>
            <a:endParaRPr lang="en-US" dirty="0"/>
          </a:p>
          <a:p>
            <a:r>
              <a:rPr lang="en-US" dirty="0"/>
              <a:t>Prompt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Raleway Italics"/>
                <a:ea typeface="Raleway Italics"/>
                <a:cs typeface="Raleway Italics"/>
                <a:sym typeface="Raleway Italics"/>
              </a:rPr>
              <a:t>I am a West Texas rural volunteer fire department nonprofit whose mission is to preserve and protect life and property during incidents such as fires, inclement weather, vehicle crashes, and other emergencies. Please provide me a 3-paragraph letter of inquiry that I can use to submit to a local private foundation for an operating grant of $20k.</a:t>
            </a:r>
          </a:p>
          <a:p>
            <a:endParaRPr lang="en-US" dirty="0"/>
          </a:p>
        </p:txBody>
      </p:sp>
    </p:spTree>
    <p:extLst>
      <p:ext uri="{BB962C8B-B14F-4D97-AF65-F5344CB8AC3E}">
        <p14:creationId xmlns:p14="http://schemas.microsoft.com/office/powerpoint/2010/main" val="259215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5035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8149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3588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4405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2165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9755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889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565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036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4361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237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296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7312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1893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9833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1756814" y="-403607"/>
            <a:ext cx="6531186" cy="11641778"/>
            <a:chOff x="0" y="0"/>
            <a:chExt cx="1720148" cy="3066147"/>
          </a:xfrm>
        </p:grpSpPr>
        <p:sp>
          <p:nvSpPr>
            <p:cNvPr id="3" name="Freeform 3"/>
            <p:cNvSpPr/>
            <p:nvPr/>
          </p:nvSpPr>
          <p:spPr>
            <a:xfrm>
              <a:off x="0" y="0"/>
              <a:ext cx="1720148" cy="3066147"/>
            </a:xfrm>
            <a:custGeom>
              <a:avLst/>
              <a:gdLst/>
              <a:ahLst/>
              <a:cxnLst/>
              <a:rect l="l" t="t" r="r" b="b"/>
              <a:pathLst>
                <a:path w="1720148" h="3066147">
                  <a:moveTo>
                    <a:pt x="0" y="0"/>
                  </a:moveTo>
                  <a:lnTo>
                    <a:pt x="1720148" y="0"/>
                  </a:lnTo>
                  <a:lnTo>
                    <a:pt x="1720148" y="3066147"/>
                  </a:lnTo>
                  <a:lnTo>
                    <a:pt x="0" y="3066147"/>
                  </a:lnTo>
                  <a:close/>
                </a:path>
              </a:pathLst>
            </a:custGeom>
            <a:gradFill rotWithShape="1">
              <a:gsLst>
                <a:gs pos="0">
                  <a:srgbClr val="000000">
                    <a:alpha val="0"/>
                  </a:srgbClr>
                </a:gs>
                <a:gs pos="100000">
                  <a:srgbClr val="000000">
                    <a:alpha val="100000"/>
                  </a:srgbClr>
                </a:gs>
              </a:gsLst>
              <a:lin ang="0"/>
            </a:gradFill>
          </p:spPr>
          <p:txBody>
            <a:bodyPr/>
            <a:lstStyle/>
            <a:p>
              <a:endParaRPr lang="en-US"/>
            </a:p>
          </p:txBody>
        </p:sp>
        <p:sp>
          <p:nvSpPr>
            <p:cNvPr id="4" name="TextBox 4"/>
            <p:cNvSpPr txBox="1"/>
            <p:nvPr/>
          </p:nvSpPr>
          <p:spPr>
            <a:xfrm>
              <a:off x="0" y="-38100"/>
              <a:ext cx="1720148" cy="3104247"/>
            </a:xfrm>
            <a:prstGeom prst="rect">
              <a:avLst/>
            </a:prstGeom>
          </p:spPr>
          <p:txBody>
            <a:bodyPr lIns="50800" tIns="50800" rIns="50800" bIns="50800" rtlCol="0" anchor="ctr"/>
            <a:lstStyle/>
            <a:p>
              <a:pPr algn="ctr">
                <a:lnSpc>
                  <a:spcPts val="2083"/>
                </a:lnSpc>
              </a:pPr>
              <a:endParaRPr/>
            </a:p>
          </p:txBody>
        </p:sp>
      </p:grpSp>
      <p:sp>
        <p:nvSpPr>
          <p:cNvPr id="5" name="Freeform 5"/>
          <p:cNvSpPr/>
          <p:nvPr/>
        </p:nvSpPr>
        <p:spPr>
          <a:xfrm rot="674092">
            <a:off x="-3513169" y="8339629"/>
            <a:ext cx="19149891" cy="6989710"/>
          </a:xfrm>
          <a:custGeom>
            <a:avLst/>
            <a:gdLst/>
            <a:ahLst/>
            <a:cxnLst/>
            <a:rect l="l" t="t" r="r" b="b"/>
            <a:pathLst>
              <a:path w="19149891" h="6989710">
                <a:moveTo>
                  <a:pt x="0" y="0"/>
                </a:moveTo>
                <a:lnTo>
                  <a:pt x="19149891" y="0"/>
                </a:lnTo>
                <a:lnTo>
                  <a:pt x="19149891" y="6989710"/>
                </a:lnTo>
                <a:lnTo>
                  <a:pt x="0" y="6989710"/>
                </a:lnTo>
                <a:lnTo>
                  <a:pt x="0" y="0"/>
                </a:lnTo>
                <a:close/>
              </a:path>
            </a:pathLst>
          </a:custGeom>
          <a:blipFill>
            <a:blip r:embed="rId3">
              <a:alphaModFix amt="80000"/>
            </a:blip>
            <a:stretch>
              <a:fillRect/>
            </a:stretch>
          </a:blipFill>
        </p:spPr>
        <p:txBody>
          <a:bodyPr/>
          <a:lstStyle/>
          <a:p>
            <a:endParaRPr lang="en-US"/>
          </a:p>
        </p:txBody>
      </p:sp>
      <p:sp>
        <p:nvSpPr>
          <p:cNvPr id="6" name="Freeform 6"/>
          <p:cNvSpPr/>
          <p:nvPr/>
        </p:nvSpPr>
        <p:spPr>
          <a:xfrm rot="828919" flipH="1" flipV="1">
            <a:off x="1076036" y="-4819412"/>
            <a:ext cx="19149891" cy="6989710"/>
          </a:xfrm>
          <a:custGeom>
            <a:avLst/>
            <a:gdLst/>
            <a:ahLst/>
            <a:cxnLst/>
            <a:rect l="l" t="t" r="r" b="b"/>
            <a:pathLst>
              <a:path w="19149891" h="6989710">
                <a:moveTo>
                  <a:pt x="19149891" y="6989710"/>
                </a:moveTo>
                <a:lnTo>
                  <a:pt x="0" y="6989710"/>
                </a:lnTo>
                <a:lnTo>
                  <a:pt x="0" y="0"/>
                </a:lnTo>
                <a:lnTo>
                  <a:pt x="19149891" y="0"/>
                </a:lnTo>
                <a:lnTo>
                  <a:pt x="19149891" y="6989710"/>
                </a:lnTo>
                <a:close/>
              </a:path>
            </a:pathLst>
          </a:custGeom>
          <a:blipFill>
            <a:blip r:embed="rId3">
              <a:alphaModFix amt="43000"/>
            </a:blip>
            <a:stretch>
              <a:fillRect/>
            </a:stretch>
          </a:blipFill>
        </p:spPr>
        <p:txBody>
          <a:bodyPr/>
          <a:lstStyle/>
          <a:p>
            <a:endParaRPr lang="en-US"/>
          </a:p>
        </p:txBody>
      </p:sp>
      <p:sp>
        <p:nvSpPr>
          <p:cNvPr id="7" name="TextBox 7"/>
          <p:cNvSpPr txBox="1"/>
          <p:nvPr/>
        </p:nvSpPr>
        <p:spPr>
          <a:xfrm>
            <a:off x="2076543" y="3354279"/>
            <a:ext cx="9506012" cy="2761064"/>
          </a:xfrm>
          <a:prstGeom prst="rect">
            <a:avLst/>
          </a:prstGeom>
        </p:spPr>
        <p:txBody>
          <a:bodyPr lIns="0" tIns="0" rIns="0" bIns="0" rtlCol="0" anchor="t">
            <a:spAutoFit/>
          </a:bodyPr>
          <a:lstStyle/>
          <a:p>
            <a:pPr algn="l">
              <a:lnSpc>
                <a:spcPts val="10509"/>
              </a:lnSpc>
            </a:pPr>
            <a:r>
              <a:rPr lang="en-US" sz="11062" dirty="0">
                <a:solidFill>
                  <a:srgbClr val="FFFFFF"/>
                </a:solidFill>
                <a:latin typeface="Montserrat Semi-Bold"/>
                <a:ea typeface="Montserrat Semi-Bold"/>
                <a:cs typeface="Montserrat Semi-Bold"/>
                <a:sym typeface="Montserrat Semi-Bold"/>
              </a:rPr>
              <a:t>Artificial Intelligence</a:t>
            </a:r>
          </a:p>
        </p:txBody>
      </p:sp>
      <p:sp>
        <p:nvSpPr>
          <p:cNvPr id="12" name="Freeform 15">
            <a:extLst>
              <a:ext uri="{FF2B5EF4-FFF2-40B4-BE49-F238E27FC236}">
                <a16:creationId xmlns:a16="http://schemas.microsoft.com/office/drawing/2014/main" id="{5F26C38A-3352-6293-33CF-E711A6B8A591}"/>
              </a:ext>
            </a:extLst>
          </p:cNvPr>
          <p:cNvSpPr/>
          <p:nvPr/>
        </p:nvSpPr>
        <p:spPr>
          <a:xfrm>
            <a:off x="14173200" y="6828371"/>
            <a:ext cx="2691369" cy="2691369"/>
          </a:xfrm>
          <a:custGeom>
            <a:avLst/>
            <a:gdLst/>
            <a:ahLst/>
            <a:cxnLst/>
            <a:rect l="l" t="t" r="r" b="b"/>
            <a:pathLst>
              <a:path w="2691369" h="2691369">
                <a:moveTo>
                  <a:pt x="0" y="0"/>
                </a:moveTo>
                <a:lnTo>
                  <a:pt x="2691369" y="0"/>
                </a:lnTo>
                <a:lnTo>
                  <a:pt x="2691369" y="2691369"/>
                </a:lnTo>
                <a:lnTo>
                  <a:pt x="0" y="26913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2076543" y="6098770"/>
            <a:ext cx="9506012" cy="2075286"/>
          </a:xfrm>
          <a:prstGeom prst="rect">
            <a:avLst/>
          </a:prstGeom>
        </p:spPr>
        <p:txBody>
          <a:bodyPr lIns="0" tIns="0" rIns="0" bIns="0" rtlCol="0" anchor="t">
            <a:spAutoFit/>
          </a:bodyPr>
          <a:lstStyle/>
          <a:p>
            <a:pPr algn="l">
              <a:lnSpc>
                <a:spcPts val="7945"/>
              </a:lnSpc>
            </a:pPr>
            <a:r>
              <a:rPr lang="en-US" sz="8363">
                <a:solidFill>
                  <a:srgbClr val="36E9FD"/>
                </a:solidFill>
                <a:latin typeface="Montserrat Heavy Italics"/>
                <a:ea typeface="Montserrat Heavy Italics"/>
                <a:cs typeface="Montserrat Heavy Italics"/>
                <a:sym typeface="Montserrat Heavy Italics"/>
              </a:rPr>
              <a:t>Assisted Grantwriting</a:t>
            </a:r>
          </a:p>
        </p:txBody>
      </p:sp>
      <p:sp>
        <p:nvSpPr>
          <p:cNvPr id="9" name="Freeform 15">
            <a:extLst>
              <a:ext uri="{FF2B5EF4-FFF2-40B4-BE49-F238E27FC236}">
                <a16:creationId xmlns:a16="http://schemas.microsoft.com/office/drawing/2014/main" id="{FC897A7D-88D1-4EA2-4545-09E7EDA4D751}"/>
              </a:ext>
            </a:extLst>
          </p:cNvPr>
          <p:cNvSpPr/>
          <p:nvPr/>
        </p:nvSpPr>
        <p:spPr>
          <a:xfrm>
            <a:off x="518487" y="220578"/>
            <a:ext cx="2691369" cy="2691369"/>
          </a:xfrm>
          <a:custGeom>
            <a:avLst/>
            <a:gdLst/>
            <a:ahLst/>
            <a:cxnLst/>
            <a:rect l="l" t="t" r="r" b="b"/>
            <a:pathLst>
              <a:path w="2691369" h="2691369">
                <a:moveTo>
                  <a:pt x="0" y="0"/>
                </a:moveTo>
                <a:lnTo>
                  <a:pt x="2691369" y="0"/>
                </a:lnTo>
                <a:lnTo>
                  <a:pt x="2691369" y="2691369"/>
                </a:lnTo>
                <a:lnTo>
                  <a:pt x="0" y="26913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361B70">
                <a:alpha val="100000"/>
              </a:srgbClr>
            </a:gs>
            <a:gs pos="100000">
              <a:srgbClr val="00000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42831">
            <a:off x="-183072" y="9034920"/>
            <a:ext cx="19149891" cy="6989710"/>
          </a:xfrm>
          <a:custGeom>
            <a:avLst/>
            <a:gdLst/>
            <a:ahLst/>
            <a:cxnLst/>
            <a:rect l="l" t="t" r="r" b="b"/>
            <a:pathLst>
              <a:path w="19149891" h="6989710">
                <a:moveTo>
                  <a:pt x="0" y="0"/>
                </a:moveTo>
                <a:lnTo>
                  <a:pt x="19149891" y="0"/>
                </a:lnTo>
                <a:lnTo>
                  <a:pt x="19149891" y="6989711"/>
                </a:lnTo>
                <a:lnTo>
                  <a:pt x="0" y="6989711"/>
                </a:lnTo>
                <a:lnTo>
                  <a:pt x="0" y="0"/>
                </a:lnTo>
                <a:close/>
              </a:path>
            </a:pathLst>
          </a:custGeom>
          <a:blipFill>
            <a:blip r:embed="rId3">
              <a:alphaModFix amt="80000"/>
            </a:blip>
            <a:stretch>
              <a:fillRect/>
            </a:stretch>
          </a:blipFill>
        </p:spPr>
        <p:txBody>
          <a:bodyPr/>
          <a:lstStyle/>
          <a:p>
            <a:endParaRPr lang="en-US"/>
          </a:p>
        </p:txBody>
      </p:sp>
      <p:sp>
        <p:nvSpPr>
          <p:cNvPr id="3" name="Freeform 3"/>
          <p:cNvSpPr/>
          <p:nvPr/>
        </p:nvSpPr>
        <p:spPr>
          <a:xfrm rot="-438710" flipV="1">
            <a:off x="-4529841" y="-5573153"/>
            <a:ext cx="19149891" cy="6989710"/>
          </a:xfrm>
          <a:custGeom>
            <a:avLst/>
            <a:gdLst/>
            <a:ahLst/>
            <a:cxnLst/>
            <a:rect l="l" t="t" r="r" b="b"/>
            <a:pathLst>
              <a:path w="19149891" h="6989710">
                <a:moveTo>
                  <a:pt x="0" y="6989710"/>
                </a:moveTo>
                <a:lnTo>
                  <a:pt x="19149891" y="6989710"/>
                </a:lnTo>
                <a:lnTo>
                  <a:pt x="19149891" y="0"/>
                </a:lnTo>
                <a:lnTo>
                  <a:pt x="0" y="0"/>
                </a:lnTo>
                <a:lnTo>
                  <a:pt x="0" y="6989710"/>
                </a:lnTo>
                <a:close/>
              </a:path>
            </a:pathLst>
          </a:custGeom>
          <a:blipFill>
            <a:blip r:embed="rId3">
              <a:alphaModFix amt="80000"/>
            </a:blip>
            <a:stretch>
              <a:fillRect/>
            </a:stretch>
          </a:blipFill>
        </p:spPr>
        <p:txBody>
          <a:bodyPr/>
          <a:lstStyle/>
          <a:p>
            <a:endParaRPr lang="en-US"/>
          </a:p>
        </p:txBody>
      </p:sp>
      <p:sp>
        <p:nvSpPr>
          <p:cNvPr id="5" name="Freeform 5"/>
          <p:cNvSpPr/>
          <p:nvPr/>
        </p:nvSpPr>
        <p:spPr>
          <a:xfrm>
            <a:off x="-5308566" y="2057400"/>
            <a:ext cx="9272016" cy="8229600"/>
          </a:xfrm>
          <a:custGeom>
            <a:avLst/>
            <a:gdLst/>
            <a:ahLst/>
            <a:cxnLst/>
            <a:rect l="l" t="t" r="r" b="b"/>
            <a:pathLst>
              <a:path w="9272016" h="8229600">
                <a:moveTo>
                  <a:pt x="0" y="0"/>
                </a:moveTo>
                <a:lnTo>
                  <a:pt x="9272016" y="0"/>
                </a:lnTo>
                <a:lnTo>
                  <a:pt x="9272016" y="8229600"/>
                </a:lnTo>
                <a:lnTo>
                  <a:pt x="0" y="8229600"/>
                </a:lnTo>
                <a:lnTo>
                  <a:pt x="0" y="0"/>
                </a:lnTo>
                <a:close/>
              </a:path>
            </a:pathLst>
          </a:custGeom>
          <a:blipFill>
            <a:blip r:embed="rId4">
              <a:alphaModFix amt="18999"/>
            </a:blip>
            <a:stretch>
              <a:fillRect/>
            </a:stretch>
          </a:blipFill>
        </p:spPr>
        <p:txBody>
          <a:bodyPr/>
          <a:lstStyle/>
          <a:p>
            <a:endParaRPr lang="en-US"/>
          </a:p>
        </p:txBody>
      </p:sp>
      <p:sp>
        <p:nvSpPr>
          <p:cNvPr id="7" name="TextBox 7"/>
          <p:cNvSpPr txBox="1"/>
          <p:nvPr/>
        </p:nvSpPr>
        <p:spPr>
          <a:xfrm>
            <a:off x="4800600" y="1159128"/>
            <a:ext cx="9965350" cy="1050672"/>
          </a:xfrm>
          <a:prstGeom prst="rect">
            <a:avLst/>
          </a:prstGeom>
        </p:spPr>
        <p:txBody>
          <a:bodyPr lIns="0" tIns="0" rIns="0" bIns="0" rtlCol="0" anchor="t">
            <a:spAutoFit/>
          </a:bodyPr>
          <a:lstStyle/>
          <a:p>
            <a:pPr>
              <a:lnSpc>
                <a:spcPts val="8143"/>
              </a:lnSpc>
            </a:pPr>
            <a:r>
              <a:rPr lang="en-US" sz="8572">
                <a:solidFill>
                  <a:srgbClr val="36E9FD"/>
                </a:solidFill>
                <a:latin typeface="Montserrat Semi-Bold"/>
                <a:ea typeface="Montserrat Semi-Bold"/>
                <a:cs typeface="Montserrat Semi-Bold"/>
                <a:sym typeface="Montserrat Semi-Bold"/>
              </a:rPr>
              <a:t>Demonstrations</a:t>
            </a:r>
          </a:p>
        </p:txBody>
      </p:sp>
      <p:sp>
        <p:nvSpPr>
          <p:cNvPr id="9" name="Freeform 9"/>
          <p:cNvSpPr/>
          <p:nvPr/>
        </p:nvSpPr>
        <p:spPr>
          <a:xfrm>
            <a:off x="13054474" y="2209800"/>
            <a:ext cx="9272016" cy="8229600"/>
          </a:xfrm>
          <a:custGeom>
            <a:avLst/>
            <a:gdLst/>
            <a:ahLst/>
            <a:cxnLst/>
            <a:rect l="l" t="t" r="r" b="b"/>
            <a:pathLst>
              <a:path w="9272016" h="8229600">
                <a:moveTo>
                  <a:pt x="0" y="0"/>
                </a:moveTo>
                <a:lnTo>
                  <a:pt x="9272016" y="0"/>
                </a:lnTo>
                <a:lnTo>
                  <a:pt x="9272016" y="8229600"/>
                </a:lnTo>
                <a:lnTo>
                  <a:pt x="0" y="8229600"/>
                </a:lnTo>
                <a:lnTo>
                  <a:pt x="0" y="0"/>
                </a:lnTo>
                <a:close/>
              </a:path>
            </a:pathLst>
          </a:custGeom>
          <a:blipFill>
            <a:blip r:embed="rId4">
              <a:alphaModFix amt="18999"/>
            </a:blip>
            <a:stretch>
              <a:fillRect/>
            </a:stretch>
          </a:blipFill>
        </p:spPr>
        <p:txBody>
          <a:bodyPr/>
          <a:lstStyle/>
          <a:p>
            <a:endParaRPr lang="en-US"/>
          </a:p>
        </p:txBody>
      </p:sp>
      <p:sp>
        <p:nvSpPr>
          <p:cNvPr id="10" name="TextBox 10"/>
          <p:cNvSpPr txBox="1"/>
          <p:nvPr/>
        </p:nvSpPr>
        <p:spPr>
          <a:xfrm>
            <a:off x="1300724" y="1599114"/>
            <a:ext cx="1154372"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10</a:t>
            </a:r>
          </a:p>
        </p:txBody>
      </p:sp>
      <p:sp>
        <p:nvSpPr>
          <p:cNvPr id="11" name="TextBox 14">
            <a:extLst>
              <a:ext uri="{FF2B5EF4-FFF2-40B4-BE49-F238E27FC236}">
                <a16:creationId xmlns:a16="http://schemas.microsoft.com/office/drawing/2014/main" id="{CB881414-4BFB-2EF1-B1FF-3769543BC619}"/>
              </a:ext>
            </a:extLst>
          </p:cNvPr>
          <p:cNvSpPr txBox="1"/>
          <p:nvPr/>
        </p:nvSpPr>
        <p:spPr>
          <a:xfrm>
            <a:off x="5365149" y="3495564"/>
            <a:ext cx="7683211" cy="4888646"/>
          </a:xfrm>
          <a:prstGeom prst="rect">
            <a:avLst/>
          </a:prstGeom>
        </p:spPr>
        <p:txBody>
          <a:bodyPr wrap="square" lIns="0" tIns="0" rIns="0" bIns="0" rtlCol="0" anchor="t">
            <a:spAutoFit/>
          </a:bodyPr>
          <a:lstStyle/>
          <a:p>
            <a:pPr marL="457200" indent="-457200">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Letter of Inquiry (LOI)</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Grammar, Spelling, &amp; Punctuation</a:t>
            </a:r>
            <a:endParaRPr lang="en-US" sz="3600">
              <a:solidFill>
                <a:srgbClr val="FFFFFF"/>
              </a:solidFill>
              <a:latin typeface="Raleway Italics"/>
              <a:ea typeface="Raleway Italics"/>
              <a:cs typeface="Raleway Italics"/>
            </a:endParaRPr>
          </a:p>
          <a:p>
            <a:pPr marL="457200" indent="-457200">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Clarity,  Conciseness &amp; Word Count</a:t>
            </a:r>
            <a:endParaRPr lang="en-US" sz="3600">
              <a:solidFill>
                <a:srgbClr val="FFFFFF"/>
              </a:solidFill>
              <a:latin typeface="Raleway Italics"/>
              <a:ea typeface="Raleway Italics"/>
              <a:cs typeface="Raleway Italics"/>
            </a:endParaRP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Style &amp; Consistency</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LOI: Multi-Step Process</a:t>
            </a:r>
            <a:endParaRPr lang="en-US" sz="3600">
              <a:solidFill>
                <a:srgbClr val="FFFFFF"/>
              </a:solidFill>
              <a:latin typeface="Raleway Italics"/>
              <a:ea typeface="Raleway Italics"/>
              <a:cs typeface="Raleway Italics"/>
            </a:endParaRPr>
          </a:p>
          <a:p>
            <a:pPr marL="457200" indent="-457200" algn="l">
              <a:lnSpc>
                <a:spcPct val="150000"/>
              </a:lnSpc>
              <a:buFont typeface="Arial" panose="020B0604020202020204" pitchFamily="34" charset="0"/>
              <a:buChar char="•"/>
            </a:pPr>
            <a:endParaRPr lang="en-US" sz="3600">
              <a:solidFill>
                <a:srgbClr val="FFFFFF"/>
              </a:solidFill>
              <a:latin typeface="Raleway Italics"/>
              <a:ea typeface="Raleway Italics"/>
              <a:cs typeface="Raleway Itali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314761">
            <a:off x="5680419" y="6404287"/>
            <a:ext cx="19149891" cy="6989710"/>
          </a:xfrm>
          <a:custGeom>
            <a:avLst/>
            <a:gdLst/>
            <a:ahLst/>
            <a:cxnLst/>
            <a:rect l="l" t="t" r="r" b="b"/>
            <a:pathLst>
              <a:path w="19149891" h="6989710">
                <a:moveTo>
                  <a:pt x="0" y="0"/>
                </a:moveTo>
                <a:lnTo>
                  <a:pt x="19149891" y="0"/>
                </a:lnTo>
                <a:lnTo>
                  <a:pt x="19149891" y="6989711"/>
                </a:lnTo>
                <a:lnTo>
                  <a:pt x="0" y="6989711"/>
                </a:lnTo>
                <a:lnTo>
                  <a:pt x="0" y="0"/>
                </a:lnTo>
                <a:close/>
              </a:path>
            </a:pathLst>
          </a:custGeom>
          <a:blipFill>
            <a:blip r:embed="rId3">
              <a:alphaModFix amt="80000"/>
            </a:blip>
            <a:stretch>
              <a:fillRect/>
            </a:stretch>
          </a:blipFill>
        </p:spPr>
        <p:txBody>
          <a:bodyPr/>
          <a:lstStyle/>
          <a:p>
            <a:endParaRPr lang="en-US"/>
          </a:p>
        </p:txBody>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3">
              <a:alphaModFix amt="80000"/>
            </a:blip>
            <a:stretch>
              <a:fillRect/>
            </a:stretch>
          </a:blipFill>
        </p:spPr>
        <p:txBody>
          <a:bodyPr/>
          <a:lstStyle/>
          <a:p>
            <a:endParaRPr lang="en-US"/>
          </a:p>
        </p:txBody>
      </p:sp>
      <p:sp>
        <p:nvSpPr>
          <p:cNvPr id="12" name="TextBox 12"/>
          <p:cNvSpPr txBox="1"/>
          <p:nvPr/>
        </p:nvSpPr>
        <p:spPr>
          <a:xfrm>
            <a:off x="4815590" y="1170274"/>
            <a:ext cx="9176274" cy="1050672"/>
          </a:xfrm>
          <a:prstGeom prst="rect">
            <a:avLst/>
          </a:prstGeom>
        </p:spPr>
        <p:txBody>
          <a:bodyPr lIns="0" tIns="0" rIns="0" bIns="0" rtlCol="0" anchor="t">
            <a:spAutoFit/>
          </a:bodyPr>
          <a:lstStyle/>
          <a:p>
            <a:pPr algn="l">
              <a:lnSpc>
                <a:spcPts val="8143"/>
              </a:lnSpc>
            </a:pPr>
            <a:r>
              <a:rPr lang="en-US" sz="8572">
                <a:solidFill>
                  <a:srgbClr val="FFFFFF"/>
                </a:solidFill>
                <a:latin typeface="Montserrat Semi-Bold"/>
                <a:ea typeface="Montserrat Semi-Bold"/>
                <a:cs typeface="Montserrat Semi-Bold"/>
                <a:sym typeface="Montserrat Semi-Bold"/>
              </a:rPr>
              <a:t>Letter of Inquiry</a:t>
            </a:r>
          </a:p>
        </p:txBody>
      </p:sp>
      <p:sp>
        <p:nvSpPr>
          <p:cNvPr id="13" name="TextBox 13"/>
          <p:cNvSpPr txBox="1"/>
          <p:nvPr/>
        </p:nvSpPr>
        <p:spPr>
          <a:xfrm>
            <a:off x="4532526" y="3048841"/>
            <a:ext cx="11457602" cy="2094659"/>
          </a:xfrm>
          <a:prstGeom prst="rect">
            <a:avLst/>
          </a:prstGeom>
        </p:spPr>
        <p:txBody>
          <a:bodyPr lIns="0" tIns="0" rIns="0" bIns="0" rtlCol="0" anchor="t">
            <a:spAutoFit/>
          </a:bodyPr>
          <a:lstStyle/>
          <a:p>
            <a:pPr algn="l">
              <a:lnSpc>
                <a:spcPts val="3319"/>
              </a:lnSpc>
            </a:pPr>
            <a:r>
              <a:rPr lang="en-US" sz="2573" dirty="0">
                <a:solidFill>
                  <a:srgbClr val="FFFFFF"/>
                </a:solidFill>
                <a:latin typeface="Raleway Italics"/>
                <a:ea typeface="Raleway Italics"/>
                <a:cs typeface="Raleway Italics"/>
                <a:sym typeface="Raleway Italics"/>
              </a:rPr>
              <a:t>I am a West Texas rural volunteer fire department nonprofit whose mission is to preserve and protect life and property during incidents such as fires, inclement weather, vehicle crashes, and other emergencies. Please provide me a 3-paragraph letter of inquiry that I can use to submit to a local private foundation for an operating grant of $20k.</a:t>
            </a:r>
          </a:p>
        </p:txBody>
      </p:sp>
      <p:sp>
        <p:nvSpPr>
          <p:cNvPr id="14" name="TextBox 14"/>
          <p:cNvSpPr txBox="1"/>
          <p:nvPr/>
        </p:nvSpPr>
        <p:spPr>
          <a:xfrm>
            <a:off x="1295400" y="1537874"/>
            <a:ext cx="1154372"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314761">
            <a:off x="5680419" y="6404287"/>
            <a:ext cx="19149891" cy="6989710"/>
          </a:xfrm>
          <a:custGeom>
            <a:avLst/>
            <a:gdLst/>
            <a:ahLst/>
            <a:cxnLst/>
            <a:rect l="l" t="t" r="r" b="b"/>
            <a:pathLst>
              <a:path w="19149891" h="6989710">
                <a:moveTo>
                  <a:pt x="0" y="0"/>
                </a:moveTo>
                <a:lnTo>
                  <a:pt x="19149891" y="0"/>
                </a:lnTo>
                <a:lnTo>
                  <a:pt x="19149891" y="6989711"/>
                </a:lnTo>
                <a:lnTo>
                  <a:pt x="0" y="6989711"/>
                </a:lnTo>
                <a:lnTo>
                  <a:pt x="0" y="0"/>
                </a:lnTo>
                <a:close/>
              </a:path>
            </a:pathLst>
          </a:custGeom>
          <a:blipFill>
            <a:blip r:embed="rId3">
              <a:alphaModFix amt="80000"/>
            </a:blip>
            <a:stretch>
              <a:fillRect/>
            </a:stretch>
          </a:blipFill>
        </p:spPr>
        <p:txBody>
          <a:bodyPr/>
          <a:lstStyle/>
          <a:p>
            <a:endParaRPr lang="en-US"/>
          </a:p>
        </p:txBody>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3">
              <a:alphaModFix amt="80000"/>
            </a:blip>
            <a:stretch>
              <a:fillRect/>
            </a:stretch>
          </a:blipFill>
        </p:spPr>
        <p:txBody>
          <a:bodyPr/>
          <a:lstStyle/>
          <a:p>
            <a:endParaRPr lang="en-US"/>
          </a:p>
        </p:txBody>
      </p:sp>
      <p:sp>
        <p:nvSpPr>
          <p:cNvPr id="12" name="TextBox 12"/>
          <p:cNvSpPr txBox="1"/>
          <p:nvPr/>
        </p:nvSpPr>
        <p:spPr>
          <a:xfrm>
            <a:off x="4815590" y="1170274"/>
            <a:ext cx="11338810" cy="2089418"/>
          </a:xfrm>
          <a:prstGeom prst="rect">
            <a:avLst/>
          </a:prstGeom>
        </p:spPr>
        <p:txBody>
          <a:bodyPr wrap="square" lIns="0" tIns="0" rIns="0" bIns="0" rtlCol="0" anchor="t">
            <a:spAutoFit/>
          </a:bodyPr>
          <a:lstStyle/>
          <a:p>
            <a:pPr algn="l">
              <a:lnSpc>
                <a:spcPts val="8143"/>
              </a:lnSpc>
            </a:pPr>
            <a:r>
              <a:rPr lang="en-US" sz="8572">
                <a:solidFill>
                  <a:srgbClr val="FFFFFF"/>
                </a:solidFill>
                <a:latin typeface="Montserrat Semi-Bold"/>
                <a:ea typeface="Montserrat Semi-Bold"/>
                <a:cs typeface="Montserrat Semi-Bold"/>
                <a:sym typeface="Montserrat Semi-Bold"/>
              </a:rPr>
              <a:t>Grammar, Spelling &amp; Punctuation</a:t>
            </a:r>
          </a:p>
        </p:txBody>
      </p:sp>
      <p:sp>
        <p:nvSpPr>
          <p:cNvPr id="13" name="TextBox 13"/>
          <p:cNvSpPr txBox="1"/>
          <p:nvPr/>
        </p:nvSpPr>
        <p:spPr>
          <a:xfrm>
            <a:off x="4815590" y="4226415"/>
            <a:ext cx="11457602" cy="2512291"/>
          </a:xfrm>
          <a:prstGeom prst="rect">
            <a:avLst/>
          </a:prstGeom>
        </p:spPr>
        <p:txBody>
          <a:bodyPr lIns="0" tIns="0" rIns="0" bIns="0" rtlCol="0" anchor="t">
            <a:spAutoFit/>
          </a:bodyPr>
          <a:lstStyle/>
          <a:p>
            <a:pPr algn="l">
              <a:lnSpc>
                <a:spcPts val="3319"/>
              </a:lnSpc>
            </a:pPr>
            <a:r>
              <a:rPr lang="en-US" sz="2573">
                <a:solidFill>
                  <a:srgbClr val="FFFFFF"/>
                </a:solidFill>
                <a:latin typeface="Raleway Italics"/>
                <a:ea typeface="Raleway Italics"/>
                <a:cs typeface="Raleway Italics"/>
                <a:sym typeface="Raleway Italics"/>
              </a:rPr>
              <a:t>I need to demonstrate the use of AI and its ability to make corrections. Please write an executive summary of a grant request from a volunteer fire department in West Texas that contains at least 3 examples of grammatical errors, 3 examples of spelling errors, and 3 examples of punctuation errors. Please summarize each error.</a:t>
            </a:r>
          </a:p>
          <a:p>
            <a:pPr algn="l">
              <a:lnSpc>
                <a:spcPts val="3319"/>
              </a:lnSpc>
            </a:pPr>
            <a:endParaRPr lang="en-US" sz="2573">
              <a:solidFill>
                <a:srgbClr val="FFFFFF"/>
              </a:solidFill>
              <a:latin typeface="Raleway Italics"/>
              <a:ea typeface="Raleway Italics"/>
              <a:cs typeface="Raleway Italics"/>
              <a:sym typeface="Raleway Italics"/>
            </a:endParaRPr>
          </a:p>
        </p:txBody>
      </p:sp>
      <p:sp>
        <p:nvSpPr>
          <p:cNvPr id="14" name="TextBox 14"/>
          <p:cNvSpPr txBox="1"/>
          <p:nvPr/>
        </p:nvSpPr>
        <p:spPr>
          <a:xfrm>
            <a:off x="1295400" y="1537874"/>
            <a:ext cx="1154372"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12</a:t>
            </a:r>
          </a:p>
        </p:txBody>
      </p:sp>
    </p:spTree>
    <p:extLst>
      <p:ext uri="{BB962C8B-B14F-4D97-AF65-F5344CB8AC3E}">
        <p14:creationId xmlns:p14="http://schemas.microsoft.com/office/powerpoint/2010/main" val="83669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314761">
            <a:off x="5680419" y="6404287"/>
            <a:ext cx="19149891" cy="6989710"/>
          </a:xfrm>
          <a:custGeom>
            <a:avLst/>
            <a:gdLst/>
            <a:ahLst/>
            <a:cxnLst/>
            <a:rect l="l" t="t" r="r" b="b"/>
            <a:pathLst>
              <a:path w="19149891" h="6989710">
                <a:moveTo>
                  <a:pt x="0" y="0"/>
                </a:moveTo>
                <a:lnTo>
                  <a:pt x="19149891" y="0"/>
                </a:lnTo>
                <a:lnTo>
                  <a:pt x="19149891" y="6989711"/>
                </a:lnTo>
                <a:lnTo>
                  <a:pt x="0" y="6989711"/>
                </a:lnTo>
                <a:lnTo>
                  <a:pt x="0" y="0"/>
                </a:lnTo>
                <a:close/>
              </a:path>
            </a:pathLst>
          </a:custGeom>
          <a:blipFill>
            <a:blip r:embed="rId3">
              <a:alphaModFix amt="80000"/>
            </a:blip>
            <a:stretch>
              <a:fillRect/>
            </a:stretch>
          </a:blipFill>
        </p:spPr>
        <p:txBody>
          <a:bodyPr/>
          <a:lstStyle/>
          <a:p>
            <a:endParaRPr lang="en-US"/>
          </a:p>
        </p:txBody>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3">
              <a:alphaModFix amt="80000"/>
            </a:blip>
            <a:stretch>
              <a:fillRect/>
            </a:stretch>
          </a:blipFill>
        </p:spPr>
        <p:txBody>
          <a:bodyPr/>
          <a:lstStyle/>
          <a:p>
            <a:endParaRPr lang="en-US"/>
          </a:p>
        </p:txBody>
      </p:sp>
      <p:sp>
        <p:nvSpPr>
          <p:cNvPr id="12" name="TextBox 12"/>
          <p:cNvSpPr txBox="1"/>
          <p:nvPr/>
        </p:nvSpPr>
        <p:spPr>
          <a:xfrm>
            <a:off x="4815590" y="1170274"/>
            <a:ext cx="11338810" cy="2089418"/>
          </a:xfrm>
          <a:prstGeom prst="rect">
            <a:avLst/>
          </a:prstGeom>
        </p:spPr>
        <p:txBody>
          <a:bodyPr wrap="square" lIns="0" tIns="0" rIns="0" bIns="0" rtlCol="0" anchor="t">
            <a:spAutoFit/>
          </a:bodyPr>
          <a:lstStyle/>
          <a:p>
            <a:pPr algn="l">
              <a:lnSpc>
                <a:spcPts val="8143"/>
              </a:lnSpc>
            </a:pPr>
            <a:r>
              <a:rPr lang="en-US" sz="8572">
                <a:solidFill>
                  <a:srgbClr val="FFFFFF"/>
                </a:solidFill>
                <a:latin typeface="Montserrat Semi-Bold"/>
                <a:ea typeface="Montserrat Semi-Bold"/>
                <a:cs typeface="Montserrat Semi-Bold"/>
                <a:sym typeface="Montserrat Semi-Bold"/>
              </a:rPr>
              <a:t>Grammar, Spelling &amp; Punctuation</a:t>
            </a:r>
          </a:p>
        </p:txBody>
      </p:sp>
      <p:sp>
        <p:nvSpPr>
          <p:cNvPr id="13" name="TextBox 13"/>
          <p:cNvSpPr txBox="1"/>
          <p:nvPr/>
        </p:nvSpPr>
        <p:spPr>
          <a:xfrm>
            <a:off x="4815590" y="4226415"/>
            <a:ext cx="11457602" cy="819520"/>
          </a:xfrm>
          <a:prstGeom prst="rect">
            <a:avLst/>
          </a:prstGeom>
        </p:spPr>
        <p:txBody>
          <a:bodyPr lIns="0" tIns="0" rIns="0" bIns="0" rtlCol="0" anchor="t">
            <a:spAutoFit/>
          </a:bodyPr>
          <a:lstStyle/>
          <a:p>
            <a:pPr algn="l">
              <a:lnSpc>
                <a:spcPts val="3319"/>
              </a:lnSpc>
            </a:pPr>
            <a:r>
              <a:rPr lang="en-US" sz="2573">
                <a:solidFill>
                  <a:srgbClr val="FFFFFF"/>
                </a:solidFill>
                <a:latin typeface="Raleway Italics"/>
                <a:ea typeface="Raleway Italics"/>
                <a:cs typeface="Raleway Italics"/>
                <a:sym typeface="Raleway Italics"/>
              </a:rPr>
              <a:t>I have an Executive Summary that needs correcting and proofreading.</a:t>
            </a:r>
          </a:p>
          <a:p>
            <a:pPr algn="l">
              <a:lnSpc>
                <a:spcPts val="3319"/>
              </a:lnSpc>
            </a:pPr>
            <a:r>
              <a:rPr lang="en-US" sz="2573">
                <a:solidFill>
                  <a:srgbClr val="FFFFFF"/>
                </a:solidFill>
                <a:latin typeface="Raleway Italics"/>
                <a:ea typeface="Raleway Italics"/>
                <a:cs typeface="Raleway Italics"/>
                <a:sym typeface="Raleway Italics"/>
              </a:rPr>
              <a:t>Please correct the following summary and provide a summary of corrections.</a:t>
            </a:r>
          </a:p>
        </p:txBody>
      </p:sp>
      <p:sp>
        <p:nvSpPr>
          <p:cNvPr id="14" name="TextBox 14"/>
          <p:cNvSpPr txBox="1"/>
          <p:nvPr/>
        </p:nvSpPr>
        <p:spPr>
          <a:xfrm>
            <a:off x="1295400" y="1537874"/>
            <a:ext cx="1154372"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13</a:t>
            </a:r>
          </a:p>
        </p:txBody>
      </p:sp>
    </p:spTree>
    <p:extLst>
      <p:ext uri="{BB962C8B-B14F-4D97-AF65-F5344CB8AC3E}">
        <p14:creationId xmlns:p14="http://schemas.microsoft.com/office/powerpoint/2010/main" val="82339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314761">
            <a:off x="5680419" y="6404287"/>
            <a:ext cx="19149891" cy="6989710"/>
          </a:xfrm>
          <a:custGeom>
            <a:avLst/>
            <a:gdLst/>
            <a:ahLst/>
            <a:cxnLst/>
            <a:rect l="l" t="t" r="r" b="b"/>
            <a:pathLst>
              <a:path w="19149891" h="6989710">
                <a:moveTo>
                  <a:pt x="0" y="0"/>
                </a:moveTo>
                <a:lnTo>
                  <a:pt x="19149891" y="0"/>
                </a:lnTo>
                <a:lnTo>
                  <a:pt x="19149891" y="6989711"/>
                </a:lnTo>
                <a:lnTo>
                  <a:pt x="0" y="6989711"/>
                </a:lnTo>
                <a:lnTo>
                  <a:pt x="0" y="0"/>
                </a:lnTo>
                <a:close/>
              </a:path>
            </a:pathLst>
          </a:custGeom>
          <a:blipFill>
            <a:blip r:embed="rId3">
              <a:alphaModFix amt="80000"/>
            </a:blip>
            <a:stretch>
              <a:fillRect/>
            </a:stretch>
          </a:blipFill>
        </p:spPr>
        <p:txBody>
          <a:bodyPr/>
          <a:lstStyle/>
          <a:p>
            <a:endParaRPr lang="en-US"/>
          </a:p>
        </p:txBody>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3">
              <a:alphaModFix amt="80000"/>
            </a:blip>
            <a:stretch>
              <a:fillRect/>
            </a:stretch>
          </a:blipFill>
        </p:spPr>
        <p:txBody>
          <a:bodyPr/>
          <a:lstStyle/>
          <a:p>
            <a:endParaRPr lang="en-US"/>
          </a:p>
        </p:txBody>
      </p:sp>
      <p:sp>
        <p:nvSpPr>
          <p:cNvPr id="12" name="TextBox 12"/>
          <p:cNvSpPr txBox="1"/>
          <p:nvPr/>
        </p:nvSpPr>
        <p:spPr>
          <a:xfrm>
            <a:off x="4815590" y="1170274"/>
            <a:ext cx="11338810" cy="2089418"/>
          </a:xfrm>
          <a:prstGeom prst="rect">
            <a:avLst/>
          </a:prstGeom>
        </p:spPr>
        <p:txBody>
          <a:bodyPr wrap="square" lIns="0" tIns="0" rIns="0" bIns="0" rtlCol="0" anchor="t">
            <a:spAutoFit/>
          </a:bodyPr>
          <a:lstStyle/>
          <a:p>
            <a:pPr algn="l">
              <a:lnSpc>
                <a:spcPts val="8143"/>
              </a:lnSpc>
            </a:pPr>
            <a:r>
              <a:rPr lang="en-US" sz="8572">
                <a:solidFill>
                  <a:srgbClr val="FFFFFF"/>
                </a:solidFill>
                <a:latin typeface="Montserrat Semi-Bold"/>
                <a:ea typeface="Montserrat Semi-Bold"/>
                <a:cs typeface="Montserrat Semi-Bold"/>
                <a:sym typeface="Montserrat Semi-Bold"/>
              </a:rPr>
              <a:t>Clarity, Conciseness &amp; Word Count</a:t>
            </a:r>
          </a:p>
        </p:txBody>
      </p:sp>
      <p:sp>
        <p:nvSpPr>
          <p:cNvPr id="13" name="TextBox 13"/>
          <p:cNvSpPr txBox="1"/>
          <p:nvPr/>
        </p:nvSpPr>
        <p:spPr>
          <a:xfrm>
            <a:off x="4815590" y="4226415"/>
            <a:ext cx="11457602" cy="3781869"/>
          </a:xfrm>
          <a:prstGeom prst="rect">
            <a:avLst/>
          </a:prstGeom>
        </p:spPr>
        <p:txBody>
          <a:bodyPr lIns="0" tIns="0" rIns="0" bIns="0" rtlCol="0" anchor="t">
            <a:spAutoFit/>
          </a:bodyPr>
          <a:lstStyle/>
          <a:p>
            <a:pPr algn="l">
              <a:lnSpc>
                <a:spcPts val="3319"/>
              </a:lnSpc>
            </a:pPr>
            <a:r>
              <a:rPr lang="en-US" sz="2573">
                <a:solidFill>
                  <a:srgbClr val="FFFFFF"/>
                </a:solidFill>
                <a:latin typeface="Raleway Italics"/>
              </a:rPr>
              <a:t>I want to improve my nonprofit’s executive summary. Can you paraphrase the following paragraphs to make it clearer and more concise without changing the original meaning? </a:t>
            </a:r>
          </a:p>
          <a:p>
            <a:pPr algn="l">
              <a:lnSpc>
                <a:spcPts val="3319"/>
              </a:lnSpc>
            </a:pPr>
            <a:endParaRPr lang="en-US" sz="2573">
              <a:solidFill>
                <a:srgbClr val="FFFFFF"/>
              </a:solidFill>
              <a:latin typeface="Raleway Italics"/>
              <a:sym typeface="Raleway Italics"/>
            </a:endParaRPr>
          </a:p>
          <a:p>
            <a:pPr algn="l">
              <a:lnSpc>
                <a:spcPts val="3319"/>
              </a:lnSpc>
            </a:pPr>
            <a:r>
              <a:rPr lang="en-US" sz="2573">
                <a:solidFill>
                  <a:srgbClr val="FFFFFF"/>
                </a:solidFill>
                <a:latin typeface="Raleway Italics"/>
                <a:sym typeface="Raleway Italics"/>
              </a:rPr>
              <a:t>Count the number of words in your response.</a:t>
            </a:r>
          </a:p>
          <a:p>
            <a:pPr algn="l">
              <a:lnSpc>
                <a:spcPts val="3319"/>
              </a:lnSpc>
            </a:pPr>
            <a:endParaRPr lang="en-US" sz="2573">
              <a:solidFill>
                <a:srgbClr val="FFFFFF"/>
              </a:solidFill>
              <a:latin typeface="Raleway Italics"/>
              <a:sym typeface="Raleway Italics"/>
            </a:endParaRPr>
          </a:p>
          <a:p>
            <a:pPr algn="l">
              <a:lnSpc>
                <a:spcPts val="3319"/>
              </a:lnSpc>
            </a:pPr>
            <a:r>
              <a:rPr lang="en-US" sz="2573">
                <a:solidFill>
                  <a:srgbClr val="FFFFFF"/>
                </a:solidFill>
                <a:latin typeface="Raleway Italics"/>
                <a:sym typeface="Raleway Italics"/>
              </a:rPr>
              <a:t>The paraphrased executive summary exceeds the word limit. Can you condense it to meet a word count of 100 words without losing essential information?</a:t>
            </a:r>
          </a:p>
        </p:txBody>
      </p:sp>
      <p:sp>
        <p:nvSpPr>
          <p:cNvPr id="14" name="TextBox 14"/>
          <p:cNvSpPr txBox="1"/>
          <p:nvPr/>
        </p:nvSpPr>
        <p:spPr>
          <a:xfrm>
            <a:off x="1284028" y="1537874"/>
            <a:ext cx="1154372"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14</a:t>
            </a:r>
          </a:p>
        </p:txBody>
      </p:sp>
    </p:spTree>
    <p:extLst>
      <p:ext uri="{BB962C8B-B14F-4D97-AF65-F5344CB8AC3E}">
        <p14:creationId xmlns:p14="http://schemas.microsoft.com/office/powerpoint/2010/main" val="404939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314761">
            <a:off x="5680419" y="6404287"/>
            <a:ext cx="19149891" cy="6989710"/>
          </a:xfrm>
          <a:custGeom>
            <a:avLst/>
            <a:gdLst/>
            <a:ahLst/>
            <a:cxnLst/>
            <a:rect l="l" t="t" r="r" b="b"/>
            <a:pathLst>
              <a:path w="19149891" h="6989710">
                <a:moveTo>
                  <a:pt x="0" y="0"/>
                </a:moveTo>
                <a:lnTo>
                  <a:pt x="19149891" y="0"/>
                </a:lnTo>
                <a:lnTo>
                  <a:pt x="19149891" y="6989711"/>
                </a:lnTo>
                <a:lnTo>
                  <a:pt x="0" y="6989711"/>
                </a:lnTo>
                <a:lnTo>
                  <a:pt x="0" y="0"/>
                </a:lnTo>
                <a:close/>
              </a:path>
            </a:pathLst>
          </a:custGeom>
          <a:blipFill>
            <a:blip r:embed="rId3">
              <a:alphaModFix amt="80000"/>
            </a:blip>
            <a:stretch>
              <a:fillRect/>
            </a:stretch>
          </a:blipFill>
        </p:spPr>
        <p:txBody>
          <a:bodyPr/>
          <a:lstStyle/>
          <a:p>
            <a:endParaRPr lang="en-US"/>
          </a:p>
        </p:txBody>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3">
              <a:alphaModFix amt="80000"/>
            </a:blip>
            <a:stretch>
              <a:fillRect/>
            </a:stretch>
          </a:blipFill>
        </p:spPr>
        <p:txBody>
          <a:bodyPr/>
          <a:lstStyle/>
          <a:p>
            <a:endParaRPr lang="en-US"/>
          </a:p>
        </p:txBody>
      </p:sp>
      <p:sp>
        <p:nvSpPr>
          <p:cNvPr id="12" name="TextBox 12"/>
          <p:cNvSpPr txBox="1"/>
          <p:nvPr/>
        </p:nvSpPr>
        <p:spPr>
          <a:xfrm>
            <a:off x="4815590" y="1170274"/>
            <a:ext cx="11338810" cy="1050672"/>
          </a:xfrm>
          <a:prstGeom prst="rect">
            <a:avLst/>
          </a:prstGeom>
        </p:spPr>
        <p:txBody>
          <a:bodyPr wrap="square" lIns="0" tIns="0" rIns="0" bIns="0" rtlCol="0" anchor="t">
            <a:spAutoFit/>
          </a:bodyPr>
          <a:lstStyle/>
          <a:p>
            <a:pPr algn="l">
              <a:lnSpc>
                <a:spcPts val="8143"/>
              </a:lnSpc>
            </a:pPr>
            <a:r>
              <a:rPr lang="en-US" sz="8572">
                <a:solidFill>
                  <a:srgbClr val="FFFFFF"/>
                </a:solidFill>
                <a:latin typeface="Montserrat Semi-Bold"/>
                <a:ea typeface="Montserrat Semi-Bold"/>
                <a:cs typeface="Montserrat Semi-Bold"/>
                <a:sym typeface="Montserrat Semi-Bold"/>
              </a:rPr>
              <a:t>Style &amp; Consistency</a:t>
            </a:r>
          </a:p>
        </p:txBody>
      </p:sp>
      <p:sp>
        <p:nvSpPr>
          <p:cNvPr id="13" name="TextBox 13"/>
          <p:cNvSpPr txBox="1"/>
          <p:nvPr/>
        </p:nvSpPr>
        <p:spPr>
          <a:xfrm>
            <a:off x="4836611" y="3083473"/>
            <a:ext cx="11457602" cy="6321026"/>
          </a:xfrm>
          <a:prstGeom prst="rect">
            <a:avLst/>
          </a:prstGeom>
        </p:spPr>
        <p:txBody>
          <a:bodyPr lIns="0" tIns="0" rIns="0" bIns="0" rtlCol="0" anchor="t">
            <a:spAutoFit/>
          </a:bodyPr>
          <a:lstStyle/>
          <a:p>
            <a:pPr algn="l">
              <a:lnSpc>
                <a:spcPts val="3319"/>
              </a:lnSpc>
            </a:pPr>
            <a:r>
              <a:rPr lang="en-US" sz="2573">
                <a:solidFill>
                  <a:srgbClr val="FFFFFF"/>
                </a:solidFill>
                <a:latin typeface="Raleway Italics"/>
              </a:rPr>
              <a:t>I want to improve the following needs section for my grant proposal. Please modify the language to make it more compelling and persuasive for community-based funding organizations.</a:t>
            </a:r>
          </a:p>
          <a:p>
            <a:pPr algn="l">
              <a:lnSpc>
                <a:spcPts val="3319"/>
              </a:lnSpc>
            </a:pPr>
            <a:endParaRPr lang="en-US" sz="2573">
              <a:solidFill>
                <a:srgbClr val="FFFFFF"/>
              </a:solidFill>
              <a:latin typeface="Raleway Italics"/>
            </a:endParaRPr>
          </a:p>
          <a:p>
            <a:pPr algn="l">
              <a:lnSpc>
                <a:spcPts val="3319"/>
              </a:lnSpc>
            </a:pPr>
            <a:r>
              <a:rPr lang="en-US" sz="2573">
                <a:solidFill>
                  <a:srgbClr val="FFFFFF"/>
                </a:solidFill>
                <a:latin typeface="Raleway Italics"/>
              </a:rPr>
              <a:t>In 2019, 91% of the fires were in rural areas and outside the city limits. The coverage area includes challenging and some mountainous terrain, very little or no natural water sources, and very few roads for fire trucks to use when fighting fires. Since 99.89% of the area served is without fire hydrants, a water tank on the trucks is essential. Brush fire trucks with off-road capabilities for driving across the rural terrain and water tanks to supply water for fighting fires, are vital for rural fire departments. The history of this small fire department has shown fires can spread quickly, threatening life and destroying property such as the 2014 fires. After the initial purchase of the brush fire truck, fuel, maintenance, and repairs for the fire truck will be included in the fire department yearly budget. </a:t>
            </a:r>
            <a:endParaRPr lang="en-US" sz="2573">
              <a:solidFill>
                <a:srgbClr val="FFFFFF"/>
              </a:solidFill>
              <a:latin typeface="Raleway Italics"/>
              <a:sym typeface="Raleway Italics"/>
            </a:endParaRPr>
          </a:p>
        </p:txBody>
      </p:sp>
      <p:sp>
        <p:nvSpPr>
          <p:cNvPr id="14" name="TextBox 14"/>
          <p:cNvSpPr txBox="1"/>
          <p:nvPr/>
        </p:nvSpPr>
        <p:spPr>
          <a:xfrm>
            <a:off x="1295400" y="1537874"/>
            <a:ext cx="1154372"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15</a:t>
            </a:r>
          </a:p>
        </p:txBody>
      </p:sp>
    </p:spTree>
    <p:extLst>
      <p:ext uri="{BB962C8B-B14F-4D97-AF65-F5344CB8AC3E}">
        <p14:creationId xmlns:p14="http://schemas.microsoft.com/office/powerpoint/2010/main" val="1133265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314761">
            <a:off x="5680419" y="6404287"/>
            <a:ext cx="19149891" cy="6989710"/>
          </a:xfrm>
          <a:custGeom>
            <a:avLst/>
            <a:gdLst/>
            <a:ahLst/>
            <a:cxnLst/>
            <a:rect l="l" t="t" r="r" b="b"/>
            <a:pathLst>
              <a:path w="19149891" h="6989710">
                <a:moveTo>
                  <a:pt x="0" y="0"/>
                </a:moveTo>
                <a:lnTo>
                  <a:pt x="19149891" y="0"/>
                </a:lnTo>
                <a:lnTo>
                  <a:pt x="19149891" y="6989711"/>
                </a:lnTo>
                <a:lnTo>
                  <a:pt x="0" y="6989711"/>
                </a:lnTo>
                <a:lnTo>
                  <a:pt x="0" y="0"/>
                </a:lnTo>
                <a:close/>
              </a:path>
            </a:pathLst>
          </a:custGeom>
          <a:blipFill>
            <a:blip r:embed="rId3">
              <a:alphaModFix amt="80000"/>
            </a:blip>
            <a:stretch>
              <a:fillRect/>
            </a:stretch>
          </a:blipFill>
        </p:spPr>
        <p:txBody>
          <a:bodyPr/>
          <a:lstStyle/>
          <a:p>
            <a:endParaRPr lang="en-US"/>
          </a:p>
        </p:txBody>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3">
              <a:alphaModFix amt="80000"/>
            </a:blip>
            <a:stretch>
              <a:fillRect/>
            </a:stretch>
          </a:blipFill>
        </p:spPr>
        <p:txBody>
          <a:bodyPr/>
          <a:lstStyle/>
          <a:p>
            <a:endParaRPr lang="en-US"/>
          </a:p>
        </p:txBody>
      </p:sp>
      <p:sp>
        <p:nvSpPr>
          <p:cNvPr id="12" name="TextBox 12"/>
          <p:cNvSpPr txBox="1"/>
          <p:nvPr/>
        </p:nvSpPr>
        <p:spPr>
          <a:xfrm>
            <a:off x="4815590" y="1170274"/>
            <a:ext cx="11338810" cy="1050672"/>
          </a:xfrm>
          <a:prstGeom prst="rect">
            <a:avLst/>
          </a:prstGeom>
        </p:spPr>
        <p:txBody>
          <a:bodyPr wrap="square" lIns="0" tIns="0" rIns="0" bIns="0" rtlCol="0" anchor="t">
            <a:spAutoFit/>
          </a:bodyPr>
          <a:lstStyle/>
          <a:p>
            <a:pPr algn="l">
              <a:lnSpc>
                <a:spcPts val="8143"/>
              </a:lnSpc>
            </a:pPr>
            <a:r>
              <a:rPr lang="en-US" sz="8572">
                <a:solidFill>
                  <a:srgbClr val="FFFFFF"/>
                </a:solidFill>
                <a:latin typeface="Montserrat Semi-Bold"/>
                <a:ea typeface="Montserrat Semi-Bold"/>
                <a:cs typeface="Montserrat Semi-Bold"/>
                <a:sym typeface="Montserrat Semi-Bold"/>
              </a:rPr>
              <a:t>Multi-Step Process</a:t>
            </a:r>
          </a:p>
        </p:txBody>
      </p:sp>
      <p:sp>
        <p:nvSpPr>
          <p:cNvPr id="13" name="TextBox 13"/>
          <p:cNvSpPr txBox="1"/>
          <p:nvPr/>
        </p:nvSpPr>
        <p:spPr>
          <a:xfrm>
            <a:off x="5715000" y="3193293"/>
            <a:ext cx="11457602" cy="4628255"/>
          </a:xfrm>
          <a:prstGeom prst="rect">
            <a:avLst/>
          </a:prstGeom>
        </p:spPr>
        <p:txBody>
          <a:bodyPr lIns="0" tIns="0" rIns="0" bIns="0" rtlCol="0" anchor="t">
            <a:spAutoFit/>
          </a:bodyPr>
          <a:lstStyle/>
          <a:p>
            <a:pPr algn="l">
              <a:lnSpc>
                <a:spcPts val="3319"/>
              </a:lnSpc>
            </a:pPr>
            <a:r>
              <a:rPr lang="en-US" sz="2573">
                <a:solidFill>
                  <a:srgbClr val="FFFFFF"/>
                </a:solidFill>
                <a:latin typeface="Raleway Italics"/>
              </a:rPr>
              <a:t>I am going to provide information about our nonprofit organization. Please store and organize this information for future reference. Respond with "ready" after each input. I'll indicate when all relevant information has been provided.</a:t>
            </a:r>
          </a:p>
          <a:p>
            <a:pPr algn="l">
              <a:lnSpc>
                <a:spcPts val="3319"/>
              </a:lnSpc>
            </a:pPr>
            <a:endParaRPr lang="en-US" sz="2573">
              <a:solidFill>
                <a:srgbClr val="FFFFFF"/>
              </a:solidFill>
              <a:latin typeface="Raleway Italics"/>
            </a:endParaRPr>
          </a:p>
          <a:p>
            <a:pPr marL="457200" indent="-457200" algn="l">
              <a:lnSpc>
                <a:spcPts val="3319"/>
              </a:lnSpc>
              <a:buFont typeface="Arial" panose="020B0604020202020204" pitchFamily="34" charset="0"/>
              <a:buChar char="•"/>
            </a:pPr>
            <a:r>
              <a:rPr lang="en-US" sz="2573">
                <a:solidFill>
                  <a:srgbClr val="FFFFFF"/>
                </a:solidFill>
                <a:latin typeface="Raleway Italics"/>
              </a:rPr>
              <a:t>First here’s information on our (background): Copy &amp; Paste</a:t>
            </a:r>
          </a:p>
          <a:p>
            <a:pPr marL="457200" indent="-457200" algn="l">
              <a:lnSpc>
                <a:spcPts val="3319"/>
              </a:lnSpc>
              <a:buFont typeface="Arial" panose="020B0604020202020204" pitchFamily="34" charset="0"/>
              <a:buChar char="•"/>
            </a:pPr>
            <a:r>
              <a:rPr lang="en-US" sz="2573">
                <a:solidFill>
                  <a:srgbClr val="FFFFFF"/>
                </a:solidFill>
                <a:latin typeface="Raleway Italics"/>
              </a:rPr>
              <a:t>Here’s information about our (need): Copy &amp; Paste</a:t>
            </a:r>
          </a:p>
          <a:p>
            <a:pPr marL="457200" indent="-457200" algn="l">
              <a:lnSpc>
                <a:spcPts val="3319"/>
              </a:lnSpc>
              <a:buFont typeface="Arial" panose="020B0604020202020204" pitchFamily="34" charset="0"/>
              <a:buChar char="•"/>
            </a:pPr>
            <a:endParaRPr lang="en-US" sz="2573">
              <a:solidFill>
                <a:srgbClr val="FFFFFF"/>
              </a:solidFill>
              <a:latin typeface="Raleway Italics"/>
              <a:sym typeface="Raleway Italics"/>
            </a:endParaRPr>
          </a:p>
          <a:p>
            <a:pPr algn="l">
              <a:lnSpc>
                <a:spcPts val="3319"/>
              </a:lnSpc>
            </a:pPr>
            <a:r>
              <a:rPr lang="en-US" sz="2573">
                <a:solidFill>
                  <a:srgbClr val="FFFFFF"/>
                </a:solidFill>
                <a:latin typeface="Raleway Italics"/>
                <a:sym typeface="Raleway Italics"/>
              </a:rPr>
              <a:t>All information has been provided. Now using the information above create a Letter of Inquiry to a local private foundation. The letter should include information about our organization that highlights the need and overall impact. The Letter of Inquiry should be around 200 words.</a:t>
            </a:r>
          </a:p>
        </p:txBody>
      </p:sp>
      <p:sp>
        <p:nvSpPr>
          <p:cNvPr id="14" name="TextBox 14"/>
          <p:cNvSpPr txBox="1"/>
          <p:nvPr/>
        </p:nvSpPr>
        <p:spPr>
          <a:xfrm>
            <a:off x="1295400" y="1537874"/>
            <a:ext cx="1154372"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16</a:t>
            </a:r>
          </a:p>
        </p:txBody>
      </p:sp>
    </p:spTree>
    <p:extLst>
      <p:ext uri="{BB962C8B-B14F-4D97-AF65-F5344CB8AC3E}">
        <p14:creationId xmlns:p14="http://schemas.microsoft.com/office/powerpoint/2010/main" val="44775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361B70">
                <a:alpha val="100000"/>
              </a:srgbClr>
            </a:gs>
            <a:gs pos="100000">
              <a:srgbClr val="00000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125294">
            <a:off x="-5094302" y="11299039"/>
            <a:ext cx="19149891" cy="6989710"/>
          </a:xfrm>
          <a:custGeom>
            <a:avLst/>
            <a:gdLst/>
            <a:ahLst/>
            <a:cxnLst/>
            <a:rect l="l" t="t" r="r" b="b"/>
            <a:pathLst>
              <a:path w="19149891" h="6989710">
                <a:moveTo>
                  <a:pt x="0" y="0"/>
                </a:moveTo>
                <a:lnTo>
                  <a:pt x="19149891" y="0"/>
                </a:lnTo>
                <a:lnTo>
                  <a:pt x="19149891" y="6989710"/>
                </a:lnTo>
                <a:lnTo>
                  <a:pt x="0" y="6989710"/>
                </a:lnTo>
                <a:lnTo>
                  <a:pt x="0" y="0"/>
                </a:lnTo>
                <a:close/>
              </a:path>
            </a:pathLst>
          </a:custGeom>
          <a:blipFill>
            <a:blip r:embed="rId3">
              <a:alphaModFix amt="80000"/>
            </a:blip>
            <a:stretch>
              <a:fillRect/>
            </a:stretch>
          </a:blipFill>
        </p:spPr>
        <p:txBody>
          <a:bodyPr/>
          <a:lstStyle/>
          <a:p>
            <a:endParaRPr lang="en-US"/>
          </a:p>
        </p:txBody>
      </p:sp>
      <p:sp>
        <p:nvSpPr>
          <p:cNvPr id="3" name="Freeform 3"/>
          <p:cNvSpPr/>
          <p:nvPr/>
        </p:nvSpPr>
        <p:spPr>
          <a:xfrm rot="21080466" flipV="1">
            <a:off x="-3837908" y="-8796406"/>
            <a:ext cx="21645066" cy="7900449"/>
          </a:xfrm>
          <a:custGeom>
            <a:avLst/>
            <a:gdLst/>
            <a:ahLst/>
            <a:cxnLst/>
            <a:rect l="l" t="t" r="r" b="b"/>
            <a:pathLst>
              <a:path w="21645066" h="7900449">
                <a:moveTo>
                  <a:pt x="0" y="7900449"/>
                </a:moveTo>
                <a:lnTo>
                  <a:pt x="21645066" y="7900449"/>
                </a:lnTo>
                <a:lnTo>
                  <a:pt x="21645066" y="0"/>
                </a:lnTo>
                <a:lnTo>
                  <a:pt x="0" y="0"/>
                </a:lnTo>
                <a:lnTo>
                  <a:pt x="0" y="7900449"/>
                </a:lnTo>
                <a:close/>
              </a:path>
            </a:pathLst>
          </a:custGeom>
          <a:blipFill>
            <a:blip r:embed="rId3">
              <a:alphaModFix amt="80000"/>
            </a:blip>
            <a:stretch>
              <a:fillRect/>
            </a:stretch>
          </a:blipFill>
        </p:spPr>
        <p:txBody>
          <a:bodyPr/>
          <a:lstStyle/>
          <a:p>
            <a:endParaRPr lang="en-US"/>
          </a:p>
        </p:txBody>
      </p:sp>
      <p:grpSp>
        <p:nvGrpSpPr>
          <p:cNvPr id="9" name="Group 9"/>
          <p:cNvGrpSpPr/>
          <p:nvPr/>
        </p:nvGrpSpPr>
        <p:grpSpPr>
          <a:xfrm>
            <a:off x="1198419" y="2520315"/>
            <a:ext cx="3279202" cy="5246370"/>
            <a:chOff x="0" y="0"/>
            <a:chExt cx="508034" cy="812800"/>
          </a:xfrm>
        </p:grpSpPr>
        <p:sp>
          <p:nvSpPr>
            <p:cNvPr id="10" name="Freeform 10"/>
            <p:cNvSpPr/>
            <p:nvPr/>
          </p:nvSpPr>
          <p:spPr>
            <a:xfrm>
              <a:off x="0" y="0"/>
              <a:ext cx="508034" cy="812800"/>
            </a:xfrm>
            <a:custGeom>
              <a:avLst/>
              <a:gdLst/>
              <a:ahLst/>
              <a:cxnLst/>
              <a:rect l="l" t="t" r="r" b="b"/>
              <a:pathLst>
                <a:path w="508034" h="812800">
                  <a:moveTo>
                    <a:pt x="54301" y="0"/>
                  </a:moveTo>
                  <a:lnTo>
                    <a:pt x="453733" y="0"/>
                  </a:lnTo>
                  <a:cubicBezTo>
                    <a:pt x="468135" y="0"/>
                    <a:pt x="481946" y="5721"/>
                    <a:pt x="492130" y="15904"/>
                  </a:cubicBezTo>
                  <a:cubicBezTo>
                    <a:pt x="502313" y="26088"/>
                    <a:pt x="508034" y="39900"/>
                    <a:pt x="508034" y="54301"/>
                  </a:cubicBezTo>
                  <a:lnTo>
                    <a:pt x="508034" y="758499"/>
                  </a:lnTo>
                  <a:cubicBezTo>
                    <a:pt x="508034" y="772900"/>
                    <a:pt x="502313" y="786712"/>
                    <a:pt x="492130" y="796896"/>
                  </a:cubicBezTo>
                  <a:cubicBezTo>
                    <a:pt x="481946" y="807079"/>
                    <a:pt x="468135" y="812800"/>
                    <a:pt x="453733" y="812800"/>
                  </a:cubicBezTo>
                  <a:lnTo>
                    <a:pt x="54301" y="812800"/>
                  </a:lnTo>
                  <a:cubicBezTo>
                    <a:pt x="39900" y="812800"/>
                    <a:pt x="26088" y="807079"/>
                    <a:pt x="15904" y="796896"/>
                  </a:cubicBezTo>
                  <a:cubicBezTo>
                    <a:pt x="5721" y="786712"/>
                    <a:pt x="0" y="772900"/>
                    <a:pt x="0" y="758499"/>
                  </a:cubicBezTo>
                  <a:lnTo>
                    <a:pt x="0" y="54301"/>
                  </a:lnTo>
                  <a:cubicBezTo>
                    <a:pt x="0" y="39900"/>
                    <a:pt x="5721" y="26088"/>
                    <a:pt x="15904" y="15904"/>
                  </a:cubicBezTo>
                  <a:cubicBezTo>
                    <a:pt x="26088" y="5721"/>
                    <a:pt x="39900" y="0"/>
                    <a:pt x="54301" y="0"/>
                  </a:cubicBezTo>
                  <a:close/>
                </a:path>
              </a:pathLst>
            </a:custGeom>
            <a:blipFill>
              <a:blip r:embed="rId4"/>
              <a:stretch>
                <a:fillRect l="-84940" r="-54743"/>
              </a:stretch>
            </a:blipFill>
            <a:ln w="66675" cap="rnd">
              <a:gradFill>
                <a:gsLst>
                  <a:gs pos="0">
                    <a:srgbClr val="032A64">
                      <a:alpha val="100000"/>
                    </a:srgbClr>
                  </a:gs>
                  <a:gs pos="100000">
                    <a:srgbClr val="414C94">
                      <a:alpha val="100000"/>
                    </a:srgbClr>
                  </a:gs>
                </a:gsLst>
                <a:lin ang="0"/>
              </a:gradFill>
              <a:prstDash val="solid"/>
              <a:round/>
            </a:ln>
          </p:spPr>
          <p:txBody>
            <a:bodyPr/>
            <a:lstStyle/>
            <a:p>
              <a:endParaRPr lang="en-US"/>
            </a:p>
          </p:txBody>
        </p:sp>
      </p:grpSp>
      <p:sp>
        <p:nvSpPr>
          <p:cNvPr id="13" name="TextBox 13"/>
          <p:cNvSpPr txBox="1"/>
          <p:nvPr/>
        </p:nvSpPr>
        <p:spPr>
          <a:xfrm>
            <a:off x="4800600" y="1252831"/>
            <a:ext cx="12954000" cy="1050672"/>
          </a:xfrm>
          <a:prstGeom prst="rect">
            <a:avLst/>
          </a:prstGeom>
        </p:spPr>
        <p:txBody>
          <a:bodyPr wrap="square" lIns="0" tIns="0" rIns="0" bIns="0" rtlCol="0" anchor="t">
            <a:spAutoFit/>
          </a:bodyPr>
          <a:lstStyle/>
          <a:p>
            <a:pPr>
              <a:lnSpc>
                <a:spcPts val="8143"/>
              </a:lnSpc>
            </a:pPr>
            <a:r>
              <a:rPr lang="en-US" sz="8572">
                <a:solidFill>
                  <a:srgbClr val="36E9FD"/>
                </a:solidFill>
                <a:latin typeface="Montserrat Semi-Bold"/>
                <a:ea typeface="Montserrat Semi-Bold"/>
                <a:cs typeface="Montserrat Semi-Bold"/>
                <a:sym typeface="Montserrat Semi-Bold"/>
              </a:rPr>
              <a:t>Limitations of AI</a:t>
            </a:r>
          </a:p>
        </p:txBody>
      </p:sp>
      <p:sp>
        <p:nvSpPr>
          <p:cNvPr id="17" name="TextBox 17"/>
          <p:cNvSpPr txBox="1"/>
          <p:nvPr/>
        </p:nvSpPr>
        <p:spPr>
          <a:xfrm>
            <a:off x="1300724" y="1599114"/>
            <a:ext cx="1074675"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17</a:t>
            </a:r>
          </a:p>
        </p:txBody>
      </p:sp>
      <p:sp>
        <p:nvSpPr>
          <p:cNvPr id="18" name="TextBox 14">
            <a:extLst>
              <a:ext uri="{FF2B5EF4-FFF2-40B4-BE49-F238E27FC236}">
                <a16:creationId xmlns:a16="http://schemas.microsoft.com/office/drawing/2014/main" id="{4390F7FF-E71C-699A-61DB-BE23A62965BD}"/>
              </a:ext>
            </a:extLst>
          </p:cNvPr>
          <p:cNvSpPr txBox="1"/>
          <p:nvPr/>
        </p:nvSpPr>
        <p:spPr>
          <a:xfrm>
            <a:off x="5365149" y="3495564"/>
            <a:ext cx="7683211" cy="4057649"/>
          </a:xfrm>
          <a:prstGeom prst="rect">
            <a:avLst/>
          </a:prstGeom>
        </p:spPr>
        <p:txBody>
          <a:bodyPr wrap="square" lIns="0" tIns="0" rIns="0" bIns="0" rtlCol="0" anchor="t">
            <a:spAutoFit/>
          </a:bodyPr>
          <a:lstStyle/>
          <a:p>
            <a:pPr marL="457200" indent="-457200">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Lack of Context</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Overreliance on Templates</a:t>
            </a:r>
            <a:endParaRPr lang="en-US" sz="3600">
              <a:solidFill>
                <a:srgbClr val="FFFFFF"/>
              </a:solidFill>
              <a:latin typeface="Raleway Italics"/>
              <a:ea typeface="Raleway Italics"/>
              <a:cs typeface="Raleway Italics"/>
            </a:endParaRPr>
          </a:p>
          <a:p>
            <a:pPr marL="457200" indent="-457200">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Insufficient Human Touch</a:t>
            </a:r>
            <a:endParaRPr lang="en-US" sz="3600">
              <a:solidFill>
                <a:srgbClr val="FFFFFF"/>
              </a:solidFill>
              <a:latin typeface="Raleway Italics"/>
              <a:ea typeface="Raleway Italics"/>
              <a:cs typeface="Raleway Italics"/>
            </a:endParaRP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Inaccurate Data</a:t>
            </a:r>
            <a:endParaRPr lang="en-US" sz="3600">
              <a:solidFill>
                <a:srgbClr val="FFFFFF"/>
              </a:solidFill>
              <a:latin typeface="Raleway Italics"/>
              <a:ea typeface="Raleway Italics"/>
              <a:cs typeface="Raleway Italics"/>
            </a:endParaRPr>
          </a:p>
          <a:p>
            <a:pPr marL="457200" indent="-457200" algn="l">
              <a:lnSpc>
                <a:spcPct val="150000"/>
              </a:lnSpc>
              <a:buFont typeface="Arial" panose="020B0604020202020204" pitchFamily="34" charset="0"/>
              <a:buChar char="•"/>
            </a:pPr>
            <a:endParaRPr lang="en-US" sz="3600">
              <a:solidFill>
                <a:srgbClr val="FFFFFF"/>
              </a:solidFill>
              <a:latin typeface="Raleway Italics"/>
              <a:ea typeface="Raleway Italics"/>
              <a:cs typeface="Raleway Itali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1756814" y="-403607"/>
            <a:ext cx="6531186" cy="11641778"/>
            <a:chOff x="0" y="0"/>
            <a:chExt cx="1720148" cy="3066147"/>
          </a:xfrm>
        </p:grpSpPr>
        <p:sp>
          <p:nvSpPr>
            <p:cNvPr id="3" name="Freeform 3"/>
            <p:cNvSpPr/>
            <p:nvPr/>
          </p:nvSpPr>
          <p:spPr>
            <a:xfrm>
              <a:off x="0" y="0"/>
              <a:ext cx="1720148" cy="3066147"/>
            </a:xfrm>
            <a:custGeom>
              <a:avLst/>
              <a:gdLst/>
              <a:ahLst/>
              <a:cxnLst/>
              <a:rect l="l" t="t" r="r" b="b"/>
              <a:pathLst>
                <a:path w="1720148" h="3066147">
                  <a:moveTo>
                    <a:pt x="0" y="0"/>
                  </a:moveTo>
                  <a:lnTo>
                    <a:pt x="1720148" y="0"/>
                  </a:lnTo>
                  <a:lnTo>
                    <a:pt x="1720148" y="3066147"/>
                  </a:lnTo>
                  <a:lnTo>
                    <a:pt x="0" y="3066147"/>
                  </a:lnTo>
                  <a:close/>
                </a:path>
              </a:pathLst>
            </a:custGeom>
            <a:gradFill rotWithShape="1">
              <a:gsLst>
                <a:gs pos="0">
                  <a:srgbClr val="000000">
                    <a:alpha val="0"/>
                  </a:srgbClr>
                </a:gs>
                <a:gs pos="100000">
                  <a:srgbClr val="000000">
                    <a:alpha val="56000"/>
                  </a:srgbClr>
                </a:gs>
              </a:gsLst>
              <a:lin ang="0"/>
            </a:gradFill>
          </p:spPr>
          <p:txBody>
            <a:bodyPr/>
            <a:lstStyle/>
            <a:p>
              <a:endParaRPr lang="en-US"/>
            </a:p>
          </p:txBody>
        </p:sp>
        <p:sp>
          <p:nvSpPr>
            <p:cNvPr id="4" name="TextBox 4"/>
            <p:cNvSpPr txBox="1"/>
            <p:nvPr/>
          </p:nvSpPr>
          <p:spPr>
            <a:xfrm>
              <a:off x="0" y="-38100"/>
              <a:ext cx="1720148" cy="3104247"/>
            </a:xfrm>
            <a:prstGeom prst="rect">
              <a:avLst/>
            </a:prstGeom>
          </p:spPr>
          <p:txBody>
            <a:bodyPr lIns="50800" tIns="50800" rIns="50800" bIns="50800" rtlCol="0" anchor="ctr"/>
            <a:lstStyle/>
            <a:p>
              <a:pPr algn="ctr">
                <a:lnSpc>
                  <a:spcPts val="2083"/>
                </a:lnSpc>
              </a:pPr>
              <a:endParaRPr/>
            </a:p>
          </p:txBody>
        </p:sp>
      </p:grpSp>
      <p:sp>
        <p:nvSpPr>
          <p:cNvPr id="5" name="Freeform 5"/>
          <p:cNvSpPr/>
          <p:nvPr/>
        </p:nvSpPr>
        <p:spPr>
          <a:xfrm rot="244472" flipV="1">
            <a:off x="-655069" y="-5609139"/>
            <a:ext cx="19149891" cy="6989710"/>
          </a:xfrm>
          <a:custGeom>
            <a:avLst/>
            <a:gdLst/>
            <a:ahLst/>
            <a:cxnLst/>
            <a:rect l="l" t="t" r="r" b="b"/>
            <a:pathLst>
              <a:path w="19149891" h="6989710">
                <a:moveTo>
                  <a:pt x="0" y="6989710"/>
                </a:moveTo>
                <a:lnTo>
                  <a:pt x="19149891" y="6989710"/>
                </a:lnTo>
                <a:lnTo>
                  <a:pt x="19149891" y="0"/>
                </a:lnTo>
                <a:lnTo>
                  <a:pt x="0" y="0"/>
                </a:lnTo>
                <a:lnTo>
                  <a:pt x="0" y="6989710"/>
                </a:lnTo>
                <a:close/>
              </a:path>
            </a:pathLst>
          </a:custGeom>
          <a:blipFill>
            <a:blip r:embed="rId3">
              <a:alphaModFix amt="80000"/>
            </a:blip>
            <a:stretch>
              <a:fillRect/>
            </a:stretch>
          </a:blipFill>
        </p:spPr>
        <p:txBody>
          <a:bodyPr/>
          <a:lstStyle/>
          <a:p>
            <a:endParaRPr lang="en-US"/>
          </a:p>
        </p:txBody>
      </p:sp>
      <p:sp>
        <p:nvSpPr>
          <p:cNvPr id="7" name="Freeform 7"/>
          <p:cNvSpPr/>
          <p:nvPr/>
        </p:nvSpPr>
        <p:spPr>
          <a:xfrm>
            <a:off x="-980011" y="9512383"/>
            <a:ext cx="19149891" cy="6989710"/>
          </a:xfrm>
          <a:custGeom>
            <a:avLst/>
            <a:gdLst/>
            <a:ahLst/>
            <a:cxnLst/>
            <a:rect l="l" t="t" r="r" b="b"/>
            <a:pathLst>
              <a:path w="19149891" h="6989710">
                <a:moveTo>
                  <a:pt x="0" y="0"/>
                </a:moveTo>
                <a:lnTo>
                  <a:pt x="19149891" y="0"/>
                </a:lnTo>
                <a:lnTo>
                  <a:pt x="19149891" y="6989710"/>
                </a:lnTo>
                <a:lnTo>
                  <a:pt x="0" y="6989710"/>
                </a:lnTo>
                <a:lnTo>
                  <a:pt x="0" y="0"/>
                </a:lnTo>
                <a:close/>
              </a:path>
            </a:pathLst>
          </a:custGeom>
          <a:blipFill>
            <a:blip r:embed="rId3">
              <a:alphaModFix amt="80000"/>
            </a:blip>
            <a:stretch>
              <a:fillRect/>
            </a:stretch>
          </a:blipFill>
        </p:spPr>
        <p:txBody>
          <a:bodyPr/>
          <a:lstStyle/>
          <a:p>
            <a:endParaRPr lang="en-US"/>
          </a:p>
        </p:txBody>
      </p:sp>
      <p:grpSp>
        <p:nvGrpSpPr>
          <p:cNvPr id="12" name="Group 12"/>
          <p:cNvGrpSpPr/>
          <p:nvPr/>
        </p:nvGrpSpPr>
        <p:grpSpPr>
          <a:xfrm>
            <a:off x="533400" y="9100615"/>
            <a:ext cx="4385755" cy="920009"/>
            <a:chOff x="0" y="0"/>
            <a:chExt cx="1155096" cy="242307"/>
          </a:xfrm>
        </p:grpSpPr>
        <p:sp>
          <p:nvSpPr>
            <p:cNvPr id="13" name="Freeform 13"/>
            <p:cNvSpPr/>
            <p:nvPr/>
          </p:nvSpPr>
          <p:spPr>
            <a:xfrm>
              <a:off x="0" y="0"/>
              <a:ext cx="1155096" cy="242307"/>
            </a:xfrm>
            <a:custGeom>
              <a:avLst/>
              <a:gdLst/>
              <a:ahLst/>
              <a:cxnLst/>
              <a:rect l="l" t="t" r="r" b="b"/>
              <a:pathLst>
                <a:path w="1155096" h="242307">
                  <a:moveTo>
                    <a:pt x="577548" y="0"/>
                  </a:moveTo>
                  <a:cubicBezTo>
                    <a:pt x="258577" y="0"/>
                    <a:pt x="0" y="54242"/>
                    <a:pt x="0" y="121153"/>
                  </a:cubicBezTo>
                  <a:cubicBezTo>
                    <a:pt x="0" y="188065"/>
                    <a:pt x="258577" y="242307"/>
                    <a:pt x="577548" y="242307"/>
                  </a:cubicBezTo>
                  <a:cubicBezTo>
                    <a:pt x="896519" y="242307"/>
                    <a:pt x="1155096" y="188065"/>
                    <a:pt x="1155096" y="121153"/>
                  </a:cubicBezTo>
                  <a:cubicBezTo>
                    <a:pt x="1155096" y="54242"/>
                    <a:pt x="896519" y="0"/>
                    <a:pt x="577548" y="0"/>
                  </a:cubicBezTo>
                  <a:close/>
                </a:path>
              </a:pathLst>
            </a:custGeom>
            <a:solidFill>
              <a:srgbClr val="36E9FD">
                <a:alpha val="26667"/>
              </a:srgbClr>
            </a:solidFill>
          </p:spPr>
          <p:txBody>
            <a:bodyPr/>
            <a:lstStyle/>
            <a:p>
              <a:endParaRPr lang="en-US"/>
            </a:p>
          </p:txBody>
        </p:sp>
        <p:sp>
          <p:nvSpPr>
            <p:cNvPr id="14" name="TextBox 14"/>
            <p:cNvSpPr txBox="1"/>
            <p:nvPr/>
          </p:nvSpPr>
          <p:spPr>
            <a:xfrm>
              <a:off x="108290" y="-15384"/>
              <a:ext cx="938515" cy="234974"/>
            </a:xfrm>
            <a:prstGeom prst="rect">
              <a:avLst/>
            </a:prstGeom>
          </p:spPr>
          <p:txBody>
            <a:bodyPr lIns="50800" tIns="50800" rIns="50800" bIns="50800" rtlCol="0" anchor="ctr"/>
            <a:lstStyle/>
            <a:p>
              <a:pPr algn="ctr">
                <a:lnSpc>
                  <a:spcPts val="2083"/>
                </a:lnSpc>
              </a:pPr>
              <a:endParaRPr/>
            </a:p>
          </p:txBody>
        </p:sp>
      </p:grpSp>
      <p:sp>
        <p:nvSpPr>
          <p:cNvPr id="15" name="Freeform 15"/>
          <p:cNvSpPr/>
          <p:nvPr/>
        </p:nvSpPr>
        <p:spPr>
          <a:xfrm>
            <a:off x="1259840" y="3720069"/>
            <a:ext cx="3169111" cy="5993592"/>
          </a:xfrm>
          <a:custGeom>
            <a:avLst/>
            <a:gdLst/>
            <a:ahLst/>
            <a:cxnLst/>
            <a:rect l="l" t="t" r="r" b="b"/>
            <a:pathLst>
              <a:path w="4127239" h="7805654">
                <a:moveTo>
                  <a:pt x="0" y="0"/>
                </a:moveTo>
                <a:lnTo>
                  <a:pt x="4127240" y="0"/>
                </a:lnTo>
                <a:lnTo>
                  <a:pt x="4127240" y="7805653"/>
                </a:lnTo>
                <a:lnTo>
                  <a:pt x="0" y="7805653"/>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373588" y="6883829"/>
            <a:ext cx="2691369" cy="2691369"/>
          </a:xfrm>
          <a:custGeom>
            <a:avLst/>
            <a:gdLst/>
            <a:ahLst/>
            <a:cxnLst/>
            <a:rect l="l" t="t" r="r" b="b"/>
            <a:pathLst>
              <a:path w="2691369" h="2691369">
                <a:moveTo>
                  <a:pt x="0" y="0"/>
                </a:moveTo>
                <a:lnTo>
                  <a:pt x="2691368" y="0"/>
                </a:lnTo>
                <a:lnTo>
                  <a:pt x="2691368" y="2691369"/>
                </a:lnTo>
                <a:lnTo>
                  <a:pt x="0" y="26913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TextBox 19"/>
          <p:cNvSpPr txBox="1"/>
          <p:nvPr/>
        </p:nvSpPr>
        <p:spPr>
          <a:xfrm>
            <a:off x="4800600" y="1227898"/>
            <a:ext cx="12573000" cy="1050672"/>
          </a:xfrm>
          <a:prstGeom prst="rect">
            <a:avLst/>
          </a:prstGeom>
        </p:spPr>
        <p:txBody>
          <a:bodyPr wrap="square" lIns="0" tIns="0" rIns="0" bIns="0" rtlCol="0" anchor="t">
            <a:spAutoFit/>
          </a:bodyPr>
          <a:lstStyle/>
          <a:p>
            <a:pPr algn="l">
              <a:lnSpc>
                <a:spcPts val="8143"/>
              </a:lnSpc>
            </a:pPr>
            <a:r>
              <a:rPr lang="en-US" sz="8572">
                <a:solidFill>
                  <a:srgbClr val="36E9FD"/>
                </a:solidFill>
                <a:latin typeface="Montserrat Semi-Bold"/>
                <a:ea typeface="Montserrat Semi-Bold"/>
                <a:cs typeface="Montserrat Semi-Bold"/>
                <a:sym typeface="Montserrat Semi-Bold"/>
              </a:rPr>
              <a:t>Questions &amp; Answers</a:t>
            </a:r>
          </a:p>
        </p:txBody>
      </p:sp>
      <p:sp>
        <p:nvSpPr>
          <p:cNvPr id="21" name="TextBox 21"/>
          <p:cNvSpPr txBox="1"/>
          <p:nvPr/>
        </p:nvSpPr>
        <p:spPr>
          <a:xfrm>
            <a:off x="1215850" y="1594710"/>
            <a:ext cx="705682"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30197" y="7069581"/>
            <a:ext cx="19517450" cy="2188719"/>
            <a:chOff x="0" y="0"/>
            <a:chExt cx="5140398" cy="576453"/>
          </a:xfrm>
        </p:grpSpPr>
        <p:sp>
          <p:nvSpPr>
            <p:cNvPr id="3" name="Freeform 3"/>
            <p:cNvSpPr/>
            <p:nvPr/>
          </p:nvSpPr>
          <p:spPr>
            <a:xfrm>
              <a:off x="0" y="0"/>
              <a:ext cx="5140398" cy="576453"/>
            </a:xfrm>
            <a:custGeom>
              <a:avLst/>
              <a:gdLst/>
              <a:ahLst/>
              <a:cxnLst/>
              <a:rect l="l" t="t" r="r" b="b"/>
              <a:pathLst>
                <a:path w="5140398" h="576453">
                  <a:moveTo>
                    <a:pt x="0" y="0"/>
                  </a:moveTo>
                  <a:lnTo>
                    <a:pt x="5140398" y="0"/>
                  </a:lnTo>
                  <a:lnTo>
                    <a:pt x="5140398" y="576453"/>
                  </a:lnTo>
                  <a:lnTo>
                    <a:pt x="0" y="576453"/>
                  </a:lnTo>
                  <a:close/>
                </a:path>
              </a:pathLst>
            </a:custGeom>
            <a:solidFill>
              <a:srgbClr val="012130">
                <a:alpha val="23922"/>
              </a:srgbClr>
            </a:solidFill>
          </p:spPr>
          <p:txBody>
            <a:bodyPr/>
            <a:lstStyle/>
            <a:p>
              <a:endParaRPr lang="en-US"/>
            </a:p>
          </p:txBody>
        </p:sp>
        <p:sp>
          <p:nvSpPr>
            <p:cNvPr id="4" name="TextBox 4"/>
            <p:cNvSpPr txBox="1"/>
            <p:nvPr/>
          </p:nvSpPr>
          <p:spPr>
            <a:xfrm>
              <a:off x="0" y="-28575"/>
              <a:ext cx="5140398" cy="605028"/>
            </a:xfrm>
            <a:prstGeom prst="rect">
              <a:avLst/>
            </a:prstGeom>
          </p:spPr>
          <p:txBody>
            <a:bodyPr lIns="50800" tIns="50800" rIns="50800" bIns="50800" rtlCol="0" anchor="ctr"/>
            <a:lstStyle/>
            <a:p>
              <a:pPr algn="ctr">
                <a:lnSpc>
                  <a:spcPts val="2083"/>
                </a:lnSpc>
              </a:pPr>
              <a:endParaRPr/>
            </a:p>
          </p:txBody>
        </p:sp>
      </p:grpSp>
      <p:sp>
        <p:nvSpPr>
          <p:cNvPr id="5" name="Freeform 5"/>
          <p:cNvSpPr/>
          <p:nvPr/>
        </p:nvSpPr>
        <p:spPr>
          <a:xfrm rot="-3647679">
            <a:off x="5750070" y="2254213"/>
            <a:ext cx="27455017" cy="10021081"/>
          </a:xfrm>
          <a:custGeom>
            <a:avLst/>
            <a:gdLst/>
            <a:ahLst/>
            <a:cxnLst/>
            <a:rect l="l" t="t" r="r" b="b"/>
            <a:pathLst>
              <a:path w="27455017" h="10021081">
                <a:moveTo>
                  <a:pt x="0" y="0"/>
                </a:moveTo>
                <a:lnTo>
                  <a:pt x="27455017" y="0"/>
                </a:lnTo>
                <a:lnTo>
                  <a:pt x="27455017" y="10021081"/>
                </a:lnTo>
                <a:lnTo>
                  <a:pt x="0" y="10021081"/>
                </a:lnTo>
                <a:lnTo>
                  <a:pt x="0" y="0"/>
                </a:lnTo>
                <a:close/>
              </a:path>
            </a:pathLst>
          </a:custGeom>
          <a:blipFill>
            <a:blip r:embed="rId2">
              <a:alphaModFix amt="80000"/>
            </a:blip>
            <a:stretch>
              <a:fillRect/>
            </a:stretch>
          </a:blipFill>
        </p:spPr>
        <p:txBody>
          <a:bodyPr/>
          <a:lstStyle/>
          <a:p>
            <a:endParaRPr lang="en-US"/>
          </a:p>
        </p:txBody>
      </p:sp>
      <p:sp>
        <p:nvSpPr>
          <p:cNvPr id="6" name="Freeform 6"/>
          <p:cNvSpPr/>
          <p:nvPr/>
        </p:nvSpPr>
        <p:spPr>
          <a:xfrm rot="-1161320" flipV="1">
            <a:off x="-5537192" y="-4329620"/>
            <a:ext cx="19149891" cy="6989710"/>
          </a:xfrm>
          <a:custGeom>
            <a:avLst/>
            <a:gdLst/>
            <a:ahLst/>
            <a:cxnLst/>
            <a:rect l="l" t="t" r="r" b="b"/>
            <a:pathLst>
              <a:path w="19149891" h="6989710">
                <a:moveTo>
                  <a:pt x="0" y="6989710"/>
                </a:moveTo>
                <a:lnTo>
                  <a:pt x="19149891" y="6989710"/>
                </a:lnTo>
                <a:lnTo>
                  <a:pt x="19149891" y="0"/>
                </a:lnTo>
                <a:lnTo>
                  <a:pt x="0" y="0"/>
                </a:lnTo>
                <a:lnTo>
                  <a:pt x="0" y="6989710"/>
                </a:lnTo>
                <a:close/>
              </a:path>
            </a:pathLst>
          </a:custGeom>
          <a:blipFill>
            <a:blip r:embed="rId2">
              <a:alphaModFix amt="80000"/>
            </a:blip>
            <a:stretch>
              <a:fillRect/>
            </a:stretch>
          </a:blipFill>
        </p:spPr>
        <p:txBody>
          <a:bodyPr/>
          <a:lstStyle/>
          <a:p>
            <a:endParaRPr lang="en-US"/>
          </a:p>
        </p:txBody>
      </p:sp>
      <p:sp>
        <p:nvSpPr>
          <p:cNvPr id="12" name="TextBox 12"/>
          <p:cNvSpPr txBox="1"/>
          <p:nvPr/>
        </p:nvSpPr>
        <p:spPr>
          <a:xfrm>
            <a:off x="4555863" y="4411280"/>
            <a:ext cx="9176274" cy="1100845"/>
          </a:xfrm>
          <a:prstGeom prst="rect">
            <a:avLst/>
          </a:prstGeom>
        </p:spPr>
        <p:txBody>
          <a:bodyPr lIns="0" tIns="0" rIns="0" bIns="0" rtlCol="0" anchor="t">
            <a:spAutoFit/>
          </a:bodyPr>
          <a:lstStyle/>
          <a:p>
            <a:pPr algn="ctr">
              <a:lnSpc>
                <a:spcPts val="8143"/>
              </a:lnSpc>
            </a:pPr>
            <a:r>
              <a:rPr lang="en-US" sz="8572">
                <a:solidFill>
                  <a:srgbClr val="36E9FD"/>
                </a:solidFill>
                <a:latin typeface="Montserrat Heavy"/>
                <a:ea typeface="Montserrat Heavy"/>
                <a:cs typeface="Montserrat Heavy"/>
                <a:sym typeface="Montserrat Heavy"/>
              </a:rPr>
              <a:t>Thank You!</a:t>
            </a:r>
          </a:p>
        </p:txBody>
      </p:sp>
      <p:sp>
        <p:nvSpPr>
          <p:cNvPr id="13" name="TextBox 13"/>
          <p:cNvSpPr txBox="1"/>
          <p:nvPr/>
        </p:nvSpPr>
        <p:spPr>
          <a:xfrm>
            <a:off x="4910068" y="5580748"/>
            <a:ext cx="8436920" cy="396327"/>
          </a:xfrm>
          <a:prstGeom prst="rect">
            <a:avLst/>
          </a:prstGeom>
        </p:spPr>
        <p:txBody>
          <a:bodyPr lIns="0" tIns="0" rIns="0" bIns="0" rtlCol="0" anchor="t">
            <a:spAutoFit/>
          </a:bodyPr>
          <a:lstStyle/>
          <a:p>
            <a:pPr algn="ctr">
              <a:lnSpc>
                <a:spcPts val="3319"/>
              </a:lnSpc>
            </a:pPr>
            <a:r>
              <a:rPr lang="en-US" sz="2573">
                <a:solidFill>
                  <a:srgbClr val="FFFFFF"/>
                </a:solidFill>
                <a:latin typeface="Raleway Italics"/>
                <a:ea typeface="Raleway Italics"/>
                <a:cs typeface="Raleway Italics"/>
                <a:sym typeface="Raleway Italics"/>
              </a:rPr>
              <a:t>Thank you for exploring the world of AI with 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361B70">
                <a:alpha val="100000"/>
              </a:srgbClr>
            </a:gs>
            <a:gs pos="100000">
              <a:srgbClr val="00000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314761">
            <a:off x="5680419" y="6404287"/>
            <a:ext cx="19149891" cy="6989710"/>
          </a:xfrm>
          <a:custGeom>
            <a:avLst/>
            <a:gdLst/>
            <a:ahLst/>
            <a:cxnLst/>
            <a:rect l="l" t="t" r="r" b="b"/>
            <a:pathLst>
              <a:path w="19149891" h="6989710">
                <a:moveTo>
                  <a:pt x="0" y="0"/>
                </a:moveTo>
                <a:lnTo>
                  <a:pt x="19149891" y="0"/>
                </a:lnTo>
                <a:lnTo>
                  <a:pt x="19149891" y="6989711"/>
                </a:lnTo>
                <a:lnTo>
                  <a:pt x="0" y="6989711"/>
                </a:lnTo>
                <a:lnTo>
                  <a:pt x="0" y="0"/>
                </a:lnTo>
                <a:close/>
              </a:path>
            </a:pathLst>
          </a:custGeom>
          <a:blipFill>
            <a:blip r:embed="rId3">
              <a:alphaModFix amt="80000"/>
            </a:blip>
            <a:stretch>
              <a:fillRect/>
            </a:stretch>
          </a:blipFill>
        </p:spPr>
        <p:txBody>
          <a:bodyPr/>
          <a:lstStyle/>
          <a:p>
            <a:endParaRPr lang="en-US"/>
          </a:p>
        </p:txBody>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3">
              <a:alphaModFix amt="80000"/>
            </a:blip>
            <a:stretch>
              <a:fillRect/>
            </a:stretch>
          </a:blipFill>
        </p:spPr>
        <p:txBody>
          <a:bodyPr/>
          <a:lstStyle/>
          <a:p>
            <a:endParaRPr lang="en-US"/>
          </a:p>
        </p:txBody>
      </p:sp>
      <p:grpSp>
        <p:nvGrpSpPr>
          <p:cNvPr id="9" name="Group 9"/>
          <p:cNvGrpSpPr>
            <a:grpSpLocks noChangeAspect="1"/>
          </p:cNvGrpSpPr>
          <p:nvPr/>
        </p:nvGrpSpPr>
        <p:grpSpPr>
          <a:xfrm>
            <a:off x="1046284" y="5981700"/>
            <a:ext cx="2797859" cy="2797859"/>
            <a:chOff x="0" y="0"/>
            <a:chExt cx="14840029" cy="14840029"/>
          </a:xfrm>
        </p:grpSpPr>
        <p:sp>
          <p:nvSpPr>
            <p:cNvPr id="10" name="Freeform 10"/>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36E9FD"/>
            </a:solidFill>
          </p:spPr>
          <p:txBody>
            <a:bodyPr/>
            <a:lstStyle/>
            <a:p>
              <a:endParaRPr lang="en-US"/>
            </a:p>
          </p:txBody>
        </p:sp>
        <p:sp>
          <p:nvSpPr>
            <p:cNvPr id="11" name="Freeform 11"/>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p:spPr>
          <p:txBody>
            <a:bodyPr/>
            <a:lstStyle/>
            <a:p>
              <a:endParaRPr lang="en-US"/>
            </a:p>
          </p:txBody>
        </p:sp>
        <p:sp>
          <p:nvSpPr>
            <p:cNvPr id="12" name="Freeform 12"/>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4"/>
              <a:stretch>
                <a:fillRect l="223" t="-16665" r="223" b="-16666"/>
              </a:stretch>
            </a:blipFill>
          </p:spPr>
          <p:txBody>
            <a:bodyPr/>
            <a:lstStyle/>
            <a:p>
              <a:endParaRPr lang="en-US"/>
            </a:p>
          </p:txBody>
        </p:sp>
      </p:grpSp>
      <p:grpSp>
        <p:nvGrpSpPr>
          <p:cNvPr id="13" name="Group 13"/>
          <p:cNvGrpSpPr>
            <a:grpSpLocks noChangeAspect="1"/>
          </p:cNvGrpSpPr>
          <p:nvPr/>
        </p:nvGrpSpPr>
        <p:grpSpPr>
          <a:xfrm>
            <a:off x="14394188" y="784819"/>
            <a:ext cx="2797859" cy="2797859"/>
            <a:chOff x="0" y="0"/>
            <a:chExt cx="14840029" cy="14840029"/>
          </a:xfrm>
        </p:grpSpPr>
        <p:sp>
          <p:nvSpPr>
            <p:cNvPr id="14" name="Freeform 14"/>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36E9FD"/>
            </a:solidFill>
          </p:spPr>
          <p:txBody>
            <a:bodyPr/>
            <a:lstStyle/>
            <a:p>
              <a:endParaRPr lang="en-US"/>
            </a:p>
          </p:txBody>
        </p:sp>
        <p:sp>
          <p:nvSpPr>
            <p:cNvPr id="15" name="Freeform 15"/>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p:spPr>
          <p:txBody>
            <a:bodyPr/>
            <a:lstStyle/>
            <a:p>
              <a:endParaRPr lang="en-US"/>
            </a:p>
          </p:txBody>
        </p:sp>
        <p:sp>
          <p:nvSpPr>
            <p:cNvPr id="16" name="Freeform 16"/>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5"/>
              <a:stretch>
                <a:fillRect l="-24665" r="-24665"/>
              </a:stretch>
            </a:blipFill>
          </p:spPr>
          <p:txBody>
            <a:bodyPr/>
            <a:lstStyle/>
            <a:p>
              <a:endParaRPr lang="en-US"/>
            </a:p>
          </p:txBody>
        </p:sp>
      </p:grpSp>
      <p:sp>
        <p:nvSpPr>
          <p:cNvPr id="23" name="TextBox 23"/>
          <p:cNvSpPr txBox="1"/>
          <p:nvPr/>
        </p:nvSpPr>
        <p:spPr>
          <a:xfrm>
            <a:off x="2057400" y="1265686"/>
            <a:ext cx="9965350" cy="1050672"/>
          </a:xfrm>
          <a:prstGeom prst="rect">
            <a:avLst/>
          </a:prstGeom>
        </p:spPr>
        <p:txBody>
          <a:bodyPr lIns="0" tIns="0" rIns="0" bIns="0" rtlCol="0" anchor="t">
            <a:spAutoFit/>
          </a:bodyPr>
          <a:lstStyle/>
          <a:p>
            <a:pPr algn="ctr">
              <a:lnSpc>
                <a:spcPts val="8143"/>
              </a:lnSpc>
            </a:pPr>
            <a:r>
              <a:rPr lang="en-US" sz="8572">
                <a:solidFill>
                  <a:srgbClr val="36E9FD"/>
                </a:solidFill>
                <a:latin typeface="Montserrat Semi-Bold"/>
                <a:ea typeface="Montserrat Semi-Bold"/>
                <a:cs typeface="Montserrat Semi-Bold"/>
                <a:sym typeface="Montserrat Semi-Bold"/>
              </a:rPr>
              <a:t>Agenda</a:t>
            </a:r>
          </a:p>
        </p:txBody>
      </p:sp>
      <p:sp>
        <p:nvSpPr>
          <p:cNvPr id="24" name="TextBox 24"/>
          <p:cNvSpPr txBox="1"/>
          <p:nvPr/>
        </p:nvSpPr>
        <p:spPr>
          <a:xfrm>
            <a:off x="4800599" y="3501342"/>
            <a:ext cx="10992517" cy="4508478"/>
          </a:xfrm>
          <a:prstGeom prst="rect">
            <a:avLst/>
          </a:prstGeom>
        </p:spPr>
        <p:txBody>
          <a:bodyPr wrap="square" lIns="0" tIns="0" rIns="0" bIns="0" rtlCol="0" anchor="t">
            <a:spAutoFit/>
          </a:bodyPr>
          <a:lstStyle/>
          <a:p>
            <a:pPr marL="457200" indent="-457200">
              <a:lnSpc>
                <a:spcPct val="150000"/>
              </a:lnSpc>
              <a:buFont typeface="Arial" panose="020B0604020202020204" pitchFamily="34" charset="0"/>
              <a:buChar char="•"/>
            </a:pPr>
            <a:r>
              <a:rPr lang="en-US" sz="4000">
                <a:solidFill>
                  <a:srgbClr val="FFFFFF"/>
                </a:solidFill>
                <a:latin typeface="Raleway Italics"/>
                <a:ea typeface="Raleway Italics"/>
                <a:cs typeface="Raleway Italics"/>
                <a:sym typeface="Raleway Italics"/>
              </a:rPr>
              <a:t>Introduction to Artificial Intelligence (AI)</a:t>
            </a:r>
          </a:p>
          <a:p>
            <a:pPr marL="457200" indent="-457200">
              <a:lnSpc>
                <a:spcPct val="150000"/>
              </a:lnSpc>
              <a:buFont typeface="Arial" panose="020B0604020202020204" pitchFamily="34" charset="0"/>
              <a:buChar char="•"/>
            </a:pPr>
            <a:r>
              <a:rPr lang="en-US" sz="4000">
                <a:solidFill>
                  <a:srgbClr val="FFFFFF"/>
                </a:solidFill>
                <a:latin typeface="Raleway Italics"/>
                <a:ea typeface="Raleway Italics"/>
                <a:cs typeface="Raleway Italics"/>
                <a:sym typeface="Raleway Italics"/>
              </a:rPr>
              <a:t>Overview of AI and Terminology</a:t>
            </a:r>
          </a:p>
          <a:p>
            <a:pPr marL="457200" indent="-457200">
              <a:lnSpc>
                <a:spcPct val="150000"/>
              </a:lnSpc>
              <a:buFont typeface="Arial" panose="020B0604020202020204" pitchFamily="34" charset="0"/>
              <a:buChar char="•"/>
            </a:pPr>
            <a:r>
              <a:rPr lang="en-US" sz="4000">
                <a:solidFill>
                  <a:srgbClr val="FFFFFF"/>
                </a:solidFill>
                <a:latin typeface="Raleway Italics"/>
                <a:ea typeface="Raleway Italics"/>
                <a:cs typeface="Raleway Italics"/>
                <a:sym typeface="Raleway Italics"/>
              </a:rPr>
              <a:t>Practical Applications of AI</a:t>
            </a:r>
          </a:p>
          <a:p>
            <a:pPr marL="457200" indent="-457200">
              <a:lnSpc>
                <a:spcPct val="150000"/>
              </a:lnSpc>
              <a:buFont typeface="Arial" panose="020B0604020202020204" pitchFamily="34" charset="0"/>
              <a:buChar char="•"/>
            </a:pPr>
            <a:r>
              <a:rPr lang="en-US" sz="4000">
                <a:solidFill>
                  <a:srgbClr val="FFFFFF"/>
                </a:solidFill>
                <a:latin typeface="Raleway Italics"/>
                <a:ea typeface="Raleway Italics"/>
                <a:cs typeface="Raleway Italics"/>
                <a:sym typeface="Raleway Italics"/>
              </a:rPr>
              <a:t>Limitations of AI</a:t>
            </a:r>
          </a:p>
          <a:p>
            <a:pPr marL="457200" indent="-457200">
              <a:lnSpc>
                <a:spcPct val="150000"/>
              </a:lnSpc>
              <a:buFont typeface="Arial" panose="020B0604020202020204" pitchFamily="34" charset="0"/>
              <a:buChar char="•"/>
            </a:pPr>
            <a:r>
              <a:rPr lang="en-US" sz="4000">
                <a:solidFill>
                  <a:srgbClr val="FFFFFF"/>
                </a:solidFill>
                <a:latin typeface="Raleway Italics"/>
                <a:ea typeface="Raleway Italics"/>
                <a:cs typeface="Raleway Italics"/>
                <a:sym typeface="Raleway Italics"/>
              </a:rPr>
              <a:t>Questions and Answers</a:t>
            </a:r>
          </a:p>
        </p:txBody>
      </p:sp>
      <p:sp>
        <p:nvSpPr>
          <p:cNvPr id="25" name="TextBox 25"/>
          <p:cNvSpPr txBox="1"/>
          <p:nvPr/>
        </p:nvSpPr>
        <p:spPr>
          <a:xfrm>
            <a:off x="1300724" y="1599114"/>
            <a:ext cx="1154372"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02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572293">
            <a:off x="-5799371" y="6668368"/>
            <a:ext cx="19149891" cy="6989710"/>
          </a:xfrm>
          <a:custGeom>
            <a:avLst/>
            <a:gdLst/>
            <a:ahLst/>
            <a:cxnLst/>
            <a:rect l="l" t="t" r="r" b="b"/>
            <a:pathLst>
              <a:path w="19149891" h="6989710">
                <a:moveTo>
                  <a:pt x="0" y="0"/>
                </a:moveTo>
                <a:lnTo>
                  <a:pt x="19149891" y="0"/>
                </a:lnTo>
                <a:lnTo>
                  <a:pt x="19149891" y="6989710"/>
                </a:lnTo>
                <a:lnTo>
                  <a:pt x="0" y="6989710"/>
                </a:lnTo>
                <a:lnTo>
                  <a:pt x="0" y="0"/>
                </a:lnTo>
                <a:close/>
              </a:path>
            </a:pathLst>
          </a:custGeom>
          <a:blipFill>
            <a:blip r:embed="rId3">
              <a:alphaModFix amt="80000"/>
            </a:blip>
            <a:stretch>
              <a:fillRect/>
            </a:stretch>
          </a:blipFill>
        </p:spPr>
        <p:txBody>
          <a:bodyPr/>
          <a:lstStyle/>
          <a:p>
            <a:endParaRPr lang="en-US"/>
          </a:p>
        </p:txBody>
      </p:sp>
      <p:sp>
        <p:nvSpPr>
          <p:cNvPr id="3" name="Freeform 3"/>
          <p:cNvSpPr/>
          <p:nvPr/>
        </p:nvSpPr>
        <p:spPr>
          <a:xfrm>
            <a:off x="2052822" y="4229099"/>
            <a:ext cx="2976378" cy="7071515"/>
          </a:xfrm>
          <a:custGeom>
            <a:avLst/>
            <a:gdLst/>
            <a:ahLst/>
            <a:cxnLst/>
            <a:rect l="l" t="t" r="r" b="b"/>
            <a:pathLst>
              <a:path w="3970782" h="8229600">
                <a:moveTo>
                  <a:pt x="0" y="0"/>
                </a:moveTo>
                <a:lnTo>
                  <a:pt x="3970782" y="0"/>
                </a:lnTo>
                <a:lnTo>
                  <a:pt x="3970782" y="8229600"/>
                </a:lnTo>
                <a:lnTo>
                  <a:pt x="0" y="8229600"/>
                </a:lnTo>
                <a:lnTo>
                  <a:pt x="0" y="0"/>
                </a:lnTo>
                <a:close/>
              </a:path>
            </a:pathLst>
          </a:custGeom>
          <a:blipFill>
            <a:blip r:embed="rId4"/>
            <a:stretch>
              <a:fillRect/>
            </a:stretch>
          </a:blipFill>
        </p:spPr>
        <p:txBody>
          <a:bodyPr/>
          <a:lstStyle/>
          <a:p>
            <a:endParaRPr lang="en-US"/>
          </a:p>
        </p:txBody>
      </p:sp>
      <p:sp>
        <p:nvSpPr>
          <p:cNvPr id="4" name="Freeform 4"/>
          <p:cNvSpPr/>
          <p:nvPr/>
        </p:nvSpPr>
        <p:spPr>
          <a:xfrm>
            <a:off x="3032634" y="3075235"/>
            <a:ext cx="2691369" cy="2691369"/>
          </a:xfrm>
          <a:custGeom>
            <a:avLst/>
            <a:gdLst/>
            <a:ahLst/>
            <a:cxnLst/>
            <a:rect l="l" t="t" r="r" b="b"/>
            <a:pathLst>
              <a:path w="2691369" h="2691369">
                <a:moveTo>
                  <a:pt x="0" y="0"/>
                </a:moveTo>
                <a:lnTo>
                  <a:pt x="2691368" y="0"/>
                </a:lnTo>
                <a:lnTo>
                  <a:pt x="2691368" y="2691368"/>
                </a:lnTo>
                <a:lnTo>
                  <a:pt x="0" y="2691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1572293" flipV="1">
            <a:off x="8920761" y="-3494855"/>
            <a:ext cx="19149891" cy="6989710"/>
          </a:xfrm>
          <a:custGeom>
            <a:avLst/>
            <a:gdLst/>
            <a:ahLst/>
            <a:cxnLst/>
            <a:rect l="l" t="t" r="r" b="b"/>
            <a:pathLst>
              <a:path w="19149891" h="6989710">
                <a:moveTo>
                  <a:pt x="0" y="6989710"/>
                </a:moveTo>
                <a:lnTo>
                  <a:pt x="19149891" y="6989710"/>
                </a:lnTo>
                <a:lnTo>
                  <a:pt x="19149891" y="0"/>
                </a:lnTo>
                <a:lnTo>
                  <a:pt x="0" y="0"/>
                </a:lnTo>
                <a:lnTo>
                  <a:pt x="0" y="6989710"/>
                </a:lnTo>
                <a:close/>
              </a:path>
            </a:pathLst>
          </a:custGeom>
          <a:blipFill>
            <a:blip r:embed="rId3">
              <a:alphaModFix amt="80000"/>
            </a:blip>
            <a:stretch>
              <a:fillRect/>
            </a:stretch>
          </a:blipFill>
        </p:spPr>
        <p:txBody>
          <a:bodyPr/>
          <a:lstStyle/>
          <a:p>
            <a:endParaRPr lang="en-US"/>
          </a:p>
        </p:txBody>
      </p:sp>
      <p:sp>
        <p:nvSpPr>
          <p:cNvPr id="6" name="TextBox 6"/>
          <p:cNvSpPr txBox="1"/>
          <p:nvPr/>
        </p:nvSpPr>
        <p:spPr>
          <a:xfrm>
            <a:off x="4812632" y="1163799"/>
            <a:ext cx="7366041" cy="1105450"/>
          </a:xfrm>
          <a:prstGeom prst="rect">
            <a:avLst/>
          </a:prstGeom>
        </p:spPr>
        <p:txBody>
          <a:bodyPr lIns="0" tIns="0" rIns="0" bIns="0" rtlCol="0" anchor="t">
            <a:spAutoFit/>
          </a:bodyPr>
          <a:lstStyle/>
          <a:p>
            <a:pPr algn="l">
              <a:lnSpc>
                <a:spcPts val="8143"/>
              </a:lnSpc>
            </a:pPr>
            <a:r>
              <a:rPr lang="en-US" sz="8572">
                <a:solidFill>
                  <a:srgbClr val="FFFFFF"/>
                </a:solidFill>
                <a:latin typeface="Montserrat Semi-Bold"/>
                <a:ea typeface="Montserrat Semi-Bold"/>
                <a:cs typeface="Montserrat Semi-Bold"/>
                <a:sym typeface="Montserrat Semi-Bold"/>
              </a:rPr>
              <a:t>Introduction</a:t>
            </a:r>
          </a:p>
        </p:txBody>
      </p:sp>
      <p:sp>
        <p:nvSpPr>
          <p:cNvPr id="7" name="TextBox 7"/>
          <p:cNvSpPr txBox="1"/>
          <p:nvPr/>
        </p:nvSpPr>
        <p:spPr>
          <a:xfrm>
            <a:off x="7867118" y="2476500"/>
            <a:ext cx="8533572" cy="6093976"/>
          </a:xfrm>
          <a:prstGeom prst="rect">
            <a:avLst/>
          </a:prstGeom>
        </p:spPr>
        <p:txBody>
          <a:bodyPr lIns="0" tIns="0" rIns="0" bIns="0" rtlCol="0" anchor="t">
            <a:spAutoFit/>
          </a:bodyPr>
          <a:lstStyle/>
          <a:p>
            <a:pPr algn="l"/>
            <a:r>
              <a:rPr lang="en-US" sz="3600">
                <a:solidFill>
                  <a:srgbClr val="FFFFFF"/>
                </a:solidFill>
                <a:latin typeface="Raleway Italics"/>
                <a:ea typeface="Raleway Italics"/>
                <a:cs typeface="Raleway Italics"/>
                <a:sym typeface="Raleway Italics"/>
              </a:rPr>
              <a:t>Artificial Intelligence (AI) is a branch of computer science focused on creating machines capable of performing tasks that typically require human intelligence. These tasks include learning, reasoning, problem-solving, visual perception, speech recognition, decision-making, and understanding natural language. AI is transforming various industries, making processes more efficient and creating new opportunities.</a:t>
            </a:r>
          </a:p>
        </p:txBody>
      </p:sp>
      <p:sp>
        <p:nvSpPr>
          <p:cNvPr id="8" name="TextBox 8"/>
          <p:cNvSpPr txBox="1"/>
          <p:nvPr/>
        </p:nvSpPr>
        <p:spPr>
          <a:xfrm>
            <a:off x="1300724" y="1599114"/>
            <a:ext cx="1074675"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314761">
            <a:off x="5680419" y="6404287"/>
            <a:ext cx="19149891" cy="6989710"/>
          </a:xfrm>
          <a:custGeom>
            <a:avLst/>
            <a:gdLst/>
            <a:ahLst/>
            <a:cxnLst/>
            <a:rect l="l" t="t" r="r" b="b"/>
            <a:pathLst>
              <a:path w="19149891" h="6989710">
                <a:moveTo>
                  <a:pt x="0" y="0"/>
                </a:moveTo>
                <a:lnTo>
                  <a:pt x="19149891" y="0"/>
                </a:lnTo>
                <a:lnTo>
                  <a:pt x="19149891" y="6989711"/>
                </a:lnTo>
                <a:lnTo>
                  <a:pt x="0" y="6989711"/>
                </a:lnTo>
                <a:lnTo>
                  <a:pt x="0" y="0"/>
                </a:lnTo>
                <a:close/>
              </a:path>
            </a:pathLst>
          </a:custGeom>
          <a:blipFill>
            <a:blip r:embed="rId3">
              <a:alphaModFix amt="80000"/>
            </a:blip>
            <a:stretch>
              <a:fillRect/>
            </a:stretch>
          </a:blipFill>
        </p:spPr>
        <p:txBody>
          <a:bodyPr/>
          <a:lstStyle/>
          <a:p>
            <a:endParaRPr lang="en-US"/>
          </a:p>
        </p:txBody>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3">
              <a:alphaModFix amt="80000"/>
            </a:blip>
            <a:stretch>
              <a:fillRect/>
            </a:stretch>
          </a:blipFill>
        </p:spPr>
        <p:txBody>
          <a:bodyPr/>
          <a:lstStyle/>
          <a:p>
            <a:endParaRPr lang="en-US"/>
          </a:p>
        </p:txBody>
      </p:sp>
      <p:sp>
        <p:nvSpPr>
          <p:cNvPr id="14" name="TextBox 14"/>
          <p:cNvSpPr txBox="1"/>
          <p:nvPr/>
        </p:nvSpPr>
        <p:spPr>
          <a:xfrm>
            <a:off x="1300724" y="1599114"/>
            <a:ext cx="1154372" cy="515778"/>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04</a:t>
            </a:r>
          </a:p>
        </p:txBody>
      </p:sp>
      <p:sp>
        <p:nvSpPr>
          <p:cNvPr id="15" name="TextBox 15"/>
          <p:cNvSpPr txBox="1"/>
          <p:nvPr/>
        </p:nvSpPr>
        <p:spPr>
          <a:xfrm>
            <a:off x="3886200" y="1382805"/>
            <a:ext cx="8686484" cy="882101"/>
          </a:xfrm>
          <a:prstGeom prst="rect">
            <a:avLst/>
          </a:prstGeom>
        </p:spPr>
        <p:txBody>
          <a:bodyPr wrap="square" lIns="0" tIns="0" rIns="0" bIns="0" rtlCol="0" anchor="t">
            <a:spAutoFit/>
          </a:bodyPr>
          <a:lstStyle/>
          <a:p>
            <a:pPr algn="ctr">
              <a:lnSpc>
                <a:spcPts val="6837"/>
              </a:lnSpc>
            </a:pPr>
            <a:r>
              <a:rPr lang="en-US" sz="7197">
                <a:solidFill>
                  <a:srgbClr val="FFFFFF"/>
                </a:solidFill>
                <a:latin typeface="Montserrat Semi-Bold"/>
                <a:ea typeface="Montserrat Semi-Bold"/>
                <a:cs typeface="Montserrat Semi-Bold"/>
                <a:sym typeface="Montserrat Semi-Bold"/>
              </a:rPr>
              <a:t>Overview of AI</a:t>
            </a:r>
          </a:p>
        </p:txBody>
      </p:sp>
      <p:graphicFrame>
        <p:nvGraphicFramePr>
          <p:cNvPr id="34" name="Table 33">
            <a:extLst>
              <a:ext uri="{FF2B5EF4-FFF2-40B4-BE49-F238E27FC236}">
                <a16:creationId xmlns:a16="http://schemas.microsoft.com/office/drawing/2014/main" id="{25B99F96-D42E-9446-790C-59959AF8F861}"/>
              </a:ext>
            </a:extLst>
          </p:cNvPr>
          <p:cNvGraphicFramePr>
            <a:graphicFrameLocks noGrp="1"/>
          </p:cNvGraphicFramePr>
          <p:nvPr>
            <p:extLst>
              <p:ext uri="{D42A27DB-BD31-4B8C-83A1-F6EECF244321}">
                <p14:modId xmlns:p14="http://schemas.microsoft.com/office/powerpoint/2010/main" val="2956389487"/>
              </p:ext>
            </p:extLst>
          </p:nvPr>
        </p:nvGraphicFramePr>
        <p:xfrm>
          <a:off x="1300724" y="3297020"/>
          <a:ext cx="15333014" cy="4970679"/>
        </p:xfrm>
        <a:graphic>
          <a:graphicData uri="http://schemas.openxmlformats.org/drawingml/2006/table">
            <a:tbl>
              <a:tblPr firstRow="1" bandRow="1">
                <a:tableStyleId>{5C22544A-7EE6-4342-B048-85BDC9FD1C3A}</a:tableStyleId>
              </a:tblPr>
              <a:tblGrid>
                <a:gridCol w="3957076">
                  <a:extLst>
                    <a:ext uri="{9D8B030D-6E8A-4147-A177-3AD203B41FA5}">
                      <a16:colId xmlns:a16="http://schemas.microsoft.com/office/drawing/2014/main" val="2644847508"/>
                    </a:ext>
                  </a:extLst>
                </a:gridCol>
                <a:gridCol w="11375938">
                  <a:extLst>
                    <a:ext uri="{9D8B030D-6E8A-4147-A177-3AD203B41FA5}">
                      <a16:colId xmlns:a16="http://schemas.microsoft.com/office/drawing/2014/main" val="3584398905"/>
                    </a:ext>
                  </a:extLst>
                </a:gridCol>
              </a:tblGrid>
              <a:tr h="1656893">
                <a:tc>
                  <a:txBody>
                    <a:bodyPr/>
                    <a:lstStyle/>
                    <a:p>
                      <a:pPr algn="l">
                        <a:lnSpc>
                          <a:spcPts val="2158"/>
                        </a:lnSpc>
                      </a:pPr>
                      <a:r>
                        <a:rPr lang="en-US" sz="2800" b="0">
                          <a:solidFill>
                            <a:srgbClr val="36E9FD"/>
                          </a:solidFill>
                          <a:latin typeface="Montserrat Semi-Bold"/>
                          <a:ea typeface="Montserrat Semi-Bold"/>
                          <a:cs typeface="Montserrat Semi-Bold"/>
                          <a:sym typeface="Montserrat Semi-Bold"/>
                        </a:rPr>
                        <a:t>Narrow AI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a:solidFill>
                            <a:srgbClr val="FFFFFF"/>
                          </a:solidFill>
                          <a:latin typeface="Raleway Italics"/>
                          <a:ea typeface="Raleway Italics"/>
                          <a:cs typeface="Raleway Italics"/>
                          <a:sym typeface="Raleway Italics"/>
                        </a:rPr>
                        <a:t>Designed for specific tasks like facial recognition or voice assistants. It excels at its function but lacks general intelligence.</a:t>
                      </a:r>
                    </a:p>
                    <a:p>
                      <a:endParaRPr lang="en-US" sz="2400" b="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5846981"/>
                  </a:ext>
                </a:extLst>
              </a:tr>
              <a:tr h="1656893">
                <a:tc>
                  <a:txBody>
                    <a:bodyPr/>
                    <a:lstStyle/>
                    <a:p>
                      <a:pPr algn="l">
                        <a:lnSpc>
                          <a:spcPts val="2158"/>
                        </a:lnSpc>
                      </a:pPr>
                      <a:r>
                        <a:rPr lang="en-US" sz="2800" b="0">
                          <a:solidFill>
                            <a:srgbClr val="36E9FD"/>
                          </a:solidFill>
                          <a:latin typeface="Montserrat Semi-Bold"/>
                          <a:ea typeface="Montserrat Semi-Bold"/>
                          <a:cs typeface="Montserrat Semi-Bold"/>
                          <a:sym typeface="Montserrat Semi-Bold"/>
                        </a:rPr>
                        <a:t>General AI</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a:solidFill>
                            <a:srgbClr val="FFFFFF"/>
                          </a:solidFill>
                          <a:latin typeface="Raleway Italics"/>
                          <a:ea typeface="Raleway Italics"/>
                          <a:cs typeface="Raleway Italics"/>
                          <a:sym typeface="Raleway Italics"/>
                        </a:rPr>
                        <a:t>Mimics human intelligence across various activities, learning and applying knowledge in different contexts.</a:t>
                      </a:r>
                    </a:p>
                    <a:p>
                      <a:endParaRPr lang="en-US" sz="240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1860607"/>
                  </a:ext>
                </a:extLst>
              </a:tr>
              <a:tr h="1656893">
                <a:tc>
                  <a:txBody>
                    <a:bodyPr/>
                    <a:lstStyle/>
                    <a:p>
                      <a:pPr algn="l">
                        <a:lnSpc>
                          <a:spcPts val="2158"/>
                        </a:lnSpc>
                      </a:pPr>
                      <a:r>
                        <a:rPr lang="en-US" sz="2800" b="0">
                          <a:solidFill>
                            <a:srgbClr val="36E9FD"/>
                          </a:solidFill>
                          <a:latin typeface="Montserrat Semi-Bold"/>
                          <a:ea typeface="Montserrat Semi-Bold"/>
                          <a:cs typeface="Montserrat Semi-Bold"/>
                          <a:sym typeface="Montserrat Semi-Bold"/>
                        </a:rPr>
                        <a:t>Superintelligent AI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a:solidFill>
                            <a:srgbClr val="FFFFFF"/>
                          </a:solidFill>
                          <a:latin typeface="Raleway Italics"/>
                          <a:ea typeface="Raleway Italics"/>
                          <a:cs typeface="Raleway Italics"/>
                          <a:sym typeface="Raleway Italics"/>
                        </a:rPr>
                        <a:t>A theoretical AI that surpasses human intelligence in all aspects, with potential for both great benefits and significant risks.</a:t>
                      </a:r>
                    </a:p>
                    <a:p>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562184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314761">
            <a:off x="5680419" y="6404287"/>
            <a:ext cx="19149891" cy="6989710"/>
          </a:xfrm>
          <a:custGeom>
            <a:avLst/>
            <a:gdLst/>
            <a:ahLst/>
            <a:cxnLst/>
            <a:rect l="l" t="t" r="r" b="b"/>
            <a:pathLst>
              <a:path w="19149891" h="6989710">
                <a:moveTo>
                  <a:pt x="0" y="0"/>
                </a:moveTo>
                <a:lnTo>
                  <a:pt x="19149891" y="0"/>
                </a:lnTo>
                <a:lnTo>
                  <a:pt x="19149891" y="6989711"/>
                </a:lnTo>
                <a:lnTo>
                  <a:pt x="0" y="6989711"/>
                </a:lnTo>
                <a:lnTo>
                  <a:pt x="0" y="0"/>
                </a:lnTo>
                <a:close/>
              </a:path>
            </a:pathLst>
          </a:custGeom>
          <a:blipFill>
            <a:blip r:embed="rId3">
              <a:alphaModFix amt="80000"/>
            </a:blip>
            <a:stretch>
              <a:fillRect/>
            </a:stretch>
          </a:blipFill>
        </p:spPr>
        <p:txBody>
          <a:bodyPr/>
          <a:lstStyle/>
          <a:p>
            <a:endParaRPr lang="en-US"/>
          </a:p>
        </p:txBody>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3">
              <a:alphaModFix amt="80000"/>
            </a:blip>
            <a:stretch>
              <a:fillRect/>
            </a:stretch>
          </a:blipFill>
        </p:spPr>
        <p:txBody>
          <a:bodyPr/>
          <a:lstStyle/>
          <a:p>
            <a:endParaRPr lang="en-US"/>
          </a:p>
        </p:txBody>
      </p:sp>
      <p:sp>
        <p:nvSpPr>
          <p:cNvPr id="14" name="TextBox 14"/>
          <p:cNvSpPr txBox="1"/>
          <p:nvPr/>
        </p:nvSpPr>
        <p:spPr>
          <a:xfrm>
            <a:off x="1300724" y="1599114"/>
            <a:ext cx="1154372"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05</a:t>
            </a:r>
          </a:p>
        </p:txBody>
      </p:sp>
      <p:sp>
        <p:nvSpPr>
          <p:cNvPr id="15" name="TextBox 15"/>
          <p:cNvSpPr txBox="1"/>
          <p:nvPr/>
        </p:nvSpPr>
        <p:spPr>
          <a:xfrm>
            <a:off x="4800600" y="1355232"/>
            <a:ext cx="8686484" cy="882101"/>
          </a:xfrm>
          <a:prstGeom prst="rect">
            <a:avLst/>
          </a:prstGeom>
        </p:spPr>
        <p:txBody>
          <a:bodyPr wrap="square" lIns="0" tIns="0" rIns="0" bIns="0" rtlCol="0" anchor="t">
            <a:spAutoFit/>
          </a:bodyPr>
          <a:lstStyle/>
          <a:p>
            <a:pPr>
              <a:lnSpc>
                <a:spcPts val="6837"/>
              </a:lnSpc>
            </a:pPr>
            <a:r>
              <a:rPr lang="en-US" sz="7197">
                <a:solidFill>
                  <a:srgbClr val="FFFFFF"/>
                </a:solidFill>
                <a:latin typeface="Montserrat Semi-Bold"/>
                <a:ea typeface="Montserrat Semi-Bold"/>
                <a:cs typeface="Montserrat Semi-Bold"/>
                <a:sym typeface="Montserrat Semi-Bold"/>
              </a:rPr>
              <a:t>Terminology</a:t>
            </a:r>
            <a:endParaRPr lang="en-US" sz="7197" i="1">
              <a:solidFill>
                <a:srgbClr val="FFFFFF"/>
              </a:solidFill>
              <a:latin typeface="Montserrat Semi-Bold"/>
              <a:ea typeface="Montserrat Semi-Bold"/>
              <a:cs typeface="Montserrat Semi-Bold"/>
              <a:sym typeface="Montserrat Semi-Bold"/>
            </a:endParaRPr>
          </a:p>
        </p:txBody>
      </p:sp>
      <p:graphicFrame>
        <p:nvGraphicFramePr>
          <p:cNvPr id="41" name="Table 40">
            <a:extLst>
              <a:ext uri="{FF2B5EF4-FFF2-40B4-BE49-F238E27FC236}">
                <a16:creationId xmlns:a16="http://schemas.microsoft.com/office/drawing/2014/main" id="{6EDD7CC3-8E03-6F86-7FC1-D68440898292}"/>
              </a:ext>
            </a:extLst>
          </p:cNvPr>
          <p:cNvGraphicFramePr>
            <a:graphicFrameLocks noGrp="1"/>
          </p:cNvGraphicFramePr>
          <p:nvPr>
            <p:extLst>
              <p:ext uri="{D42A27DB-BD31-4B8C-83A1-F6EECF244321}">
                <p14:modId xmlns:p14="http://schemas.microsoft.com/office/powerpoint/2010/main" val="291275897"/>
              </p:ext>
            </p:extLst>
          </p:nvPr>
        </p:nvGraphicFramePr>
        <p:xfrm>
          <a:off x="1300724" y="2981045"/>
          <a:ext cx="15333014" cy="6675120"/>
        </p:xfrm>
        <a:graphic>
          <a:graphicData uri="http://schemas.openxmlformats.org/drawingml/2006/table">
            <a:tbl>
              <a:tblPr firstRow="1" bandRow="1">
                <a:tableStyleId>{5C22544A-7EE6-4342-B048-85BDC9FD1C3A}</a:tableStyleId>
              </a:tblPr>
              <a:tblGrid>
                <a:gridCol w="3826814">
                  <a:extLst>
                    <a:ext uri="{9D8B030D-6E8A-4147-A177-3AD203B41FA5}">
                      <a16:colId xmlns:a16="http://schemas.microsoft.com/office/drawing/2014/main" val="2644847508"/>
                    </a:ext>
                  </a:extLst>
                </a:gridCol>
                <a:gridCol w="11506200">
                  <a:extLst>
                    <a:ext uri="{9D8B030D-6E8A-4147-A177-3AD203B41FA5}">
                      <a16:colId xmlns:a16="http://schemas.microsoft.com/office/drawing/2014/main" val="3584398905"/>
                    </a:ext>
                  </a:extLst>
                </a:gridCol>
              </a:tblGrid>
              <a:tr h="370840">
                <a:tc>
                  <a:txBody>
                    <a:bodyPr/>
                    <a:lstStyle/>
                    <a:p>
                      <a:r>
                        <a:rPr lang="en-US" sz="2800" b="0" kern="1200">
                          <a:solidFill>
                            <a:srgbClr val="36E9FD"/>
                          </a:solidFill>
                          <a:latin typeface="Montserrat Semi-Bold"/>
                        </a:rPr>
                        <a:t>Algorithm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solidFill>
                            <a:srgbClr val="FFFFFF"/>
                          </a:solidFill>
                          <a:latin typeface="Raleway Italics"/>
                          <a:ea typeface="Raleway Italics"/>
                          <a:cs typeface="Raleway Italics"/>
                          <a:sym typeface="Raleway Italics"/>
                        </a:rPr>
                        <a:t>A set of instructions for a computer to follow in order to solve a problem or perform a task</a:t>
                      </a:r>
                    </a:p>
                    <a:p>
                      <a:endParaRPr lang="en-US" sz="2400" b="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5846981"/>
                  </a:ext>
                </a:extLst>
              </a:tr>
              <a:tr h="370840">
                <a:tc>
                  <a:txBody>
                    <a:bodyPr/>
                    <a:lstStyle/>
                    <a:p>
                      <a:r>
                        <a:rPr lang="en-US" sz="2800" kern="1200">
                          <a:solidFill>
                            <a:srgbClr val="36E9FD"/>
                          </a:solidFill>
                          <a:latin typeface="Montserrat Semi-Bold"/>
                        </a:rPr>
                        <a:t>Data</a:t>
                      </a:r>
                      <a:r>
                        <a:rPr lang="en-US"/>
                        <a:t> </a:t>
                      </a:r>
                      <a:r>
                        <a:rPr lang="en-US" sz="2800" kern="1200">
                          <a:solidFill>
                            <a:srgbClr val="36E9FD"/>
                          </a:solidFill>
                          <a:latin typeface="Montserrat Semi-Bold"/>
                        </a:rPr>
                        <a:t>Mining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FFFFFF"/>
                          </a:solidFill>
                          <a:latin typeface="Raleway Italics"/>
                          <a:ea typeface="Raleway Italics"/>
                          <a:cs typeface="Raleway Italics"/>
                          <a:sym typeface="Raleway Italics"/>
                        </a:rPr>
                        <a:t>The process of discovering patterns in large datasets</a:t>
                      </a:r>
                    </a:p>
                    <a:p>
                      <a:endParaRPr lang="en-US" sz="240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1860607"/>
                  </a:ext>
                </a:extLst>
              </a:tr>
              <a:tr h="370840">
                <a:tc>
                  <a:txBody>
                    <a:bodyPr/>
                    <a:lstStyle/>
                    <a:p>
                      <a:r>
                        <a:rPr lang="en-US" sz="2800" kern="1200">
                          <a:solidFill>
                            <a:srgbClr val="36E9FD"/>
                          </a:solidFill>
                          <a:latin typeface="Montserrat Semi-Bold"/>
                        </a:rPr>
                        <a:t>Deep learning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FFFFFF"/>
                          </a:solidFill>
                          <a:latin typeface="Raleway Italics"/>
                          <a:ea typeface="Raleway Italics"/>
                          <a:cs typeface="Raleway Italics"/>
                          <a:sym typeface="Raleway Italics"/>
                        </a:rPr>
                        <a:t>A subset of machine learning that involves the use of neural networks with many layers to enable machines to learn from complex data such as images, speech, and natural language</a:t>
                      </a:r>
                    </a:p>
                    <a:p>
                      <a:endParaRPr lang="en-US" sz="240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5621843"/>
                  </a:ext>
                </a:extLst>
              </a:tr>
              <a:tr h="0">
                <a:tc>
                  <a:txBody>
                    <a:bodyPr/>
                    <a:lstStyle/>
                    <a:p>
                      <a:r>
                        <a:rPr lang="en-US" sz="2800" kern="1200">
                          <a:solidFill>
                            <a:srgbClr val="36E9FD"/>
                          </a:solidFill>
                          <a:latin typeface="Montserrat Semi-Bold"/>
                          <a:ea typeface="+mn-ea"/>
                          <a:cs typeface="+mn-cs"/>
                        </a:rPr>
                        <a:t>GPT Models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FFFFFF"/>
                          </a:solidFill>
                          <a:latin typeface="Raleway Italics"/>
                          <a:ea typeface="Raleway Italics"/>
                          <a:cs typeface="Raleway Italics"/>
                          <a:sym typeface="Raleway Italics"/>
                        </a:rPr>
                        <a:t>Generative Pre-trained Transformer models, one of the most advanced language models in the world, trained on massive amounts of text data scraped from the internet</a:t>
                      </a:r>
                    </a:p>
                    <a:p>
                      <a:endParaRPr lang="en-US" sz="240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256815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36E9FD"/>
                          </a:solidFill>
                          <a:latin typeface="Montserrat Semi-Bold"/>
                          <a:ea typeface="Montserrat Semi-Bold"/>
                          <a:cs typeface="Montserrat Semi-Bold"/>
                          <a:sym typeface="Montserrat Semi-Bold"/>
                        </a:rPr>
                        <a:t>Large Language Model (LLM)</a:t>
                      </a:r>
                    </a:p>
                    <a:p>
                      <a:endParaRPr lang="en-US" sz="2800" kern="1200">
                        <a:solidFill>
                          <a:srgbClr val="36E9FD"/>
                        </a:solidFill>
                        <a:latin typeface="Montserrat Semi-Bold"/>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Raleway Italics"/>
                          <a:ea typeface="Raleway Italics"/>
                          <a:cs typeface="Raleway Italics"/>
                          <a:sym typeface="Raleway Italics"/>
                        </a:rPr>
                        <a:t>A type of artificial intelligence algorithm that uses deep learning techniques and massively large data mined sets to understand, summarize, generate and predict new content.</a:t>
                      </a:r>
                    </a:p>
                    <a:p>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2714539"/>
                  </a:ext>
                </a:extLst>
              </a:tr>
            </a:tbl>
          </a:graphicData>
        </a:graphic>
      </p:graphicFrame>
    </p:spTree>
    <p:extLst>
      <p:ext uri="{BB962C8B-B14F-4D97-AF65-F5344CB8AC3E}">
        <p14:creationId xmlns:p14="http://schemas.microsoft.com/office/powerpoint/2010/main" val="312518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314761">
            <a:off x="5680419" y="6404287"/>
            <a:ext cx="19149891" cy="6989710"/>
          </a:xfrm>
          <a:custGeom>
            <a:avLst/>
            <a:gdLst/>
            <a:ahLst/>
            <a:cxnLst/>
            <a:rect l="l" t="t" r="r" b="b"/>
            <a:pathLst>
              <a:path w="19149891" h="6989710">
                <a:moveTo>
                  <a:pt x="0" y="0"/>
                </a:moveTo>
                <a:lnTo>
                  <a:pt x="19149891" y="0"/>
                </a:lnTo>
                <a:lnTo>
                  <a:pt x="19149891" y="6989711"/>
                </a:lnTo>
                <a:lnTo>
                  <a:pt x="0" y="6989711"/>
                </a:lnTo>
                <a:lnTo>
                  <a:pt x="0" y="0"/>
                </a:lnTo>
                <a:close/>
              </a:path>
            </a:pathLst>
          </a:custGeom>
          <a:blipFill>
            <a:blip r:embed="rId3">
              <a:alphaModFix amt="80000"/>
            </a:blip>
            <a:stretch>
              <a:fillRect/>
            </a:stretch>
          </a:blipFill>
        </p:spPr>
        <p:txBody>
          <a:bodyPr/>
          <a:lstStyle/>
          <a:p>
            <a:endParaRPr lang="en-US"/>
          </a:p>
        </p:txBody>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3">
              <a:alphaModFix amt="80000"/>
            </a:blip>
            <a:stretch>
              <a:fillRect/>
            </a:stretch>
          </a:blipFill>
        </p:spPr>
        <p:txBody>
          <a:bodyPr/>
          <a:lstStyle/>
          <a:p>
            <a:endParaRPr lang="en-US"/>
          </a:p>
        </p:txBody>
      </p:sp>
      <p:sp>
        <p:nvSpPr>
          <p:cNvPr id="14" name="TextBox 14"/>
          <p:cNvSpPr txBox="1"/>
          <p:nvPr/>
        </p:nvSpPr>
        <p:spPr>
          <a:xfrm>
            <a:off x="1300724" y="1599114"/>
            <a:ext cx="1154372"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06</a:t>
            </a:r>
          </a:p>
        </p:txBody>
      </p:sp>
      <p:sp>
        <p:nvSpPr>
          <p:cNvPr id="15" name="TextBox 15"/>
          <p:cNvSpPr txBox="1"/>
          <p:nvPr/>
        </p:nvSpPr>
        <p:spPr>
          <a:xfrm>
            <a:off x="4419600" y="1355232"/>
            <a:ext cx="9448800" cy="882101"/>
          </a:xfrm>
          <a:prstGeom prst="rect">
            <a:avLst/>
          </a:prstGeom>
        </p:spPr>
        <p:txBody>
          <a:bodyPr wrap="square" lIns="0" tIns="0" rIns="0" bIns="0" rtlCol="0" anchor="t">
            <a:spAutoFit/>
          </a:bodyPr>
          <a:lstStyle/>
          <a:p>
            <a:pPr algn="ctr">
              <a:lnSpc>
                <a:spcPts val="6837"/>
              </a:lnSpc>
            </a:pPr>
            <a:r>
              <a:rPr lang="en-US" sz="7197">
                <a:solidFill>
                  <a:srgbClr val="FFFFFF"/>
                </a:solidFill>
                <a:latin typeface="Montserrat Semi-Bold"/>
                <a:ea typeface="Montserrat Semi-Bold"/>
                <a:cs typeface="Montserrat Semi-Bold"/>
                <a:sym typeface="Montserrat Semi-Bold"/>
              </a:rPr>
              <a:t>Terminology </a:t>
            </a:r>
            <a:r>
              <a:rPr lang="en-US" sz="6000" i="1">
                <a:solidFill>
                  <a:srgbClr val="FFFFFF"/>
                </a:solidFill>
                <a:latin typeface="Montserrat Semi-Bold"/>
                <a:ea typeface="Montserrat Semi-Bold"/>
                <a:cs typeface="Montserrat Semi-Bold"/>
                <a:sym typeface="Montserrat Semi-Bold"/>
              </a:rPr>
              <a:t>(cont.)</a:t>
            </a:r>
            <a:endParaRPr lang="en-US" sz="7197" i="1">
              <a:solidFill>
                <a:srgbClr val="FFFFFF"/>
              </a:solidFill>
              <a:latin typeface="Montserrat Semi-Bold"/>
              <a:ea typeface="Montserrat Semi-Bold"/>
              <a:cs typeface="Montserrat Semi-Bold"/>
              <a:sym typeface="Montserrat Semi-Bold"/>
            </a:endParaRPr>
          </a:p>
        </p:txBody>
      </p:sp>
      <p:graphicFrame>
        <p:nvGraphicFramePr>
          <p:cNvPr id="12" name="Table 11">
            <a:extLst>
              <a:ext uri="{FF2B5EF4-FFF2-40B4-BE49-F238E27FC236}">
                <a16:creationId xmlns:a16="http://schemas.microsoft.com/office/drawing/2014/main" id="{DD4BFD4E-B2AF-2AC5-177F-9F8714FE9619}"/>
              </a:ext>
            </a:extLst>
          </p:cNvPr>
          <p:cNvGraphicFramePr>
            <a:graphicFrameLocks noGrp="1"/>
          </p:cNvGraphicFramePr>
          <p:nvPr>
            <p:extLst>
              <p:ext uri="{D42A27DB-BD31-4B8C-83A1-F6EECF244321}">
                <p14:modId xmlns:p14="http://schemas.microsoft.com/office/powerpoint/2010/main" val="1801472579"/>
              </p:ext>
            </p:extLst>
          </p:nvPr>
        </p:nvGraphicFramePr>
        <p:xfrm>
          <a:off x="1270744" y="3238500"/>
          <a:ext cx="15333014" cy="6629400"/>
        </p:xfrm>
        <a:graphic>
          <a:graphicData uri="http://schemas.openxmlformats.org/drawingml/2006/table">
            <a:tbl>
              <a:tblPr firstRow="1" bandRow="1">
                <a:tableStyleId>{5C22544A-7EE6-4342-B048-85BDC9FD1C3A}</a:tableStyleId>
              </a:tblPr>
              <a:tblGrid>
                <a:gridCol w="3826814">
                  <a:extLst>
                    <a:ext uri="{9D8B030D-6E8A-4147-A177-3AD203B41FA5}">
                      <a16:colId xmlns:a16="http://schemas.microsoft.com/office/drawing/2014/main" val="2644847508"/>
                    </a:ext>
                  </a:extLst>
                </a:gridCol>
                <a:gridCol w="11506200">
                  <a:extLst>
                    <a:ext uri="{9D8B030D-6E8A-4147-A177-3AD203B41FA5}">
                      <a16:colId xmlns:a16="http://schemas.microsoft.com/office/drawing/2014/main" val="3584398905"/>
                    </a:ext>
                  </a:extLst>
                </a:gridCol>
              </a:tblGrid>
              <a:tr h="1445869">
                <a:tc>
                  <a:txBody>
                    <a:bodyPr/>
                    <a:lstStyle/>
                    <a:p>
                      <a:pPr algn="l"/>
                      <a:r>
                        <a:rPr lang="en-US" sz="2800" b="0" kern="1200">
                          <a:solidFill>
                            <a:srgbClr val="36E9FD"/>
                          </a:solidFill>
                          <a:latin typeface="Montserrat Semi-Bold"/>
                        </a:rPr>
                        <a:t>Machine Learning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400" b="0">
                          <a:solidFill>
                            <a:srgbClr val="FFFFFF"/>
                          </a:solidFill>
                          <a:latin typeface="Raleway Italics"/>
                          <a:ea typeface="Raleway Italics"/>
                          <a:cs typeface="Raleway Italics"/>
                          <a:sym typeface="Raleway Italics"/>
                        </a:rPr>
                        <a:t>A subset of AI that involves the use of statistical models and algorithms to enable machines to improve their performance on a task as they are exposed to more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5846981"/>
                  </a:ext>
                </a:extLst>
              </a:tr>
              <a:tr h="971912">
                <a:tc>
                  <a:txBody>
                    <a:bodyPr/>
                    <a:lstStyle/>
                    <a:p>
                      <a:pPr algn="l"/>
                      <a:r>
                        <a:rPr lang="en-US" sz="2800">
                          <a:solidFill>
                            <a:srgbClr val="36E9FD"/>
                          </a:solidFill>
                          <a:latin typeface="Montserrat Semi-Bold"/>
                          <a:ea typeface="Montserrat Semi-Bold"/>
                          <a:cs typeface="Montserrat Semi-Bold"/>
                          <a:sym typeface="Montserrat Semi-Bold"/>
                        </a:rPr>
                        <a:t>Model Training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2400">
                          <a:solidFill>
                            <a:srgbClr val="FFFFFF"/>
                          </a:solidFill>
                          <a:latin typeface="Raleway Italics"/>
                          <a:ea typeface="Raleway Italics"/>
                          <a:cs typeface="Raleway Italics"/>
                          <a:sym typeface="Raleway Italics"/>
                        </a:rPr>
                        <a:t>The process of using data to train an AI model to perform a specific task</a:t>
                      </a:r>
                    </a:p>
                    <a:p>
                      <a:pPr algn="l"/>
                      <a:endParaRPr lang="en-US" sz="240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1860607"/>
                  </a:ext>
                </a:extLst>
              </a:tr>
              <a:tr h="971912">
                <a:tc>
                  <a:txBody>
                    <a:bodyPr/>
                    <a:lstStyle/>
                    <a:p>
                      <a:pPr algn="l"/>
                      <a:r>
                        <a:rPr lang="en-US" sz="2800">
                          <a:solidFill>
                            <a:srgbClr val="36E9FD"/>
                          </a:solidFill>
                          <a:latin typeface="Montserrat Semi-Bold"/>
                          <a:ea typeface="Montserrat Semi-Bold"/>
                          <a:cs typeface="Montserrat Semi-Bold"/>
                          <a:sym typeface="Montserrat Semi-Bold"/>
                        </a:rPr>
                        <a:t>Neural Networks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a:solidFill>
                            <a:srgbClr val="FFFFFF"/>
                          </a:solidFill>
                          <a:latin typeface="Raleway Italics"/>
                          <a:ea typeface="Raleway Italics"/>
                          <a:cs typeface="Raleway Italics"/>
                          <a:sym typeface="Raleway Italics"/>
                        </a:rPr>
                        <a:t>A type of machine learning algorithm inspired by the structure of the human brain, consisting of interconnected nodes that process and transmit information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5621843"/>
                  </a:ext>
                </a:extLst>
              </a:tr>
              <a:tr h="1403873">
                <a:tc>
                  <a:txBody>
                    <a:bodyPr/>
                    <a:lstStyle/>
                    <a:p>
                      <a:pPr algn="l"/>
                      <a:r>
                        <a:rPr lang="en-US" sz="2800">
                          <a:solidFill>
                            <a:srgbClr val="36E9FD"/>
                          </a:solidFill>
                          <a:latin typeface="Montserrat Semi-Bold"/>
                          <a:ea typeface="Montserrat Semi-Bold"/>
                          <a:cs typeface="Montserrat Semi-Bold"/>
                          <a:sym typeface="Montserrat Semi-Bold"/>
                        </a:rPr>
                        <a:t>Natural Language Processing (NLP)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a:solidFill>
                            <a:srgbClr val="FFFFFF"/>
                          </a:solidFill>
                          <a:latin typeface="Raleway Italics"/>
                          <a:ea typeface="Raleway Italics"/>
                          <a:cs typeface="Raleway Italics"/>
                          <a:sym typeface="Raleway Italics"/>
                        </a:rPr>
                        <a:t>A type of AI that enables machines to understand, interpret, and generate human language</a:t>
                      </a:r>
                    </a:p>
                    <a:p>
                      <a:pPr algn="l"/>
                      <a:endParaRPr lang="en-US" sz="240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2568151"/>
                  </a:ext>
                </a:extLst>
              </a:tr>
              <a:tr h="1835834">
                <a:tc>
                  <a:txBody>
                    <a:bodyPr/>
                    <a:lstStyle/>
                    <a:p>
                      <a:pPr algn="l"/>
                      <a:r>
                        <a:rPr lang="en-US" sz="2800">
                          <a:solidFill>
                            <a:srgbClr val="36E9FD"/>
                          </a:solidFill>
                          <a:latin typeface="Montserrat Semi-Bold"/>
                          <a:ea typeface="Montserrat Semi-Bold"/>
                          <a:cs typeface="Montserrat Semi-Bold"/>
                          <a:sym typeface="Montserrat Semi-Bold"/>
                        </a:rPr>
                        <a:t>Prompt engineering</a:t>
                      </a:r>
                    </a:p>
                    <a:p>
                      <a:pPr algn="l"/>
                      <a:endParaRPr lang="en-US" sz="2800" kern="1200">
                        <a:solidFill>
                          <a:srgbClr val="36E9FD"/>
                        </a:solidFill>
                        <a:latin typeface="Montserrat Semi-Bold"/>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a:solidFill>
                            <a:srgbClr val="FFFFFF"/>
                          </a:solidFill>
                          <a:latin typeface="Raleway Italics"/>
                          <a:ea typeface="Raleway Italics"/>
                          <a:cs typeface="Raleway Italics"/>
                          <a:sym typeface="Raleway Italics"/>
                        </a:rPr>
                        <a:t>Prompt engineering is the process of carefully crafting input instructions or queries for natural language processing models to generate desired responses or behaviors</a:t>
                      </a:r>
                    </a:p>
                    <a:p>
                      <a:pPr algn="l"/>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2714539"/>
                  </a:ext>
                </a:extLst>
              </a:tr>
            </a:tbl>
          </a:graphicData>
        </a:graphic>
      </p:graphicFrame>
    </p:spTree>
    <p:extLst>
      <p:ext uri="{BB962C8B-B14F-4D97-AF65-F5344CB8AC3E}">
        <p14:creationId xmlns:p14="http://schemas.microsoft.com/office/powerpoint/2010/main" val="96521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361B70">
                <a:alpha val="100000"/>
              </a:srgbClr>
            </a:gs>
            <a:gs pos="100000">
              <a:srgbClr val="00000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582889">
            <a:off x="-4783694" y="7975014"/>
            <a:ext cx="19149891" cy="6989710"/>
          </a:xfrm>
          <a:custGeom>
            <a:avLst/>
            <a:gdLst/>
            <a:ahLst/>
            <a:cxnLst/>
            <a:rect l="l" t="t" r="r" b="b"/>
            <a:pathLst>
              <a:path w="19149891" h="6989710">
                <a:moveTo>
                  <a:pt x="0" y="0"/>
                </a:moveTo>
                <a:lnTo>
                  <a:pt x="19149891" y="0"/>
                </a:lnTo>
                <a:lnTo>
                  <a:pt x="19149891" y="6989710"/>
                </a:lnTo>
                <a:lnTo>
                  <a:pt x="0" y="6989710"/>
                </a:lnTo>
                <a:lnTo>
                  <a:pt x="0" y="0"/>
                </a:lnTo>
                <a:close/>
              </a:path>
            </a:pathLst>
          </a:custGeom>
          <a:blipFill>
            <a:blip r:embed="rId2">
              <a:alphaModFix amt="80000"/>
            </a:blip>
            <a:stretch>
              <a:fillRect/>
            </a:stretch>
          </a:blipFill>
        </p:spPr>
        <p:txBody>
          <a:bodyPr/>
          <a:lstStyle/>
          <a:p>
            <a:endParaRPr lang="en-US"/>
          </a:p>
        </p:txBody>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2">
              <a:alphaModFix amt="80000"/>
            </a:blip>
            <a:stretch>
              <a:fillRect/>
            </a:stretch>
          </a:blipFill>
        </p:spPr>
        <p:txBody>
          <a:bodyPr/>
          <a:lstStyle/>
          <a:p>
            <a:endParaRPr lang="en-US"/>
          </a:p>
        </p:txBody>
      </p:sp>
      <p:sp>
        <p:nvSpPr>
          <p:cNvPr id="9" name="Freeform 9"/>
          <p:cNvSpPr/>
          <p:nvPr/>
        </p:nvSpPr>
        <p:spPr>
          <a:xfrm>
            <a:off x="711857" y="3816515"/>
            <a:ext cx="3486478" cy="6461116"/>
          </a:xfrm>
          <a:custGeom>
            <a:avLst/>
            <a:gdLst/>
            <a:ahLst/>
            <a:cxnLst/>
            <a:rect l="l" t="t" r="r" b="b"/>
            <a:pathLst>
              <a:path w="4993586" h="9204767">
                <a:moveTo>
                  <a:pt x="0" y="0"/>
                </a:moveTo>
                <a:lnTo>
                  <a:pt x="4993586" y="0"/>
                </a:lnTo>
                <a:lnTo>
                  <a:pt x="4993586" y="9204768"/>
                </a:lnTo>
                <a:lnTo>
                  <a:pt x="0" y="9204768"/>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300724" y="1599114"/>
            <a:ext cx="1154372"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07</a:t>
            </a:r>
          </a:p>
        </p:txBody>
      </p:sp>
      <p:sp>
        <p:nvSpPr>
          <p:cNvPr id="13" name="TextBox 13"/>
          <p:cNvSpPr txBox="1"/>
          <p:nvPr/>
        </p:nvSpPr>
        <p:spPr>
          <a:xfrm>
            <a:off x="4800600" y="1201295"/>
            <a:ext cx="8313703" cy="1050672"/>
          </a:xfrm>
          <a:prstGeom prst="rect">
            <a:avLst/>
          </a:prstGeom>
        </p:spPr>
        <p:txBody>
          <a:bodyPr wrap="square" lIns="0" tIns="0" rIns="0" bIns="0" rtlCol="0" anchor="t">
            <a:spAutoFit/>
          </a:bodyPr>
          <a:lstStyle/>
          <a:p>
            <a:pPr algn="l">
              <a:lnSpc>
                <a:spcPts val="8143"/>
              </a:lnSpc>
            </a:pPr>
            <a:r>
              <a:rPr lang="en-US" sz="8572">
                <a:solidFill>
                  <a:srgbClr val="36E9FD"/>
                </a:solidFill>
                <a:latin typeface="Montserrat Semi-Bold"/>
                <a:ea typeface="Montserrat Semi-Bold"/>
                <a:cs typeface="Montserrat Semi-Bold"/>
                <a:sym typeface="Montserrat Semi-Bold"/>
              </a:rPr>
              <a:t>AI Chatbots</a:t>
            </a:r>
          </a:p>
        </p:txBody>
      </p:sp>
      <p:sp>
        <p:nvSpPr>
          <p:cNvPr id="14" name="TextBox 14"/>
          <p:cNvSpPr txBox="1"/>
          <p:nvPr/>
        </p:nvSpPr>
        <p:spPr>
          <a:xfrm>
            <a:off x="4800600" y="3390900"/>
            <a:ext cx="8610186" cy="4057649"/>
          </a:xfrm>
          <a:prstGeom prst="rect">
            <a:avLst/>
          </a:prstGeom>
        </p:spPr>
        <p:txBody>
          <a:bodyPr wrap="square" lIns="0" tIns="0" rIns="0" bIns="0" rtlCol="0" anchor="t">
            <a:spAutoFit/>
          </a:bodyPr>
          <a:lstStyle/>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ChatGPT - OpenAI</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Gemini - Google</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CoPilot - Microsoft</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Claude - Anthropic</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Perplexity </a:t>
            </a:r>
          </a:p>
        </p:txBody>
      </p:sp>
      <p:sp>
        <p:nvSpPr>
          <p:cNvPr id="15" name="Freeform 15"/>
          <p:cNvSpPr/>
          <p:nvPr/>
        </p:nvSpPr>
        <p:spPr>
          <a:xfrm>
            <a:off x="14522635" y="4939508"/>
            <a:ext cx="2691369" cy="2691369"/>
          </a:xfrm>
          <a:custGeom>
            <a:avLst/>
            <a:gdLst/>
            <a:ahLst/>
            <a:cxnLst/>
            <a:rect l="l" t="t" r="r" b="b"/>
            <a:pathLst>
              <a:path w="2691369" h="2691369">
                <a:moveTo>
                  <a:pt x="0" y="0"/>
                </a:moveTo>
                <a:lnTo>
                  <a:pt x="2691369" y="0"/>
                </a:lnTo>
                <a:lnTo>
                  <a:pt x="2691369" y="2691369"/>
                </a:lnTo>
                <a:lnTo>
                  <a:pt x="0" y="26913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361B70">
                <a:alpha val="100000"/>
              </a:srgbClr>
            </a:gs>
            <a:gs pos="100000">
              <a:srgbClr val="00000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582889">
            <a:off x="-4783694" y="7975014"/>
            <a:ext cx="19149891" cy="6989710"/>
          </a:xfrm>
          <a:custGeom>
            <a:avLst/>
            <a:gdLst/>
            <a:ahLst/>
            <a:cxnLst/>
            <a:rect l="l" t="t" r="r" b="b"/>
            <a:pathLst>
              <a:path w="19149891" h="6989710">
                <a:moveTo>
                  <a:pt x="0" y="0"/>
                </a:moveTo>
                <a:lnTo>
                  <a:pt x="19149891" y="0"/>
                </a:lnTo>
                <a:lnTo>
                  <a:pt x="19149891" y="6989710"/>
                </a:lnTo>
                <a:lnTo>
                  <a:pt x="0" y="6989710"/>
                </a:lnTo>
                <a:lnTo>
                  <a:pt x="0" y="0"/>
                </a:lnTo>
                <a:close/>
              </a:path>
            </a:pathLst>
          </a:custGeom>
          <a:blipFill>
            <a:blip r:embed="rId3">
              <a:alphaModFix amt="80000"/>
            </a:blip>
            <a:stretch>
              <a:fillRect/>
            </a:stretch>
          </a:blipFill>
        </p:spPr>
        <p:txBody>
          <a:bodyPr/>
          <a:lstStyle/>
          <a:p>
            <a:endParaRPr lang="en-US"/>
          </a:p>
        </p:txBody>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3">
              <a:alphaModFix amt="80000"/>
            </a:blip>
            <a:stretch>
              <a:fillRect/>
            </a:stretch>
          </a:blipFill>
        </p:spPr>
        <p:txBody>
          <a:bodyPr/>
          <a:lstStyle/>
          <a:p>
            <a:endParaRPr lang="en-US"/>
          </a:p>
        </p:txBody>
      </p:sp>
      <p:sp>
        <p:nvSpPr>
          <p:cNvPr id="9" name="Freeform 9"/>
          <p:cNvSpPr/>
          <p:nvPr/>
        </p:nvSpPr>
        <p:spPr>
          <a:xfrm flipH="1">
            <a:off x="13826973" y="2744449"/>
            <a:ext cx="4050145" cy="7505700"/>
          </a:xfrm>
          <a:custGeom>
            <a:avLst/>
            <a:gdLst/>
            <a:ahLst/>
            <a:cxnLst/>
            <a:rect l="l" t="t" r="r" b="b"/>
            <a:pathLst>
              <a:path w="4993586" h="9204767">
                <a:moveTo>
                  <a:pt x="0" y="0"/>
                </a:moveTo>
                <a:lnTo>
                  <a:pt x="4993586" y="0"/>
                </a:lnTo>
                <a:lnTo>
                  <a:pt x="4993586" y="9204768"/>
                </a:lnTo>
                <a:lnTo>
                  <a:pt x="0" y="920476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300724" y="1599114"/>
            <a:ext cx="1154372"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08</a:t>
            </a:r>
          </a:p>
        </p:txBody>
      </p:sp>
      <p:sp>
        <p:nvSpPr>
          <p:cNvPr id="13" name="TextBox 13"/>
          <p:cNvSpPr txBox="1"/>
          <p:nvPr/>
        </p:nvSpPr>
        <p:spPr>
          <a:xfrm>
            <a:off x="4737418" y="1183333"/>
            <a:ext cx="10210800" cy="2089418"/>
          </a:xfrm>
          <a:prstGeom prst="rect">
            <a:avLst/>
          </a:prstGeom>
        </p:spPr>
        <p:txBody>
          <a:bodyPr wrap="square" lIns="0" tIns="0" rIns="0" bIns="0" rtlCol="0" anchor="t">
            <a:spAutoFit/>
          </a:bodyPr>
          <a:lstStyle/>
          <a:p>
            <a:pPr algn="l">
              <a:lnSpc>
                <a:spcPts val="8143"/>
              </a:lnSpc>
            </a:pPr>
            <a:r>
              <a:rPr lang="en-US" sz="8572">
                <a:solidFill>
                  <a:srgbClr val="36E9FD"/>
                </a:solidFill>
                <a:latin typeface="Montserrat Semi-Bold"/>
                <a:ea typeface="Montserrat Semi-Bold"/>
                <a:cs typeface="Montserrat Semi-Bold"/>
                <a:sym typeface="Montserrat Semi-Bold"/>
              </a:rPr>
              <a:t>Customized</a:t>
            </a:r>
            <a:br>
              <a:rPr lang="en-US" sz="8572">
                <a:solidFill>
                  <a:srgbClr val="36E9FD"/>
                </a:solidFill>
                <a:latin typeface="Montserrat Semi-Bold"/>
                <a:ea typeface="Montserrat Semi-Bold"/>
                <a:cs typeface="Montserrat Semi-Bold"/>
                <a:sym typeface="Montserrat Semi-Bold"/>
              </a:rPr>
            </a:br>
            <a:r>
              <a:rPr lang="en-US" sz="8572">
                <a:solidFill>
                  <a:srgbClr val="36E9FD"/>
                </a:solidFill>
                <a:latin typeface="Montserrat Semi-Bold"/>
                <a:ea typeface="Montserrat Semi-Bold"/>
                <a:cs typeface="Montserrat Semi-Bold"/>
                <a:sym typeface="Montserrat Semi-Bold"/>
              </a:rPr>
              <a:t>AI Chatbots</a:t>
            </a:r>
          </a:p>
        </p:txBody>
      </p:sp>
      <p:sp>
        <p:nvSpPr>
          <p:cNvPr id="14" name="TextBox 14"/>
          <p:cNvSpPr txBox="1"/>
          <p:nvPr/>
        </p:nvSpPr>
        <p:spPr>
          <a:xfrm>
            <a:off x="4800600" y="3277123"/>
            <a:ext cx="8839200" cy="7381636"/>
          </a:xfrm>
          <a:prstGeom prst="rect">
            <a:avLst/>
          </a:prstGeom>
        </p:spPr>
        <p:txBody>
          <a:bodyPr wrap="square" lIns="0" tIns="0" rIns="0" bIns="0" numCol="2" rtlCol="0" anchor="t">
            <a:spAutoFit/>
          </a:bodyPr>
          <a:lstStyle/>
          <a:p>
            <a:pPr marL="457200" indent="-457200">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Fundwriter.ai</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Grantable.co</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Grantboost.io</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Grantedai.com</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Instrumentl.com</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Grantai.com</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Grantwriteai.com</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GrantAI.co</a:t>
            </a:r>
          </a:p>
          <a:p>
            <a:pPr marL="457200" indent="-457200" algn="l">
              <a:lnSpc>
                <a:spcPct val="150000"/>
              </a:lnSpc>
              <a:buFont typeface="Arial" panose="020B0604020202020204" pitchFamily="34" charset="0"/>
              <a:buChar char="•"/>
            </a:pPr>
            <a:endParaRPr lang="en-US" sz="3600">
              <a:solidFill>
                <a:srgbClr val="FFFFFF"/>
              </a:solidFill>
              <a:latin typeface="Raleway Italics"/>
              <a:ea typeface="Raleway Italics"/>
              <a:cs typeface="Raleway Italics"/>
              <a:sym typeface="Raleway Italics"/>
            </a:endParaRP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GrantGenie.com</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Graphia.ai</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Junia.ai</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OpenGrants.io</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Writesonic.com</a:t>
            </a:r>
          </a:p>
          <a:p>
            <a:pPr marL="457200" indent="-457200" algn="l">
              <a:lnSpc>
                <a:spcPct val="150000"/>
              </a:lnSpc>
              <a:buFont typeface="Arial" panose="020B0604020202020204" pitchFamily="34" charset="0"/>
              <a:buChar char="•"/>
            </a:pPr>
            <a:r>
              <a:rPr lang="en-US" sz="3600" b="1">
                <a:solidFill>
                  <a:srgbClr val="FFFFFF"/>
                </a:solidFill>
                <a:latin typeface="Raleway Italics"/>
                <a:ea typeface="Raleway Italics"/>
                <a:cs typeface="Raleway Italics"/>
                <a:sym typeface="Raleway Italics"/>
              </a:rPr>
              <a:t>Designer</a:t>
            </a:r>
          </a:p>
          <a:p>
            <a:pPr marL="457200" indent="-457200" algn="l">
              <a:lnSpc>
                <a:spcPct val="150000"/>
              </a:lnSpc>
              <a:buFont typeface="Arial" panose="020B0604020202020204" pitchFamily="34" charset="0"/>
              <a:buChar char="•"/>
            </a:pPr>
            <a:r>
              <a:rPr lang="en-US" sz="3600" b="1">
                <a:solidFill>
                  <a:srgbClr val="FFFFFF"/>
                </a:solidFill>
                <a:latin typeface="Raleway Italics"/>
                <a:ea typeface="Raleway Italics"/>
                <a:cs typeface="Raleway Italics"/>
                <a:sym typeface="Raleway Italics"/>
              </a:rPr>
              <a:t>Canva</a:t>
            </a:r>
          </a:p>
          <a:p>
            <a:pPr marL="457200" indent="-457200" algn="l">
              <a:lnSpc>
                <a:spcPct val="150000"/>
              </a:lnSpc>
              <a:buFont typeface="Arial" panose="020B0604020202020204" pitchFamily="34" charset="0"/>
              <a:buChar char="•"/>
            </a:pPr>
            <a:r>
              <a:rPr lang="en-US" sz="3600" b="1">
                <a:solidFill>
                  <a:srgbClr val="FFFFFF"/>
                </a:solidFill>
                <a:latin typeface="Raleway Italics"/>
                <a:ea typeface="Raleway Italics"/>
                <a:cs typeface="Raleway Italics"/>
                <a:sym typeface="Raleway Italics"/>
              </a:rPr>
              <a:t>Grammarly</a:t>
            </a:r>
          </a:p>
        </p:txBody>
      </p:sp>
      <p:sp>
        <p:nvSpPr>
          <p:cNvPr id="15" name="Freeform 15"/>
          <p:cNvSpPr/>
          <p:nvPr/>
        </p:nvSpPr>
        <p:spPr>
          <a:xfrm>
            <a:off x="1025545" y="4103557"/>
            <a:ext cx="2691369" cy="2691369"/>
          </a:xfrm>
          <a:custGeom>
            <a:avLst/>
            <a:gdLst/>
            <a:ahLst/>
            <a:cxnLst/>
            <a:rect l="l" t="t" r="r" b="b"/>
            <a:pathLst>
              <a:path w="2691369" h="2691369">
                <a:moveTo>
                  <a:pt x="0" y="0"/>
                </a:moveTo>
                <a:lnTo>
                  <a:pt x="2691369" y="0"/>
                </a:lnTo>
                <a:lnTo>
                  <a:pt x="2691369" y="2691369"/>
                </a:lnTo>
                <a:lnTo>
                  <a:pt x="0" y="26913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17051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314761">
            <a:off x="5751211" y="6792145"/>
            <a:ext cx="19149891" cy="6989710"/>
          </a:xfrm>
          <a:custGeom>
            <a:avLst/>
            <a:gdLst/>
            <a:ahLst/>
            <a:cxnLst/>
            <a:rect l="l" t="t" r="r" b="b"/>
            <a:pathLst>
              <a:path w="19149891" h="6989710">
                <a:moveTo>
                  <a:pt x="0" y="0"/>
                </a:moveTo>
                <a:lnTo>
                  <a:pt x="19149891" y="0"/>
                </a:lnTo>
                <a:lnTo>
                  <a:pt x="19149891" y="6989711"/>
                </a:lnTo>
                <a:lnTo>
                  <a:pt x="0" y="6989711"/>
                </a:lnTo>
                <a:lnTo>
                  <a:pt x="0" y="0"/>
                </a:lnTo>
                <a:close/>
              </a:path>
            </a:pathLst>
          </a:custGeom>
          <a:blipFill>
            <a:blip r:embed="rId3">
              <a:alphaModFix amt="80000"/>
            </a:blip>
            <a:stretch>
              <a:fillRect/>
            </a:stretch>
          </a:blipFill>
        </p:spPr>
        <p:txBody>
          <a:bodyPr/>
          <a:lstStyle/>
          <a:p>
            <a:endParaRPr lang="en-US"/>
          </a:p>
        </p:txBody>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3">
              <a:alphaModFix amt="80000"/>
            </a:blip>
            <a:stretch>
              <a:fillRect/>
            </a:stretch>
          </a:blipFill>
        </p:spPr>
        <p:txBody>
          <a:bodyPr/>
          <a:lstStyle/>
          <a:p>
            <a:endParaRPr lang="en-US"/>
          </a:p>
        </p:txBody>
      </p:sp>
      <p:sp>
        <p:nvSpPr>
          <p:cNvPr id="11" name="TextBox 11"/>
          <p:cNvSpPr txBox="1"/>
          <p:nvPr/>
        </p:nvSpPr>
        <p:spPr>
          <a:xfrm>
            <a:off x="1347122" y="1598104"/>
            <a:ext cx="1154372" cy="394339"/>
          </a:xfrm>
          <a:prstGeom prst="rect">
            <a:avLst/>
          </a:prstGeom>
        </p:spPr>
        <p:txBody>
          <a:bodyPr lIns="0" tIns="0" rIns="0" bIns="0" rtlCol="0" anchor="t">
            <a:spAutoFit/>
          </a:bodyPr>
          <a:lstStyle/>
          <a:p>
            <a:pPr algn="l">
              <a:lnSpc>
                <a:spcPts val="4057"/>
              </a:lnSpc>
            </a:pPr>
            <a:r>
              <a:rPr lang="en-US" sz="3145">
                <a:solidFill>
                  <a:srgbClr val="FFFFFF"/>
                </a:solidFill>
                <a:latin typeface="Mokoto"/>
                <a:ea typeface="Mokoto"/>
                <a:cs typeface="Mokoto"/>
                <a:sym typeface="Mokoto"/>
              </a:rPr>
              <a:t>09</a:t>
            </a:r>
          </a:p>
        </p:txBody>
      </p:sp>
      <p:sp>
        <p:nvSpPr>
          <p:cNvPr id="12" name="TextBox 12"/>
          <p:cNvSpPr txBox="1"/>
          <p:nvPr/>
        </p:nvSpPr>
        <p:spPr>
          <a:xfrm>
            <a:off x="4800600" y="1227329"/>
            <a:ext cx="9176274" cy="1050672"/>
          </a:xfrm>
          <a:prstGeom prst="rect">
            <a:avLst/>
          </a:prstGeom>
        </p:spPr>
        <p:txBody>
          <a:bodyPr lIns="0" tIns="0" rIns="0" bIns="0" rtlCol="0" anchor="t">
            <a:spAutoFit/>
          </a:bodyPr>
          <a:lstStyle/>
          <a:p>
            <a:pPr algn="l">
              <a:lnSpc>
                <a:spcPts val="8143"/>
              </a:lnSpc>
            </a:pPr>
            <a:r>
              <a:rPr lang="en-US" sz="8572">
                <a:solidFill>
                  <a:srgbClr val="FFFFFF"/>
                </a:solidFill>
                <a:latin typeface="Montserrat Semi-Bold"/>
                <a:ea typeface="Montserrat Semi-Bold"/>
                <a:cs typeface="Montserrat Semi-Bold"/>
                <a:sym typeface="Montserrat Semi-Bold"/>
              </a:rPr>
              <a:t>Benefits of AI</a:t>
            </a:r>
          </a:p>
        </p:txBody>
      </p:sp>
      <p:grpSp>
        <p:nvGrpSpPr>
          <p:cNvPr id="14" name="Group 14"/>
          <p:cNvGrpSpPr>
            <a:grpSpLocks noChangeAspect="1"/>
          </p:cNvGrpSpPr>
          <p:nvPr/>
        </p:nvGrpSpPr>
        <p:grpSpPr>
          <a:xfrm>
            <a:off x="13201732" y="1519891"/>
            <a:ext cx="4982448" cy="4982448"/>
            <a:chOff x="0" y="0"/>
            <a:chExt cx="14840029" cy="14840029"/>
          </a:xfrm>
        </p:grpSpPr>
        <p:sp>
          <p:nvSpPr>
            <p:cNvPr id="15" name="Freeform 15"/>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36E9FD"/>
            </a:solidFill>
          </p:spPr>
          <p:txBody>
            <a:bodyPr/>
            <a:lstStyle/>
            <a:p>
              <a:endParaRPr lang="en-US"/>
            </a:p>
          </p:txBody>
        </p:sp>
        <p:sp>
          <p:nvSpPr>
            <p:cNvPr id="16" name="Freeform 16"/>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p:spPr>
          <p:txBody>
            <a:bodyPr/>
            <a:lstStyle/>
            <a:p>
              <a:endParaRPr lang="en-US"/>
            </a:p>
          </p:txBody>
        </p:sp>
        <p:sp>
          <p:nvSpPr>
            <p:cNvPr id="17" name="Freeform 17"/>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4"/>
              <a:stretch>
                <a:fillRect l="223" t="-25187" r="223" b="-25187"/>
              </a:stretch>
            </a:blipFill>
          </p:spPr>
          <p:txBody>
            <a:bodyPr/>
            <a:lstStyle/>
            <a:p>
              <a:endParaRPr lang="en-US"/>
            </a:p>
          </p:txBody>
        </p:sp>
      </p:grpSp>
      <p:sp>
        <p:nvSpPr>
          <p:cNvPr id="18" name="Freeform 18"/>
          <p:cNvSpPr/>
          <p:nvPr/>
        </p:nvSpPr>
        <p:spPr>
          <a:xfrm>
            <a:off x="15692956" y="6582619"/>
            <a:ext cx="1785236" cy="1785236"/>
          </a:xfrm>
          <a:custGeom>
            <a:avLst/>
            <a:gdLst/>
            <a:ahLst/>
            <a:cxnLst/>
            <a:rect l="l" t="t" r="r" b="b"/>
            <a:pathLst>
              <a:path w="1785236" h="1785236">
                <a:moveTo>
                  <a:pt x="0" y="0"/>
                </a:moveTo>
                <a:lnTo>
                  <a:pt x="1785235" y="0"/>
                </a:lnTo>
                <a:lnTo>
                  <a:pt x="1785235" y="1785235"/>
                </a:lnTo>
                <a:lnTo>
                  <a:pt x="0" y="17852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19"/>
          <p:cNvSpPr/>
          <p:nvPr/>
        </p:nvSpPr>
        <p:spPr>
          <a:xfrm>
            <a:off x="222374" y="2394307"/>
            <a:ext cx="1785236" cy="1785236"/>
          </a:xfrm>
          <a:custGeom>
            <a:avLst/>
            <a:gdLst/>
            <a:ahLst/>
            <a:cxnLst/>
            <a:rect l="l" t="t" r="r" b="b"/>
            <a:pathLst>
              <a:path w="1785236" h="1785236">
                <a:moveTo>
                  <a:pt x="0" y="0"/>
                </a:moveTo>
                <a:lnTo>
                  <a:pt x="1785236" y="0"/>
                </a:lnTo>
                <a:lnTo>
                  <a:pt x="1785236" y="1785236"/>
                </a:lnTo>
                <a:lnTo>
                  <a:pt x="0" y="17852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TextBox 14">
            <a:extLst>
              <a:ext uri="{FF2B5EF4-FFF2-40B4-BE49-F238E27FC236}">
                <a16:creationId xmlns:a16="http://schemas.microsoft.com/office/drawing/2014/main" id="{C30078BB-8ADD-FA95-2290-8FA042D5FD90}"/>
              </a:ext>
            </a:extLst>
          </p:cNvPr>
          <p:cNvSpPr txBox="1"/>
          <p:nvPr/>
        </p:nvSpPr>
        <p:spPr>
          <a:xfrm>
            <a:off x="4800601" y="2748128"/>
            <a:ext cx="7607486" cy="7381636"/>
          </a:xfrm>
          <a:prstGeom prst="rect">
            <a:avLst/>
          </a:prstGeom>
        </p:spPr>
        <p:txBody>
          <a:bodyPr wrap="square" lIns="0" tIns="0" rIns="0" bIns="0" rtlCol="0" anchor="t">
            <a:spAutoFit/>
          </a:bodyPr>
          <a:lstStyle/>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Efficiency</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Productivity</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Better Processes</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Brainstorming</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Review</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Summarize</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Rewrite (Condense/Expand)</a:t>
            </a:r>
          </a:p>
          <a:p>
            <a:pPr marL="457200" indent="-457200" algn="l">
              <a:lnSpc>
                <a:spcPct val="150000"/>
              </a:lnSpc>
              <a:buFont typeface="Arial" panose="020B0604020202020204" pitchFamily="34" charset="0"/>
              <a:buChar char="•"/>
            </a:pPr>
            <a:r>
              <a:rPr lang="en-US" sz="3600">
                <a:solidFill>
                  <a:srgbClr val="FFFFFF"/>
                </a:solidFill>
                <a:latin typeface="Raleway Italics"/>
                <a:ea typeface="Raleway Italics"/>
                <a:cs typeface="Raleway Italics"/>
                <a:sym typeface="Raleway Italics"/>
              </a:rPr>
              <a:t>Word Counts</a:t>
            </a:r>
          </a:p>
          <a:p>
            <a:pPr marL="457200" indent="-457200" algn="l">
              <a:lnSpc>
                <a:spcPct val="150000"/>
              </a:lnSpc>
              <a:buFont typeface="Arial" panose="020B0604020202020204" pitchFamily="34" charset="0"/>
              <a:buChar char="•"/>
            </a:pPr>
            <a:endParaRPr lang="en-US" sz="3600">
              <a:solidFill>
                <a:srgbClr val="FFFFFF"/>
              </a:solidFill>
              <a:latin typeface="Raleway Italics"/>
              <a:ea typeface="Raleway Italics"/>
              <a:cs typeface="Raleway Italics"/>
              <a:sym typeface="Raleway Itali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1199</Words>
  <Application>Microsoft Office PowerPoint</Application>
  <PresentationFormat>Custom</PresentationFormat>
  <Paragraphs>132</Paragraphs>
  <Slides>19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Raleway Italics</vt:lpstr>
      <vt:lpstr>Aptos</vt:lpstr>
      <vt:lpstr>Montserrat Heavy</vt:lpstr>
      <vt:lpstr>Mokoto</vt:lpstr>
      <vt:lpstr>Montserrat Semi-Bold</vt:lpstr>
      <vt:lpstr>Montserrat Heavy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2024-07-11T00:01:11Z</dcterms:created>
  <dcterms:modified xsi:type="dcterms:W3CDTF">2024-07-17T12:35:22Z</dcterms:modified>
  <dc:identifier/>
</cp:coreProperties>
</file>