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sldIdLst>
    <p:sldId id="256" r:id="rId2"/>
    <p:sldId id="257" r:id="rId3"/>
    <p:sldId id="259" r:id="rId4"/>
    <p:sldId id="261" r:id="rId5"/>
    <p:sldId id="336" r:id="rId6"/>
    <p:sldId id="337" r:id="rId7"/>
    <p:sldId id="339" r:id="rId8"/>
    <p:sldId id="338" r:id="rId9"/>
    <p:sldId id="341" r:id="rId10"/>
    <p:sldId id="340" r:id="rId11"/>
    <p:sldId id="262" r:id="rId12"/>
    <p:sldId id="343" r:id="rId13"/>
    <p:sldId id="342" r:id="rId14"/>
    <p:sldId id="344" r:id="rId15"/>
    <p:sldId id="260" r:id="rId16"/>
    <p:sldId id="293" r:id="rId17"/>
    <p:sldId id="335" r:id="rId18"/>
    <p:sldId id="346" r:id="rId19"/>
    <p:sldId id="345" r:id="rId20"/>
    <p:sldId id="258" r:id="rId21"/>
    <p:sldId id="347" r:id="rId22"/>
    <p:sldId id="348" r:id="rId23"/>
    <p:sldId id="349" r:id="rId24"/>
    <p:sldId id="355" r:id="rId25"/>
    <p:sldId id="351" r:id="rId26"/>
    <p:sldId id="352" r:id="rId27"/>
    <p:sldId id="350" r:id="rId28"/>
    <p:sldId id="353" r:id="rId29"/>
    <p:sldId id="354" r:id="rId30"/>
    <p:sldId id="380" r:id="rId31"/>
    <p:sldId id="366" r:id="rId32"/>
    <p:sldId id="365" r:id="rId33"/>
    <p:sldId id="367" r:id="rId34"/>
    <p:sldId id="368" r:id="rId35"/>
    <p:sldId id="369" r:id="rId36"/>
    <p:sldId id="370" r:id="rId37"/>
    <p:sldId id="372" r:id="rId38"/>
    <p:sldId id="373" r:id="rId39"/>
    <p:sldId id="379" r:id="rId40"/>
    <p:sldId id="375" r:id="rId41"/>
    <p:sldId id="376" r:id="rId42"/>
    <p:sldId id="378" r:id="rId43"/>
    <p:sldId id="356" r:id="rId44"/>
    <p:sldId id="357" r:id="rId45"/>
    <p:sldId id="359" r:id="rId46"/>
    <p:sldId id="360" r:id="rId47"/>
    <p:sldId id="361" r:id="rId48"/>
    <p:sldId id="362" r:id="rId49"/>
    <p:sldId id="363" r:id="rId50"/>
    <p:sldId id="364" r:id="rId51"/>
    <p:sldId id="371" r:id="rId52"/>
    <p:sldId id="374" r:id="rId5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21"/>
    <a:srgbClr val="9900CC"/>
    <a:srgbClr val="FF9900"/>
    <a:srgbClr val="D99B01"/>
    <a:srgbClr val="FF66CC"/>
    <a:srgbClr val="FF67AC"/>
    <a:srgbClr val="CC0099"/>
    <a:srgbClr val="FFDC47"/>
    <a:srgbClr val="5EEC3C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56" autoAdjust="0"/>
    <p:restoredTop sz="94660"/>
  </p:normalViewPr>
  <p:slideViewPr>
    <p:cSldViewPr>
      <p:cViewPr varScale="1">
        <p:scale>
          <a:sx n="111" d="100"/>
          <a:sy n="111" d="100"/>
        </p:scale>
        <p:origin x="408" y="102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A7B54F-9F51-4D67-A3B9-78BE69502768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30CF00-F43D-45B0-AA66-86804551B6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277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A05CF-CF2C-4A10-94A2-50D43ABC000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486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A05CF-CF2C-4A10-94A2-50D43ABC000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054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screen">
            <a:alphaModFix amt="4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1670" y="3029866"/>
            <a:ext cx="6566315" cy="1383822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r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1670" y="4404211"/>
            <a:ext cx="6566315" cy="610819"/>
          </a:xfrm>
        </p:spPr>
        <p:txBody>
          <a:bodyPr>
            <a:normAutofit/>
          </a:bodyPr>
          <a:lstStyle>
            <a:lvl1pPr marL="0" indent="0" algn="r">
              <a:buNone/>
              <a:defRPr sz="2800" b="0" i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 cstate="screen">
            <a:alphaModFix amt="4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 cstate="screen">
            <a:alphaModFix amt="4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 cstate="screen">
            <a:alphaModFix amt="4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 cstate="screen">
            <a:alphaModFix amt="4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281175"/>
            <a:ext cx="8246070" cy="891995"/>
          </a:xfrm>
        </p:spPr>
        <p:txBody>
          <a:bodyPr>
            <a:normAutofit/>
          </a:bodyPr>
          <a:lstStyle>
            <a:lvl1pPr algn="l">
              <a:defRPr sz="4400" baseline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350111"/>
            <a:ext cx="8246070" cy="3359504"/>
          </a:xfrm>
        </p:spPr>
        <p:txBody>
          <a:bodyPr/>
          <a:lstStyle>
            <a:lvl1pPr algn="l">
              <a:defRPr sz="2800">
                <a:solidFill>
                  <a:schemeClr val="tx1"/>
                </a:solidFill>
              </a:defRPr>
            </a:lvl1pPr>
            <a:lvl2pPr algn="l">
              <a:defRPr>
                <a:solidFill>
                  <a:schemeClr val="tx1"/>
                </a:solidFill>
              </a:defRPr>
            </a:lvl2pPr>
            <a:lvl3pPr algn="l">
              <a:defRPr>
                <a:solidFill>
                  <a:schemeClr val="tx1"/>
                </a:solidFill>
              </a:defRPr>
            </a:lvl3pPr>
            <a:lvl4pPr algn="l">
              <a:defRPr>
                <a:solidFill>
                  <a:schemeClr val="tx1"/>
                </a:solidFill>
              </a:defRPr>
            </a:lvl4pPr>
            <a:lvl5pPr algn="l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433880"/>
            <a:ext cx="5955495" cy="572644"/>
          </a:xfrm>
        </p:spPr>
        <p:txBody>
          <a:bodyPr>
            <a:normAutofit/>
          </a:bodyPr>
          <a:lstStyle>
            <a:lvl1pPr algn="l">
              <a:defRPr sz="3600" b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198559"/>
            <a:ext cx="5955495" cy="3511061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 cstate="screen">
            <a:alphaModFix amt="4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6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 cstate="screen">
            <a:alphaModFix amt="4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20" y="160260"/>
            <a:ext cx="8246071" cy="763525"/>
          </a:xfrm>
        </p:spPr>
        <p:txBody>
          <a:bodyPr>
            <a:normAutofit/>
          </a:bodyPr>
          <a:lstStyle>
            <a:lvl1pPr algn="l">
              <a:defRPr sz="3600" b="0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79" y="1502815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79" y="1934335"/>
            <a:ext cx="4040188" cy="2137871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502815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1934335"/>
            <a:ext cx="4041775" cy="2137871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blipFill dpi="0" rotWithShape="1">
          <a:blip r:embed="rId2" cstate="screen">
            <a:alphaModFix amt="4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433880"/>
            <a:ext cx="5955495" cy="572644"/>
          </a:xfrm>
        </p:spPr>
        <p:txBody>
          <a:bodyPr>
            <a:noAutofit/>
          </a:bodyPr>
          <a:lstStyle>
            <a:lvl1pPr algn="l">
              <a:defRPr sz="3600" b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198559"/>
            <a:ext cx="5955495" cy="3511061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307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 cstate="screen">
            <a:alphaModFix amt="4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6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 cstate="screen">
            <a:alphaModFix amt="4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screen">
            <a:alphaModFix amt="4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61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lastpass.com/howsecure.php" TargetMode="External"/><Relationship Id="rId7" Type="http://schemas.openxmlformats.org/officeDocument/2006/relationships/hyperlink" Target="https://www.roboform.com/password-generator" TargetMode="External"/><Relationship Id="rId2" Type="http://schemas.openxmlformats.org/officeDocument/2006/relationships/hyperlink" Target="https://howsecureismypassword.net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lastpass.com/password-generator/" TargetMode="External"/><Relationship Id="rId5" Type="http://schemas.openxmlformats.org/officeDocument/2006/relationships/hyperlink" Target="https://passwordsgenerator.net/" TargetMode="External"/><Relationship Id="rId4" Type="http://schemas.openxmlformats.org/officeDocument/2006/relationships/hyperlink" Target="https://password.kaspersky.com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hashed.com/" TargetMode="External"/><Relationship Id="rId2" Type="http://schemas.openxmlformats.org/officeDocument/2006/relationships/hyperlink" Target="https://haveibeenpwned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allethub.com/free-credit-monitoring/" TargetMode="External"/><Relationship Id="rId5" Type="http://schemas.openxmlformats.org/officeDocument/2006/relationships/hyperlink" Target="https://www.creditkarma.com/id-monitoring" TargetMode="External"/><Relationship Id="rId4" Type="http://schemas.openxmlformats.org/officeDocument/2006/relationships/hyperlink" Target="https://monitor.firefox.com/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mailto:network@mydomain.org" TargetMode="External"/><Relationship Id="rId3" Type="http://schemas.openxmlformats.org/officeDocument/2006/relationships/hyperlink" Target="mailto:admin@mydomain.org" TargetMode="External"/><Relationship Id="rId7" Type="http://schemas.openxmlformats.org/officeDocument/2006/relationships/hyperlink" Target="mailto:it@mydomain.org" TargetMode="External"/><Relationship Id="rId2" Type="http://schemas.openxmlformats.org/officeDocument/2006/relationships/hyperlink" Target="mailto:info@mydomain.or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garyhires@mydomain.org" TargetMode="External"/><Relationship Id="rId5" Type="http://schemas.openxmlformats.org/officeDocument/2006/relationships/hyperlink" Target="mailto:accounts@mydomain.org" TargetMode="External"/><Relationship Id="rId4" Type="http://schemas.openxmlformats.org/officeDocument/2006/relationships/hyperlink" Target="mailto:media@mydomain.org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4.png"/><Relationship Id="rId4" Type="http://schemas.openxmlformats.org/officeDocument/2006/relationships/image" Target="../media/image7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hyperlink" Target="http://www.safer-networking.org/private/" TargetMode="External"/><Relationship Id="rId7" Type="http://schemas.openxmlformats.org/officeDocument/2006/relationships/image" Target="../media/image76.png"/><Relationship Id="rId2" Type="http://schemas.openxmlformats.org/officeDocument/2006/relationships/hyperlink" Target="https://www.malwarebytes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hyperlink" Target="https://www.malwarebytes.com/adwcleaner/" TargetMode="External"/><Relationship Id="rId4" Type="http://schemas.openxmlformats.org/officeDocument/2006/relationships/hyperlink" Target="https://superantispyware.com/" TargetMode="Externa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w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s://midlandss.org/" TargetMode="External"/><Relationship Id="rId2" Type="http://schemas.openxmlformats.org/officeDocument/2006/relationships/hyperlink" Target="mailto:ghires@midlandss.or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hiresconsulting.com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1669" y="3029867"/>
            <a:ext cx="6566315" cy="763524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chemeClr val="tx1"/>
                </a:solidFill>
              </a:rPr>
              <a:t>CYBER SECURITY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1670" y="3946095"/>
            <a:ext cx="6566315" cy="1068936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Identifying, Understanding and Mitigating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the Latest Security Threats to Hit Nonprofits</a:t>
            </a:r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Phishing</a:t>
            </a:r>
            <a:endParaRPr lang="en-US" sz="4000" dirty="0">
              <a:solidFill>
                <a:srgbClr val="C00000"/>
              </a:solidFill>
            </a:endParaRPr>
          </a:p>
        </p:txBody>
      </p:sp>
      <p:pic>
        <p:nvPicPr>
          <p:cNvPr id="5122" name="Picture 2" descr="Wuvavi Employee Cybersecurity">
            <a:extLst>
              <a:ext uri="{FF2B5EF4-FFF2-40B4-BE49-F238E27FC236}">
                <a16:creationId xmlns:a16="http://schemas.microsoft.com/office/drawing/2014/main" id="{96A4CCA2-DB2A-4EBA-A5FB-56A55C9781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1546518"/>
            <a:ext cx="8496300" cy="296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89A5E8F-DCC9-439D-AD5A-E91829FE30D0}"/>
              </a:ext>
            </a:extLst>
          </p:cNvPr>
          <p:cNvSpPr/>
          <p:nvPr/>
        </p:nvSpPr>
        <p:spPr>
          <a:xfrm>
            <a:off x="6862575" y="0"/>
            <a:ext cx="22733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(The Internal Request)</a:t>
            </a:r>
          </a:p>
        </p:txBody>
      </p:sp>
    </p:spTree>
    <p:extLst>
      <p:ext uri="{BB962C8B-B14F-4D97-AF65-F5344CB8AC3E}">
        <p14:creationId xmlns:p14="http://schemas.microsoft.com/office/powerpoint/2010/main" val="42518571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Phishing</a:t>
            </a:r>
            <a:endParaRPr lang="en-US" sz="4000" dirty="0">
              <a:solidFill>
                <a:srgbClr val="C00000"/>
              </a:solidFill>
            </a:endParaRPr>
          </a:p>
        </p:txBody>
      </p:sp>
      <p:pic>
        <p:nvPicPr>
          <p:cNvPr id="4098" name="Picture 2" descr="Wuvavi Employee Cybersecurity">
            <a:extLst>
              <a:ext uri="{FF2B5EF4-FFF2-40B4-BE49-F238E27FC236}">
                <a16:creationId xmlns:a16="http://schemas.microsoft.com/office/drawing/2014/main" id="{F59AAE57-6F8D-4265-879B-32A4DAB3BC9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9785" y="1460735"/>
            <a:ext cx="6393128" cy="3360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F25B456-517D-4926-BBB2-B769962DBF18}"/>
              </a:ext>
            </a:extLst>
          </p:cNvPr>
          <p:cNvSpPr/>
          <p:nvPr/>
        </p:nvSpPr>
        <p:spPr>
          <a:xfrm>
            <a:off x="6568551" y="25802"/>
            <a:ext cx="25754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(The Government Threat)</a:t>
            </a:r>
          </a:p>
        </p:txBody>
      </p:sp>
    </p:spTree>
    <p:extLst>
      <p:ext uri="{BB962C8B-B14F-4D97-AF65-F5344CB8AC3E}">
        <p14:creationId xmlns:p14="http://schemas.microsoft.com/office/powerpoint/2010/main" val="15270950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Phishing</a:t>
            </a:r>
            <a:endParaRPr lang="en-US" sz="4000" dirty="0">
              <a:solidFill>
                <a:srgbClr val="C00000"/>
              </a:solidFill>
            </a:endParaRPr>
          </a:p>
        </p:txBody>
      </p:sp>
      <p:pic>
        <p:nvPicPr>
          <p:cNvPr id="8194" name="Picture 2" descr="Spoofed YouTube Site">
            <a:extLst>
              <a:ext uri="{FF2B5EF4-FFF2-40B4-BE49-F238E27FC236}">
                <a16:creationId xmlns:a16="http://schemas.microsoft.com/office/drawing/2014/main" id="{3D24E74B-15E0-4C4C-819D-4B294DD966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3198" y="1302267"/>
            <a:ext cx="5191970" cy="3585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Malicious Facebook SVG Message">
            <a:extLst>
              <a:ext uri="{FF2B5EF4-FFF2-40B4-BE49-F238E27FC236}">
                <a16:creationId xmlns:a16="http://schemas.microsoft.com/office/drawing/2014/main" id="{7EB26819-8402-4D62-9142-2536DF697E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6345" y="1521071"/>
            <a:ext cx="2447925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LinkedIn InMail Phish">
            <a:extLst>
              <a:ext uri="{FF2B5EF4-FFF2-40B4-BE49-F238E27FC236}">
                <a16:creationId xmlns:a16="http://schemas.microsoft.com/office/drawing/2014/main" id="{1AB9DF6C-F746-4141-99FA-A9EE0FD4A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19183" y="1610579"/>
            <a:ext cx="3512215" cy="3220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A523D5A-4892-4463-B03A-CF16A1881CBA}"/>
              </a:ext>
            </a:extLst>
          </p:cNvPr>
          <p:cNvSpPr/>
          <p:nvPr/>
        </p:nvSpPr>
        <p:spPr>
          <a:xfrm>
            <a:off x="6844973" y="0"/>
            <a:ext cx="22990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(Social Media Exploits)</a:t>
            </a:r>
          </a:p>
        </p:txBody>
      </p:sp>
    </p:spTree>
    <p:extLst>
      <p:ext uri="{BB962C8B-B14F-4D97-AF65-F5344CB8AC3E}">
        <p14:creationId xmlns:p14="http://schemas.microsoft.com/office/powerpoint/2010/main" val="1422638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Phishing</a:t>
            </a:r>
            <a:endParaRPr lang="en-US" sz="3200" dirty="0">
              <a:solidFill>
                <a:srgbClr val="C00000"/>
              </a:solidFill>
            </a:endParaRPr>
          </a:p>
        </p:txBody>
      </p:sp>
      <p:pic>
        <p:nvPicPr>
          <p:cNvPr id="7170" name="Picture 2" descr="Wuvavi Employee Cybersecurity">
            <a:extLst>
              <a:ext uri="{FF2B5EF4-FFF2-40B4-BE49-F238E27FC236}">
                <a16:creationId xmlns:a16="http://schemas.microsoft.com/office/drawing/2014/main" id="{15058489-A339-4B50-8C78-FCA3590760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6260" y="1808225"/>
            <a:ext cx="8372475" cy="197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Google Credentials Phish">
            <a:extLst>
              <a:ext uri="{FF2B5EF4-FFF2-40B4-BE49-F238E27FC236}">
                <a16:creationId xmlns:a16="http://schemas.microsoft.com/office/drawing/2014/main" id="{0B7795B5-2D3E-4CB5-8D15-F7B20877EC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3310" y="1459267"/>
            <a:ext cx="4575050" cy="3638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E6214BD-A5A4-4A1F-B553-435C92368AE5}"/>
              </a:ext>
            </a:extLst>
          </p:cNvPr>
          <p:cNvSpPr/>
          <p:nvPr/>
        </p:nvSpPr>
        <p:spPr>
          <a:xfrm>
            <a:off x="7352227" y="38916"/>
            <a:ext cx="17917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(Spoofing Attack)</a:t>
            </a:r>
          </a:p>
        </p:txBody>
      </p:sp>
    </p:spTree>
    <p:extLst>
      <p:ext uri="{BB962C8B-B14F-4D97-AF65-F5344CB8AC3E}">
        <p14:creationId xmlns:p14="http://schemas.microsoft.com/office/powerpoint/2010/main" val="3856226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Phishing</a:t>
            </a:r>
            <a:endParaRPr lang="en-US" sz="3200" dirty="0">
              <a:solidFill>
                <a:srgbClr val="C00000"/>
              </a:solidFill>
            </a:endParaRPr>
          </a:p>
        </p:txBody>
      </p:sp>
      <p:pic>
        <p:nvPicPr>
          <p:cNvPr id="9218" name="Picture 2" descr="CEO Fraud Phishing">
            <a:extLst>
              <a:ext uri="{FF2B5EF4-FFF2-40B4-BE49-F238E27FC236}">
                <a16:creationId xmlns:a16="http://schemas.microsoft.com/office/drawing/2014/main" id="{337AA22D-8C0C-45DB-931C-7E1B7EF146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6015" y="1350110"/>
            <a:ext cx="4926904" cy="370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83BA4F9-A925-44D9-B9C4-DDAEFAB9C41C}"/>
              </a:ext>
            </a:extLst>
          </p:cNvPr>
          <p:cNvSpPr/>
          <p:nvPr/>
        </p:nvSpPr>
        <p:spPr>
          <a:xfrm>
            <a:off x="6473076" y="-49241"/>
            <a:ext cx="26709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(Spear Phishing / Whaling)</a:t>
            </a:r>
          </a:p>
        </p:txBody>
      </p:sp>
    </p:spTree>
    <p:extLst>
      <p:ext uri="{BB962C8B-B14F-4D97-AF65-F5344CB8AC3E}">
        <p14:creationId xmlns:p14="http://schemas.microsoft.com/office/powerpoint/2010/main" val="8470236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>
            <a:extLst>
              <a:ext uri="{FF2B5EF4-FFF2-40B4-BE49-F238E27FC236}">
                <a16:creationId xmlns:a16="http://schemas.microsoft.com/office/drawing/2014/main" id="{2D41CEAB-B211-4209-BFCE-F0ED755636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1350110"/>
            <a:ext cx="7772400" cy="59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>
            <a:extLst>
              <a:ext uri="{FF2B5EF4-FFF2-40B4-BE49-F238E27FC236}">
                <a16:creationId xmlns:a16="http://schemas.microsoft.com/office/drawing/2014/main" id="{B866FA45-C28B-4874-8D40-C3A954A4EF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2031681"/>
            <a:ext cx="7600950" cy="61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>
            <a:extLst>
              <a:ext uri="{FF2B5EF4-FFF2-40B4-BE49-F238E27FC236}">
                <a16:creationId xmlns:a16="http://schemas.microsoft.com/office/drawing/2014/main" id="{E23CF827-7899-47AB-8698-9AF9B369EA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3988" y="2741827"/>
            <a:ext cx="7772400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>
            <a:extLst>
              <a:ext uri="{FF2B5EF4-FFF2-40B4-BE49-F238E27FC236}">
                <a16:creationId xmlns:a16="http://schemas.microsoft.com/office/drawing/2014/main" id="{9A0933E6-518B-4216-A087-7F5C321BA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3413873"/>
            <a:ext cx="777240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>
            <a:extLst>
              <a:ext uri="{FF2B5EF4-FFF2-40B4-BE49-F238E27FC236}">
                <a16:creationId xmlns:a16="http://schemas.microsoft.com/office/drawing/2014/main" id="{DF3DA9A6-F50E-43FC-8688-8DB545D2A3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4152594"/>
            <a:ext cx="7772400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ABF5C45-A013-49C0-972F-04087CE15961}"/>
              </a:ext>
            </a:extLst>
          </p:cNvPr>
          <p:cNvSpPr/>
          <p:nvPr/>
        </p:nvSpPr>
        <p:spPr>
          <a:xfrm>
            <a:off x="4450813" y="238708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US" dirty="0"/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E3C496FB-929C-4EB3-8AE9-F62FACE8CE5E}"/>
              </a:ext>
            </a:extLst>
          </p:cNvPr>
          <p:cNvSpPr/>
          <p:nvPr/>
        </p:nvSpPr>
        <p:spPr>
          <a:xfrm rot="1756039">
            <a:off x="1158008" y="3336243"/>
            <a:ext cx="228600" cy="461513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15199E49-8A37-4C20-AF3C-A505D8DFE068}"/>
              </a:ext>
            </a:extLst>
          </p:cNvPr>
          <p:cNvSpPr/>
          <p:nvPr/>
        </p:nvSpPr>
        <p:spPr>
          <a:xfrm rot="1756039">
            <a:off x="2047269" y="2581440"/>
            <a:ext cx="228600" cy="461513"/>
          </a:xfrm>
          <a:prstGeom prst="downArrow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id="{0116FB70-435C-404E-A20D-BA4D2F68AD6C}"/>
              </a:ext>
            </a:extLst>
          </p:cNvPr>
          <p:cNvSpPr/>
          <p:nvPr/>
        </p:nvSpPr>
        <p:spPr>
          <a:xfrm rot="1756039">
            <a:off x="1501977" y="1930860"/>
            <a:ext cx="228600" cy="461513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DE63FB1C-7791-4870-ABA0-FDC3250DF26F}"/>
              </a:ext>
            </a:extLst>
          </p:cNvPr>
          <p:cNvSpPr/>
          <p:nvPr/>
        </p:nvSpPr>
        <p:spPr>
          <a:xfrm rot="1756039">
            <a:off x="7571618" y="1119353"/>
            <a:ext cx="228600" cy="461513"/>
          </a:xfrm>
          <a:prstGeom prst="downArrow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776E53A5-8E9F-46E4-87AA-C5195DFB24E4}"/>
              </a:ext>
            </a:extLst>
          </p:cNvPr>
          <p:cNvSpPr/>
          <p:nvPr/>
        </p:nvSpPr>
        <p:spPr>
          <a:xfrm rot="1756039">
            <a:off x="1834747" y="4013280"/>
            <a:ext cx="228600" cy="461513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0" name="TextBox 18">
            <a:extLst>
              <a:ext uri="{FF2B5EF4-FFF2-40B4-BE49-F238E27FC236}">
                <a16:creationId xmlns:a16="http://schemas.microsoft.com/office/drawing/2014/main" id="{20A1785B-AB29-4DF8-ADCA-6C4D544AE707}"/>
              </a:ext>
            </a:extLst>
          </p:cNvPr>
          <p:cNvSpPr txBox="1"/>
          <p:nvPr/>
        </p:nvSpPr>
        <p:spPr>
          <a:xfrm>
            <a:off x="5138759" y="2080834"/>
            <a:ext cx="1316755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CHROME</a:t>
            </a:r>
          </a:p>
        </p:txBody>
      </p:sp>
      <p:sp>
        <p:nvSpPr>
          <p:cNvPr id="21" name="TextBox 19">
            <a:extLst>
              <a:ext uri="{FF2B5EF4-FFF2-40B4-BE49-F238E27FC236}">
                <a16:creationId xmlns:a16="http://schemas.microsoft.com/office/drawing/2014/main" id="{107D6C31-4AC0-4559-A72E-89A3EA3F4A11}"/>
              </a:ext>
            </a:extLst>
          </p:cNvPr>
          <p:cNvSpPr txBox="1"/>
          <p:nvPr/>
        </p:nvSpPr>
        <p:spPr>
          <a:xfrm>
            <a:off x="5139369" y="2790980"/>
            <a:ext cx="1316755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EDGE</a:t>
            </a:r>
          </a:p>
        </p:txBody>
      </p:sp>
      <p:sp>
        <p:nvSpPr>
          <p:cNvPr id="22" name="TextBox 20">
            <a:extLst>
              <a:ext uri="{FF2B5EF4-FFF2-40B4-BE49-F238E27FC236}">
                <a16:creationId xmlns:a16="http://schemas.microsoft.com/office/drawing/2014/main" id="{5F5D2D83-87F5-42DC-9FB7-31F4A9192B76}"/>
              </a:ext>
            </a:extLst>
          </p:cNvPr>
          <p:cNvSpPr txBox="1"/>
          <p:nvPr/>
        </p:nvSpPr>
        <p:spPr>
          <a:xfrm>
            <a:off x="5111099" y="3476856"/>
            <a:ext cx="1316755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FIREFOX</a:t>
            </a:r>
          </a:p>
        </p:txBody>
      </p:sp>
      <p:sp>
        <p:nvSpPr>
          <p:cNvPr id="23" name="TextBox 21">
            <a:extLst>
              <a:ext uri="{FF2B5EF4-FFF2-40B4-BE49-F238E27FC236}">
                <a16:creationId xmlns:a16="http://schemas.microsoft.com/office/drawing/2014/main" id="{C636514C-8529-4BD5-A238-F752B9273E55}"/>
              </a:ext>
            </a:extLst>
          </p:cNvPr>
          <p:cNvSpPr txBox="1"/>
          <p:nvPr/>
        </p:nvSpPr>
        <p:spPr>
          <a:xfrm>
            <a:off x="5111098" y="1417618"/>
            <a:ext cx="1316755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IE</a:t>
            </a:r>
          </a:p>
        </p:txBody>
      </p:sp>
      <p:sp>
        <p:nvSpPr>
          <p:cNvPr id="24" name="TextBox 22">
            <a:extLst>
              <a:ext uri="{FF2B5EF4-FFF2-40B4-BE49-F238E27FC236}">
                <a16:creationId xmlns:a16="http://schemas.microsoft.com/office/drawing/2014/main" id="{6D2852BD-8F1B-4A4C-B738-795EF5D58946}"/>
              </a:ext>
            </a:extLst>
          </p:cNvPr>
          <p:cNvSpPr txBox="1"/>
          <p:nvPr/>
        </p:nvSpPr>
        <p:spPr>
          <a:xfrm>
            <a:off x="5111097" y="4244036"/>
            <a:ext cx="1316755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OPERA</a:t>
            </a:r>
          </a:p>
        </p:txBody>
      </p:sp>
      <p:sp>
        <p:nvSpPr>
          <p:cNvPr id="25" name="Title 3">
            <a:extLst>
              <a:ext uri="{FF2B5EF4-FFF2-40B4-BE49-F238E27FC236}">
                <a16:creationId xmlns:a16="http://schemas.microsoft.com/office/drawing/2014/main" id="{695E4E6D-3861-4296-AF09-9C1138105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965" y="281175"/>
            <a:ext cx="8246070" cy="891995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C00000"/>
                </a:solidFill>
              </a:rPr>
              <a:t>Phishing</a:t>
            </a:r>
            <a:endParaRPr lang="en-US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6857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CC708-C9D6-4476-97C9-D57295EAF710}" type="slidenum">
              <a:rPr lang="en-US" smtClean="0"/>
              <a:t>16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35346" y="296613"/>
            <a:ext cx="8246070" cy="89199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Phishing</a:t>
            </a:r>
            <a:endParaRPr lang="en-US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0605" y="1332517"/>
            <a:ext cx="6108200" cy="36904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5901" y="1044700"/>
            <a:ext cx="4342130" cy="140685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4C6CAF7-0514-418E-B075-48F76450AF04}"/>
              </a:ext>
            </a:extLst>
          </p:cNvPr>
          <p:cNvSpPr/>
          <p:nvPr/>
        </p:nvSpPr>
        <p:spPr>
          <a:xfrm>
            <a:off x="8236920" y="-12669"/>
            <a:ext cx="8996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SSL/TLS</a:t>
            </a:r>
          </a:p>
        </p:txBody>
      </p:sp>
    </p:spTree>
    <p:extLst>
      <p:ext uri="{BB962C8B-B14F-4D97-AF65-F5344CB8AC3E}">
        <p14:creationId xmlns:p14="http://schemas.microsoft.com/office/powerpoint/2010/main" val="1725982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AFBF305-FE58-43A7-8A8E-8F2F870DE4E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9709" y="1350111"/>
            <a:ext cx="6109096" cy="369099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CC708-C9D6-4476-97C9-D57295EAF710}" type="slidenum">
              <a:rPr lang="en-US" smtClean="0"/>
              <a:t>17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0730" y="318694"/>
            <a:ext cx="8246070" cy="89199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Phishing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5195" y="1063228"/>
            <a:ext cx="4240927" cy="142567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D18ADC-BB5B-4081-AA7F-93BE5E9E5DD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5658" y="2590253"/>
            <a:ext cx="2517717" cy="152705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B155A78-0D1C-4D34-8FE6-F99F7C6D9CC5}"/>
              </a:ext>
            </a:extLst>
          </p:cNvPr>
          <p:cNvSpPr/>
          <p:nvPr/>
        </p:nvSpPr>
        <p:spPr>
          <a:xfrm>
            <a:off x="8236920" y="-12669"/>
            <a:ext cx="8996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SSL/TLS</a:t>
            </a:r>
          </a:p>
        </p:txBody>
      </p:sp>
    </p:spTree>
    <p:extLst>
      <p:ext uri="{BB962C8B-B14F-4D97-AF65-F5344CB8AC3E}">
        <p14:creationId xmlns:p14="http://schemas.microsoft.com/office/powerpoint/2010/main" val="3169022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51755" y="433387"/>
            <a:ext cx="2748690" cy="572644"/>
          </a:xfrm>
        </p:spPr>
        <p:txBody>
          <a:bodyPr>
            <a:normAutofit fontScale="90000"/>
          </a:bodyPr>
          <a:lstStyle/>
          <a:p>
            <a:pPr algn="r"/>
            <a:r>
              <a:rPr lang="en-US" sz="4900" dirty="0">
                <a:solidFill>
                  <a:srgbClr val="C00000"/>
                </a:solidFill>
              </a:rPr>
              <a:t>Phishing</a:t>
            </a:r>
            <a:endParaRPr lang="en-US" sz="3200" dirty="0">
              <a:solidFill>
                <a:srgbClr val="C00000"/>
              </a:solidFill>
            </a:endParaRPr>
          </a:p>
        </p:txBody>
      </p:sp>
      <p:pic>
        <p:nvPicPr>
          <p:cNvPr id="10242" name="Picture 2" descr="Image result for identify phishing emails office365">
            <a:extLst>
              <a:ext uri="{FF2B5EF4-FFF2-40B4-BE49-F238E27FC236}">
                <a16:creationId xmlns:a16="http://schemas.microsoft.com/office/drawing/2014/main" id="{781BB3E2-5767-4A78-9EEC-8873E44D5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555" y="212744"/>
            <a:ext cx="6618322" cy="471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89769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51755" y="433387"/>
            <a:ext cx="2748690" cy="572644"/>
          </a:xfrm>
        </p:spPr>
        <p:txBody>
          <a:bodyPr>
            <a:normAutofit fontScale="90000"/>
          </a:bodyPr>
          <a:lstStyle/>
          <a:p>
            <a:pPr algn="r"/>
            <a:r>
              <a:rPr lang="en-US" sz="4900" dirty="0">
                <a:solidFill>
                  <a:srgbClr val="C00000"/>
                </a:solidFill>
              </a:rPr>
              <a:t>Phishing</a:t>
            </a:r>
            <a:endParaRPr lang="en-US" sz="3200" dirty="0">
              <a:solidFill>
                <a:srgbClr val="C00000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A04A910-B11B-4133-91A4-2B76AAF161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555" y="116570"/>
            <a:ext cx="6413610" cy="4910359"/>
          </a:xfrm>
        </p:spPr>
      </p:pic>
    </p:spTree>
    <p:extLst>
      <p:ext uri="{BB962C8B-B14F-4D97-AF65-F5344CB8AC3E}">
        <p14:creationId xmlns:p14="http://schemas.microsoft.com/office/powerpoint/2010/main" val="942652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>
                <a:solidFill>
                  <a:schemeClr val="tx1"/>
                </a:solidFill>
              </a:rPr>
              <a:t>Top Security Threats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502815"/>
            <a:ext cx="5955495" cy="3206805"/>
          </a:xfrm>
        </p:spPr>
        <p:txBody>
          <a:bodyPr/>
          <a:lstStyle/>
          <a:p>
            <a:r>
              <a:rPr lang="en-US" dirty="0"/>
              <a:t>Malvertising</a:t>
            </a:r>
          </a:p>
          <a:p>
            <a:r>
              <a:rPr lang="en-US" dirty="0"/>
              <a:t>Phishing / Spear Phishing / Whaling</a:t>
            </a:r>
          </a:p>
          <a:p>
            <a:r>
              <a:rPr lang="en-US" dirty="0">
                <a:solidFill>
                  <a:schemeClr val="tx1"/>
                </a:solidFill>
              </a:rPr>
              <a:t>Ransomware</a:t>
            </a:r>
          </a:p>
          <a:p>
            <a:r>
              <a:rPr lang="en-US" dirty="0">
                <a:solidFill>
                  <a:schemeClr val="tx1"/>
                </a:solidFill>
              </a:rPr>
              <a:t>Internal Threats</a:t>
            </a:r>
          </a:p>
          <a:p>
            <a:r>
              <a:rPr lang="en-US" dirty="0">
                <a:solidFill>
                  <a:schemeClr val="tx1"/>
                </a:solidFill>
              </a:rPr>
              <a:t>External Threats</a:t>
            </a:r>
          </a:p>
          <a:p>
            <a:r>
              <a:rPr lang="en-US" dirty="0">
                <a:solidFill>
                  <a:schemeClr val="tx1"/>
                </a:solidFill>
              </a:rPr>
              <a:t>Crypto-Jacking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accent3">
                    <a:lumMod val="50000"/>
                  </a:schemeClr>
                </a:solidFill>
              </a:rPr>
              <a:t>Phishing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48966" y="1350110"/>
            <a:ext cx="8246070" cy="3664919"/>
          </a:xfrm>
        </p:spPr>
        <p:txBody>
          <a:bodyPr>
            <a:normAutofit/>
          </a:bodyPr>
          <a:lstStyle/>
          <a:p>
            <a:r>
              <a:rPr lang="en-US" dirty="0"/>
              <a:t>Two-Factor Authentication</a:t>
            </a:r>
          </a:p>
          <a:p>
            <a:r>
              <a:rPr lang="en-US" dirty="0"/>
              <a:t>Multi-Factor Authentication</a:t>
            </a:r>
          </a:p>
          <a:p>
            <a:r>
              <a:rPr lang="en-US" dirty="0"/>
              <a:t>Strong &amp; Unique Passwords for EACH &amp; EVERY LOGIN</a:t>
            </a:r>
          </a:p>
          <a:p>
            <a:r>
              <a:rPr lang="en-US" dirty="0"/>
              <a:t>Check/Monitor for Breaches</a:t>
            </a:r>
          </a:p>
          <a:p>
            <a:r>
              <a:rPr lang="en-US" dirty="0"/>
              <a:t>Password Managers</a:t>
            </a:r>
          </a:p>
          <a:p>
            <a:r>
              <a:rPr lang="en-US" dirty="0"/>
              <a:t>Different/Aliased Email Accounts</a:t>
            </a:r>
          </a:p>
          <a:p>
            <a:r>
              <a:rPr lang="en-US" dirty="0"/>
              <a:t>Wrong Passwords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7837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accent3">
                    <a:lumMod val="50000"/>
                  </a:schemeClr>
                </a:solidFill>
              </a:rPr>
              <a:t>Phishing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Two-Factor Authentication (2FA)</a:t>
            </a:r>
          </a:p>
          <a:p>
            <a:pPr lvl="1"/>
            <a:r>
              <a:rPr lang="en-US" dirty="0"/>
              <a:t>Usually Password &amp; Text/SMS Codes</a:t>
            </a:r>
          </a:p>
        </p:txBody>
      </p:sp>
      <p:pic>
        <p:nvPicPr>
          <p:cNvPr id="12290" name="Picture 2" descr="Related image">
            <a:extLst>
              <a:ext uri="{FF2B5EF4-FFF2-40B4-BE49-F238E27FC236}">
                <a16:creationId xmlns:a16="http://schemas.microsoft.com/office/drawing/2014/main" id="{37A51E01-EFB4-4384-AFE4-63527AB2EB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3310" y="2510671"/>
            <a:ext cx="5313238" cy="2399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30643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accent3">
                    <a:lumMod val="50000"/>
                  </a:schemeClr>
                </a:solidFill>
              </a:rPr>
              <a:t>Phishing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Multi-Factor Authentication (MFA)</a:t>
            </a:r>
          </a:p>
          <a:p>
            <a:pPr lvl="1"/>
            <a:r>
              <a:rPr lang="en-US" dirty="0"/>
              <a:t>Multiple verification methods required</a:t>
            </a:r>
          </a:p>
        </p:txBody>
      </p:sp>
      <p:pic>
        <p:nvPicPr>
          <p:cNvPr id="17412" name="Picture 4" descr="Related image">
            <a:extLst>
              <a:ext uri="{FF2B5EF4-FFF2-40B4-BE49-F238E27FC236}">
                <a16:creationId xmlns:a16="http://schemas.microsoft.com/office/drawing/2014/main" id="{9DFDE969-13DA-4750-A439-38D34E801C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791"/>
          <a:stretch/>
        </p:blipFill>
        <p:spPr bwMode="auto">
          <a:xfrm>
            <a:off x="2434130" y="2481281"/>
            <a:ext cx="3554350" cy="2533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88035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accent3">
                    <a:lumMod val="50000"/>
                  </a:schemeClr>
                </a:solidFill>
              </a:rPr>
              <a:t>Phishing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48966" y="1350110"/>
            <a:ext cx="8246070" cy="3664919"/>
          </a:xfrm>
        </p:spPr>
        <p:txBody>
          <a:bodyPr/>
          <a:lstStyle/>
          <a:p>
            <a:r>
              <a:rPr lang="en-US" dirty="0"/>
              <a:t>Strong &amp; Unique Password for EACH &amp; EVERY LOGIN</a:t>
            </a:r>
          </a:p>
          <a:p>
            <a:pPr lvl="1"/>
            <a:r>
              <a:rPr lang="en-US" dirty="0">
                <a:hlinkClick r:id="rId2"/>
              </a:rPr>
              <a:t>https://howsecureismypassword.net</a:t>
            </a:r>
            <a:endParaRPr lang="en-US" dirty="0"/>
          </a:p>
          <a:p>
            <a:pPr lvl="1"/>
            <a:r>
              <a:rPr lang="en-US" dirty="0">
                <a:hlinkClick r:id="rId3"/>
              </a:rPr>
              <a:t>https://lastpass.com/howsecure.php</a:t>
            </a:r>
            <a:endParaRPr lang="en-US" dirty="0"/>
          </a:p>
          <a:p>
            <a:pPr lvl="1"/>
            <a:r>
              <a:rPr lang="en-US" dirty="0">
                <a:hlinkClick r:id="rId4"/>
              </a:rPr>
              <a:t>https://password.kaspersky.com/</a:t>
            </a:r>
            <a:endParaRPr lang="en-US" dirty="0"/>
          </a:p>
          <a:p>
            <a:pPr lvl="1"/>
            <a:r>
              <a:rPr lang="en-US" dirty="0">
                <a:hlinkClick r:id="rId5"/>
              </a:rPr>
              <a:t>https://passwordsgenerator.net/</a:t>
            </a:r>
            <a:endParaRPr lang="en-US" dirty="0"/>
          </a:p>
          <a:p>
            <a:pPr lvl="1"/>
            <a:r>
              <a:rPr lang="en-US" dirty="0">
                <a:hlinkClick r:id="rId6"/>
              </a:rPr>
              <a:t>https://www.lastpass.com/password-generator/</a:t>
            </a:r>
            <a:endParaRPr lang="en-US" dirty="0"/>
          </a:p>
          <a:p>
            <a:pPr lvl="1"/>
            <a:r>
              <a:rPr lang="en-US" dirty="0">
                <a:hlinkClick r:id="rId7"/>
              </a:rPr>
              <a:t>https://www.roboform.com/password-generator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3813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accent3">
                    <a:lumMod val="50000"/>
                  </a:schemeClr>
                </a:solidFill>
              </a:rPr>
              <a:t>Phishing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48966" y="1350110"/>
            <a:ext cx="8246070" cy="3664919"/>
          </a:xfrm>
        </p:spPr>
        <p:txBody>
          <a:bodyPr>
            <a:normAutofit/>
          </a:bodyPr>
          <a:lstStyle/>
          <a:p>
            <a:r>
              <a:rPr lang="en-US" dirty="0"/>
              <a:t>Check/Monitor for Account Breaches</a:t>
            </a:r>
          </a:p>
          <a:p>
            <a:pPr lvl="1"/>
            <a:r>
              <a:rPr lang="en-US" dirty="0">
                <a:hlinkClick r:id="rId2"/>
              </a:rPr>
              <a:t>https://haveibeenpwned.com</a:t>
            </a:r>
            <a:endParaRPr lang="en-US" dirty="0"/>
          </a:p>
          <a:p>
            <a:pPr lvl="1"/>
            <a:r>
              <a:rPr lang="en-US" dirty="0">
                <a:hlinkClick r:id="rId3"/>
              </a:rPr>
              <a:t>https://www.dehashed.com/</a:t>
            </a:r>
            <a:endParaRPr lang="en-US" dirty="0"/>
          </a:p>
          <a:p>
            <a:pPr lvl="1"/>
            <a:r>
              <a:rPr lang="en-US" dirty="0">
                <a:hlinkClick r:id="rId4"/>
              </a:rPr>
              <a:t>https://monitor.firefox.com</a:t>
            </a:r>
            <a:endParaRPr lang="en-US" dirty="0"/>
          </a:p>
          <a:p>
            <a:pPr lvl="1"/>
            <a:r>
              <a:rPr lang="en-US" dirty="0">
                <a:hlinkClick r:id="rId5"/>
              </a:rPr>
              <a:t>https://www.creditkarma.com/id-monitoring</a:t>
            </a:r>
            <a:endParaRPr lang="en-US" dirty="0"/>
          </a:p>
          <a:p>
            <a:pPr lvl="1"/>
            <a:r>
              <a:rPr lang="en-US" dirty="0">
                <a:hlinkClick r:id="rId6"/>
              </a:rPr>
              <a:t>https://wallethub.com/free-credit-monitoring/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8286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4950" y="433880"/>
            <a:ext cx="5955495" cy="572644"/>
          </a:xfrm>
        </p:spPr>
        <p:txBody>
          <a:bodyPr>
            <a:noAutofit/>
          </a:bodyPr>
          <a:lstStyle/>
          <a:p>
            <a:pPr algn="r"/>
            <a:r>
              <a:rPr lang="en-US" sz="4400" dirty="0">
                <a:solidFill>
                  <a:schemeClr val="accent3">
                    <a:lumMod val="50000"/>
                  </a:schemeClr>
                </a:solidFill>
              </a:rPr>
              <a:t>Phishing</a:t>
            </a:r>
          </a:p>
        </p:txBody>
      </p:sp>
      <p:pic>
        <p:nvPicPr>
          <p:cNvPr id="18434" name="Picture 2" descr="Related image">
            <a:extLst>
              <a:ext uri="{FF2B5EF4-FFF2-40B4-BE49-F238E27FC236}">
                <a16:creationId xmlns:a16="http://schemas.microsoft.com/office/drawing/2014/main" id="{CBF36E54-DF33-4FC7-8E01-B27E7A800A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8965" y="135461"/>
            <a:ext cx="5650085" cy="4872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43094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4950" y="433880"/>
            <a:ext cx="5955495" cy="572644"/>
          </a:xfrm>
        </p:spPr>
        <p:txBody>
          <a:bodyPr>
            <a:noAutofit/>
          </a:bodyPr>
          <a:lstStyle/>
          <a:p>
            <a:pPr algn="r"/>
            <a:r>
              <a:rPr lang="en-US" sz="4400" dirty="0">
                <a:solidFill>
                  <a:schemeClr val="accent3">
                    <a:lumMod val="50000"/>
                  </a:schemeClr>
                </a:solidFill>
              </a:rPr>
              <a:t>Phishing</a:t>
            </a:r>
          </a:p>
        </p:txBody>
      </p:sp>
      <p:pic>
        <p:nvPicPr>
          <p:cNvPr id="21506" name="Picture 2" descr="Image result for password crack table">
            <a:extLst>
              <a:ext uri="{FF2B5EF4-FFF2-40B4-BE49-F238E27FC236}">
                <a16:creationId xmlns:a16="http://schemas.microsoft.com/office/drawing/2014/main" id="{21BD1AD1-9244-47E1-9388-CDB6ED215F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720" y="134251"/>
            <a:ext cx="3651068" cy="3708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table-1-2">
            <a:extLst>
              <a:ext uri="{FF2B5EF4-FFF2-40B4-BE49-F238E27FC236}">
                <a16:creationId xmlns:a16="http://schemas.microsoft.com/office/drawing/2014/main" id="{D1040507-66CF-4C6B-9DAF-F5D24B675A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2087" y="891995"/>
            <a:ext cx="3078229" cy="400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76075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accent3">
                    <a:lumMod val="50000"/>
                  </a:schemeClr>
                </a:solidFill>
              </a:rPr>
              <a:t>Phishing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48966" y="1324536"/>
            <a:ext cx="8303614" cy="3690494"/>
          </a:xfrm>
        </p:spPr>
        <p:txBody>
          <a:bodyPr/>
          <a:lstStyle/>
          <a:p>
            <a:r>
              <a:rPr lang="en-US" dirty="0"/>
              <a:t>Password Managers</a:t>
            </a:r>
          </a:p>
          <a:p>
            <a:pPr lvl="1"/>
            <a:r>
              <a:rPr lang="en-US" dirty="0" err="1"/>
              <a:t>Roboform</a:t>
            </a:r>
            <a:endParaRPr lang="en-US" dirty="0"/>
          </a:p>
          <a:p>
            <a:pPr lvl="1"/>
            <a:r>
              <a:rPr lang="en-US" dirty="0" err="1"/>
              <a:t>Dashlane</a:t>
            </a:r>
            <a:endParaRPr lang="en-US" dirty="0"/>
          </a:p>
          <a:p>
            <a:pPr lvl="1"/>
            <a:r>
              <a:rPr lang="en-US" dirty="0" err="1"/>
              <a:t>Lastpass</a:t>
            </a:r>
            <a:endParaRPr lang="en-US" dirty="0"/>
          </a:p>
          <a:p>
            <a:pPr lvl="1"/>
            <a:r>
              <a:rPr lang="en-US" dirty="0" err="1"/>
              <a:t>Keepass</a:t>
            </a:r>
            <a:endParaRPr lang="en-US" dirty="0"/>
          </a:p>
          <a:p>
            <a:pPr lvl="1"/>
            <a:r>
              <a:rPr lang="en-US" dirty="0"/>
              <a:t>1Password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19458" name="Picture 2" descr="Image result for roboform">
            <a:extLst>
              <a:ext uri="{FF2B5EF4-FFF2-40B4-BE49-F238E27FC236}">
                <a16:creationId xmlns:a16="http://schemas.microsoft.com/office/drawing/2014/main" id="{BB852B97-A15C-49C8-AD7D-A6E28DA06E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66590" y="1241725"/>
            <a:ext cx="1579320" cy="112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6" descr="Related image">
            <a:extLst>
              <a:ext uri="{FF2B5EF4-FFF2-40B4-BE49-F238E27FC236}">
                <a16:creationId xmlns:a16="http://schemas.microsoft.com/office/drawing/2014/main" id="{9915BB19-EFBD-4F4F-95C9-2B53DD361A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21646" y="2581755"/>
            <a:ext cx="2240929" cy="560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4" name="Picture 8" descr="Image result for dashlane logo">
            <a:extLst>
              <a:ext uri="{FF2B5EF4-FFF2-40B4-BE49-F238E27FC236}">
                <a16:creationId xmlns:a16="http://schemas.microsoft.com/office/drawing/2014/main" id="{47BA7A93-2FCE-44D9-8EDA-0AA726B53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09870" y="1897524"/>
            <a:ext cx="1635688" cy="498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6" name="Picture 10" descr="Image result for keepass logo">
            <a:extLst>
              <a:ext uri="{FF2B5EF4-FFF2-40B4-BE49-F238E27FC236}">
                <a16:creationId xmlns:a16="http://schemas.microsoft.com/office/drawing/2014/main" id="{8B98F5C2-DB67-4281-B2B5-B5D0DB565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7410" y="3507351"/>
            <a:ext cx="1832460" cy="751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8" name="Picture 12" descr="Image result for 1password logo">
            <a:extLst>
              <a:ext uri="{FF2B5EF4-FFF2-40B4-BE49-F238E27FC236}">
                <a16:creationId xmlns:a16="http://schemas.microsoft.com/office/drawing/2014/main" id="{98CB5A7C-FDC6-4AFF-855C-02DC5C6C16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26106" y="2886084"/>
            <a:ext cx="1639228" cy="1639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95285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accent3">
                    <a:lumMod val="50000"/>
                  </a:schemeClr>
                </a:solidFill>
              </a:rPr>
              <a:t>Phishing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48966" y="1324536"/>
            <a:ext cx="8303614" cy="3690494"/>
          </a:xfrm>
        </p:spPr>
        <p:txBody>
          <a:bodyPr>
            <a:normAutofit/>
          </a:bodyPr>
          <a:lstStyle/>
          <a:p>
            <a:r>
              <a:rPr lang="en-US" dirty="0"/>
              <a:t>Different / Shared / Aliased Email Accounts / Profiles</a:t>
            </a:r>
          </a:p>
          <a:p>
            <a:pPr lvl="1"/>
            <a:r>
              <a:rPr lang="en-US" dirty="0"/>
              <a:t>Generic / Shared Mailboxes</a:t>
            </a:r>
          </a:p>
          <a:p>
            <a:pPr lvl="2"/>
            <a:r>
              <a:rPr lang="en-US" dirty="0">
                <a:hlinkClick r:id="rId2"/>
              </a:rPr>
              <a:t>info@mydomain.org</a:t>
            </a:r>
            <a:r>
              <a:rPr lang="en-US" dirty="0"/>
              <a:t>,  </a:t>
            </a:r>
            <a:r>
              <a:rPr lang="en-US" dirty="0">
                <a:hlinkClick r:id="rId3"/>
              </a:rPr>
              <a:t>admin@mydomain.org</a:t>
            </a:r>
            <a:r>
              <a:rPr lang="en-US" dirty="0"/>
              <a:t>,  </a:t>
            </a:r>
            <a:br>
              <a:rPr lang="en-US" dirty="0"/>
            </a:br>
            <a:r>
              <a:rPr lang="en-US" dirty="0">
                <a:hlinkClick r:id="rId4"/>
              </a:rPr>
              <a:t>media@mydomain.org</a:t>
            </a:r>
            <a:r>
              <a:rPr lang="en-US" dirty="0"/>
              <a:t>, </a:t>
            </a:r>
            <a:r>
              <a:rPr lang="en-US" dirty="0">
                <a:hlinkClick r:id="rId5"/>
              </a:rPr>
              <a:t>accounts@mydomain.org</a:t>
            </a:r>
            <a:endParaRPr lang="en-US" dirty="0"/>
          </a:p>
          <a:p>
            <a:pPr lvl="1"/>
            <a:r>
              <a:rPr lang="en-US" dirty="0"/>
              <a:t>Aliased Email Accounts</a:t>
            </a:r>
          </a:p>
          <a:p>
            <a:pPr lvl="2"/>
            <a:r>
              <a:rPr lang="en-US" dirty="0"/>
              <a:t>Primary email: </a:t>
            </a:r>
            <a:r>
              <a:rPr lang="en-US" dirty="0">
                <a:hlinkClick r:id="rId6"/>
              </a:rPr>
              <a:t>garyhires@mydomain.org</a:t>
            </a:r>
            <a:endParaRPr lang="en-US" dirty="0"/>
          </a:p>
          <a:p>
            <a:pPr lvl="2"/>
            <a:r>
              <a:rPr lang="en-US" dirty="0"/>
              <a:t>Alias email: </a:t>
            </a:r>
            <a:r>
              <a:rPr lang="en-US" dirty="0">
                <a:hlinkClick r:id="rId7"/>
              </a:rPr>
              <a:t>it@mydomain.org</a:t>
            </a:r>
            <a:r>
              <a:rPr lang="en-US" dirty="0"/>
              <a:t>, </a:t>
            </a:r>
            <a:r>
              <a:rPr lang="en-US" dirty="0">
                <a:hlinkClick r:id="rId8"/>
              </a:rPr>
              <a:t>network@mydomain.org</a:t>
            </a:r>
            <a:r>
              <a:rPr lang="en-US" dirty="0"/>
              <a:t> 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98241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accent3">
                    <a:lumMod val="50000"/>
                  </a:schemeClr>
                </a:solidFill>
              </a:rPr>
              <a:t>Phishing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48966" y="1324536"/>
            <a:ext cx="8303614" cy="3690494"/>
          </a:xfrm>
        </p:spPr>
        <p:txBody>
          <a:bodyPr/>
          <a:lstStyle/>
          <a:p>
            <a:r>
              <a:rPr lang="en-US" dirty="0"/>
              <a:t>Different/Browsers Profiles</a:t>
            </a:r>
          </a:p>
          <a:p>
            <a:pPr lvl="1"/>
            <a:r>
              <a:rPr lang="en-US" sz="2400" dirty="0"/>
              <a:t>Setup and utilize “browser profiles” for specific “internet tasks” within single “browser”</a:t>
            </a:r>
          </a:p>
          <a:p>
            <a:pPr lvl="2"/>
            <a:r>
              <a:rPr lang="en-US" sz="2000" dirty="0"/>
              <a:t>Firefox, Chrome, Edge, Opera, Ghost Browser</a:t>
            </a:r>
          </a:p>
          <a:p>
            <a:pPr lvl="1"/>
            <a:r>
              <a:rPr lang="en-US" sz="2400" dirty="0"/>
              <a:t>Install and utilize different “browsers” for specific “internet tasks”</a:t>
            </a:r>
          </a:p>
          <a:p>
            <a:pPr marL="914400" lvl="2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7A275D8-6B86-42F4-B8DB-90E7083D1476}"/>
              </a:ext>
            </a:extLst>
          </p:cNvPr>
          <p:cNvGrpSpPr/>
          <p:nvPr/>
        </p:nvGrpSpPr>
        <p:grpSpPr>
          <a:xfrm>
            <a:off x="2000790" y="3627409"/>
            <a:ext cx="5142420" cy="1502815"/>
            <a:chOff x="1823310" y="3261396"/>
            <a:chExt cx="6518639" cy="1905000"/>
          </a:xfrm>
        </p:grpSpPr>
        <p:pic>
          <p:nvPicPr>
            <p:cNvPr id="1030" name="Picture 6" descr="Image result for edge browser">
              <a:extLst>
                <a:ext uri="{FF2B5EF4-FFF2-40B4-BE49-F238E27FC236}">
                  <a16:creationId xmlns:a16="http://schemas.microsoft.com/office/drawing/2014/main" id="{E5141FFC-5BC9-4B05-B0B3-57A0DD1582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3310" y="3261396"/>
              <a:ext cx="3810000" cy="1905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Image result for opera">
              <a:extLst>
                <a:ext uri="{FF2B5EF4-FFF2-40B4-BE49-F238E27FC236}">
                  <a16:creationId xmlns:a16="http://schemas.microsoft.com/office/drawing/2014/main" id="{A178E9E9-A2BD-4429-8AB8-3B9709AA69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8229" y="3454183"/>
              <a:ext cx="1519425" cy="1519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Picture 12" descr="Image result for ghost browser">
              <a:extLst>
                <a:ext uri="{FF2B5EF4-FFF2-40B4-BE49-F238E27FC236}">
                  <a16:creationId xmlns:a16="http://schemas.microsoft.com/office/drawing/2014/main" id="{9BA1D68E-9CB9-4AC5-996C-95EADBD810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07654" y="3546747"/>
              <a:ext cx="1334295" cy="1334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014590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28470"/>
            <a:ext cx="8229600" cy="857250"/>
          </a:xfrm>
        </p:spPr>
        <p:txBody>
          <a:bodyPr>
            <a:noAutofit/>
          </a:bodyPr>
          <a:lstStyle/>
          <a:p>
            <a:pPr algn="l"/>
            <a:r>
              <a:rPr lang="en-US" sz="4400" dirty="0">
                <a:solidFill>
                  <a:schemeClr val="accent2"/>
                </a:solidFill>
              </a:rPr>
              <a:t>Malvertising</a:t>
            </a:r>
          </a:p>
        </p:txBody>
      </p:sp>
      <p:pic>
        <p:nvPicPr>
          <p:cNvPr id="1026" name="Picture 2" descr="https://s16-us2.startpage.com/cgi-bin/serveimage?url=https:%2F%2Fi0.wp.com%2Fmalwarebreakdown.com%2Fwp-content%2Fuploads%2F2017%2F07%2Ftss-3.png%3Fssl%3D1&amp;sp=96f2793bac02bcbb1fd1cb988b1a0351">
            <a:extLst>
              <a:ext uri="{FF2B5EF4-FFF2-40B4-BE49-F238E27FC236}">
                <a16:creationId xmlns:a16="http://schemas.microsoft.com/office/drawing/2014/main" id="{FB271219-607B-4C59-BB12-1E1C6FC57098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17900" y="1065608"/>
            <a:ext cx="6565900" cy="3871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accent3">
                    <a:lumMod val="50000"/>
                  </a:schemeClr>
                </a:solidFill>
              </a:rPr>
              <a:t>Phishing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48966" y="1324536"/>
            <a:ext cx="8303614" cy="3690494"/>
          </a:xfrm>
        </p:spPr>
        <p:txBody>
          <a:bodyPr/>
          <a:lstStyle/>
          <a:p>
            <a:r>
              <a:rPr lang="en-US" dirty="0"/>
              <a:t>Wrong Passwords</a:t>
            </a:r>
          </a:p>
          <a:p>
            <a:pPr lvl="1"/>
            <a:r>
              <a:rPr lang="en-US" sz="2400" dirty="0"/>
              <a:t>Simply enter an intentionally INCORRECT/BAD password</a:t>
            </a:r>
          </a:p>
          <a:p>
            <a:pPr lvl="1"/>
            <a:r>
              <a:rPr lang="en-US" sz="2400" dirty="0"/>
              <a:t>The “real” website should return with an “invalid  account, username or password” type response.</a:t>
            </a:r>
          </a:p>
          <a:p>
            <a:pPr marL="914400" lvl="2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pic>
        <p:nvPicPr>
          <p:cNvPr id="22530" name="Picture 2" descr="Image result for office365 incorrect password">
            <a:extLst>
              <a:ext uri="{FF2B5EF4-FFF2-40B4-BE49-F238E27FC236}">
                <a16:creationId xmlns:a16="http://schemas.microsoft.com/office/drawing/2014/main" id="{7BCCA866-9B37-4309-A4CD-7074688DF0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4950" y="3305660"/>
            <a:ext cx="2687575" cy="1556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52657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Ransomware</a:t>
            </a:r>
            <a:endParaRPr lang="en-US" sz="4000" dirty="0">
              <a:solidFill>
                <a:srgbClr val="C00000"/>
              </a:solidFill>
            </a:endParaRPr>
          </a:p>
        </p:txBody>
      </p:sp>
      <p:pic>
        <p:nvPicPr>
          <p:cNvPr id="35842" name="Picture 2" descr="Related image">
            <a:extLst>
              <a:ext uri="{FF2B5EF4-FFF2-40B4-BE49-F238E27FC236}">
                <a16:creationId xmlns:a16="http://schemas.microsoft.com/office/drawing/2014/main" id="{923E870C-FCE9-4871-9957-3F6E8E00E4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66670" y="1173170"/>
            <a:ext cx="5210660" cy="396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16233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4950" y="433880"/>
            <a:ext cx="5955495" cy="572644"/>
          </a:xfrm>
        </p:spPr>
        <p:txBody>
          <a:bodyPr>
            <a:noAutofit/>
          </a:bodyPr>
          <a:lstStyle/>
          <a:p>
            <a:pPr algn="r"/>
            <a:r>
              <a:rPr lang="en-US" sz="4400" dirty="0">
                <a:solidFill>
                  <a:srgbClr val="C00000"/>
                </a:solidFill>
              </a:rPr>
              <a:t>Ransomware</a:t>
            </a:r>
            <a:endParaRPr lang="en-US" sz="4800" dirty="0">
              <a:solidFill>
                <a:srgbClr val="C00000"/>
              </a:solidFill>
            </a:endParaRPr>
          </a:p>
        </p:txBody>
      </p:sp>
      <p:pic>
        <p:nvPicPr>
          <p:cNvPr id="34818" name="Picture 2" descr="Image result for ransomware">
            <a:extLst>
              <a:ext uri="{FF2B5EF4-FFF2-40B4-BE49-F238E27FC236}">
                <a16:creationId xmlns:a16="http://schemas.microsoft.com/office/drawing/2014/main" id="{96EA5CC3-E99A-440F-9F93-169181EDC5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6212" y="0"/>
            <a:ext cx="5197475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61010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Ransomware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52FC20-08F1-49F3-9E5C-A70EAAFAE7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Education</a:t>
            </a:r>
          </a:p>
          <a:p>
            <a:r>
              <a:rPr lang="en-US" dirty="0"/>
              <a:t>Backups</a:t>
            </a:r>
          </a:p>
          <a:p>
            <a:r>
              <a:rPr lang="en-US" dirty="0"/>
              <a:t>Remove local administrative rights from daily use account</a:t>
            </a:r>
          </a:p>
          <a:p>
            <a:r>
              <a:rPr lang="en-US" dirty="0"/>
              <a:t>Be wary of any email attachments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8290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Ransomware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52FC20-08F1-49F3-9E5C-A70EAAFAE7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Backups</a:t>
            </a:r>
          </a:p>
        </p:txBody>
      </p:sp>
      <p:pic>
        <p:nvPicPr>
          <p:cNvPr id="36866" name="Picture 2" descr="Image result for backups 3-2-1">
            <a:extLst>
              <a:ext uri="{FF2B5EF4-FFF2-40B4-BE49-F238E27FC236}">
                <a16:creationId xmlns:a16="http://schemas.microsoft.com/office/drawing/2014/main" id="{16BB2F04-7D16-46D8-888C-67D4D7837E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92244" y="1350111"/>
            <a:ext cx="5650085" cy="3559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26412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Ransomware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52FC20-08F1-49F3-9E5C-A70EAAFAE7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Remove local administrative rights</a:t>
            </a:r>
          </a:p>
          <a:p>
            <a:pPr lvl="1"/>
            <a:r>
              <a:rPr lang="en-US" dirty="0"/>
              <a:t>Use Standard User rather than Administrator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C84903E-0F7D-4529-936A-4D807285AE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5996" y="2571750"/>
            <a:ext cx="4448130" cy="2145568"/>
          </a:xfrm>
          <a:prstGeom prst="rect">
            <a:avLst/>
          </a:prstGeom>
        </p:spPr>
      </p:pic>
      <p:pic>
        <p:nvPicPr>
          <p:cNvPr id="38914" name="Picture 2" descr="Image result for mac os x user types">
            <a:extLst>
              <a:ext uri="{FF2B5EF4-FFF2-40B4-BE49-F238E27FC236}">
                <a16:creationId xmlns:a16="http://schemas.microsoft.com/office/drawing/2014/main" id="{537D02A7-71D9-449A-A60F-63326141C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2077" y="2419045"/>
            <a:ext cx="3571223" cy="2724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93404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Ransomware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52FC20-08F1-49F3-9E5C-A70EAAFAE7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Elevate permissions to Administrator only when necessary</a:t>
            </a:r>
          </a:p>
        </p:txBody>
      </p:sp>
      <p:pic>
        <p:nvPicPr>
          <p:cNvPr id="39938" name="Picture 2" descr="Image result for windows 10 run as administrator">
            <a:extLst>
              <a:ext uri="{FF2B5EF4-FFF2-40B4-BE49-F238E27FC236}">
                <a16:creationId xmlns:a16="http://schemas.microsoft.com/office/drawing/2014/main" id="{85AE7F30-0658-4844-BB70-A48D8BAEC4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7080" y="2419045"/>
            <a:ext cx="3589212" cy="2727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0" name="Picture 4" descr="Image result for mac os run as administrator">
            <a:extLst>
              <a:ext uri="{FF2B5EF4-FFF2-40B4-BE49-F238E27FC236}">
                <a16:creationId xmlns:a16="http://schemas.microsoft.com/office/drawing/2014/main" id="{1D065305-DE30-4FD4-B052-24273F4D17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66590" y="2144314"/>
            <a:ext cx="520065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05146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Internal Threats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11C20BA-FD77-4F1E-AD12-BCF5510B20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966" y="1350111"/>
            <a:ext cx="8246070" cy="3359504"/>
          </a:xfrm>
        </p:spPr>
        <p:txBody>
          <a:bodyPr>
            <a:normAutofit/>
          </a:bodyPr>
          <a:lstStyle/>
          <a:p>
            <a:r>
              <a:rPr lang="en-US" dirty="0"/>
              <a:t>Employees</a:t>
            </a:r>
          </a:p>
          <a:p>
            <a:pPr lvl="1"/>
            <a:r>
              <a:rPr lang="en-US" dirty="0"/>
              <a:t>Insider malice</a:t>
            </a:r>
          </a:p>
          <a:p>
            <a:pPr lvl="1"/>
            <a:r>
              <a:rPr lang="en-US" dirty="0"/>
              <a:t>Poor Password Practices</a:t>
            </a:r>
          </a:p>
          <a:p>
            <a:pPr lvl="1"/>
            <a:r>
              <a:rPr lang="en-US" dirty="0"/>
              <a:t>Weak Access Policies</a:t>
            </a:r>
          </a:p>
          <a:p>
            <a:pPr lvl="1"/>
            <a:r>
              <a:rPr lang="en-US" dirty="0"/>
              <a:t>Unsafe Downloads</a:t>
            </a:r>
          </a:p>
          <a:p>
            <a:pPr lvl="1"/>
            <a:r>
              <a:rPr lang="en-US" dirty="0"/>
              <a:t>Unprotected Data and Email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69317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Internal Threats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11C20BA-FD77-4F1E-AD12-BCF5510B20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966" y="1350111"/>
            <a:ext cx="8246070" cy="3359504"/>
          </a:xfrm>
        </p:spPr>
        <p:txBody>
          <a:bodyPr>
            <a:normAutofit/>
          </a:bodyPr>
          <a:lstStyle/>
          <a:p>
            <a:r>
              <a:rPr lang="en-US" dirty="0"/>
              <a:t>Software / Systems</a:t>
            </a:r>
          </a:p>
          <a:p>
            <a:pPr lvl="1"/>
            <a:r>
              <a:rPr lang="en-US" dirty="0"/>
              <a:t>Unsecured Software</a:t>
            </a:r>
          </a:p>
          <a:p>
            <a:pPr lvl="1"/>
            <a:r>
              <a:rPr lang="en-US" dirty="0"/>
              <a:t>Unsecured Devices</a:t>
            </a:r>
          </a:p>
          <a:p>
            <a:pPr lvl="1"/>
            <a:r>
              <a:rPr lang="en-US" dirty="0"/>
              <a:t>Unsecured Network / Wi-Fi</a:t>
            </a:r>
          </a:p>
          <a:p>
            <a:pPr lvl="1"/>
            <a:r>
              <a:rPr lang="en-US" dirty="0"/>
              <a:t>Bad Access Practices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96008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Internal Threats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11C20BA-FD77-4F1E-AD12-BCF5510B20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966" y="1350111"/>
            <a:ext cx="8246070" cy="3359504"/>
          </a:xfrm>
        </p:spPr>
        <p:txBody>
          <a:bodyPr>
            <a:normAutofit fontScale="92500" lnSpcReduction="20000"/>
          </a:bodyPr>
          <a:lstStyle/>
          <a:p>
            <a:r>
              <a:rPr lang="en-US" sz="2600" dirty="0"/>
              <a:t>Devices / Internet-of-Things (IoT)</a:t>
            </a:r>
          </a:p>
          <a:p>
            <a:pPr lvl="1"/>
            <a:r>
              <a:rPr lang="en-US" sz="2600" dirty="0"/>
              <a:t>Employee’s BYOD – Bring your own device</a:t>
            </a:r>
          </a:p>
          <a:p>
            <a:pPr lvl="1"/>
            <a:r>
              <a:rPr lang="en-US" sz="2600" dirty="0"/>
              <a:t>Employee Online Access, VPN, Remote Access/Connectivity</a:t>
            </a:r>
          </a:p>
          <a:p>
            <a:r>
              <a:rPr lang="en-US" sz="2600" dirty="0"/>
              <a:t>Automation/“Connected” Devices</a:t>
            </a:r>
          </a:p>
          <a:p>
            <a:pPr lvl="1"/>
            <a:r>
              <a:rPr lang="en-US" sz="2600" dirty="0"/>
              <a:t>Software/Firmware Outdated/Unpatched</a:t>
            </a:r>
          </a:p>
          <a:p>
            <a:r>
              <a:rPr lang="en-US" sz="2600" dirty="0"/>
              <a:t>Websites, Remote Access Gateways, VPN, Servers</a:t>
            </a:r>
          </a:p>
          <a:p>
            <a:pPr lvl="1"/>
            <a:r>
              <a:rPr lang="en-US" sz="2600" dirty="0"/>
              <a:t>Outdated/Unpatched</a:t>
            </a:r>
          </a:p>
          <a:p>
            <a:pPr lvl="1"/>
            <a:r>
              <a:rPr lang="en-US" sz="2600" dirty="0"/>
              <a:t>Unmanaged and Unmonitored</a:t>
            </a:r>
          </a:p>
          <a:p>
            <a:pPr lvl="1"/>
            <a:endParaRPr lang="en-US" sz="2600" dirty="0"/>
          </a:p>
          <a:p>
            <a:endParaRPr lang="en-US" sz="2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947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8345DA3-7A4F-48B8-A084-69E1D8710EB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4410"/>
          <a:stretch/>
        </p:blipFill>
        <p:spPr>
          <a:xfrm>
            <a:off x="506725" y="943814"/>
            <a:ext cx="6676521" cy="4071216"/>
          </a:xfrm>
          <a:prstGeom prst="rect">
            <a:avLst/>
          </a:prstGeom>
        </p:spPr>
      </p:pic>
      <p:pic>
        <p:nvPicPr>
          <p:cNvPr id="2050" name="Picture 2" descr="https://s15-us2.startpage.com/cgi-bin/serveimage?url=http:%2F%2Fwww.infosecisland.com%2Fuploads%2Fremoteimg%2F192120c06c31b425bffbe8916bd14c9f.jpg&amp;sp=de7b7063a00a9460f62baf99485ad4fe">
            <a:extLst>
              <a:ext uri="{FF2B5EF4-FFF2-40B4-BE49-F238E27FC236}">
                <a16:creationId xmlns:a16="http://schemas.microsoft.com/office/drawing/2014/main" id="{3E3C6883-BA32-4ACF-9FB6-BDAB7FBD2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08985" y="1808225"/>
            <a:ext cx="4570840" cy="2151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3">
            <a:extLst>
              <a:ext uri="{FF2B5EF4-FFF2-40B4-BE49-F238E27FC236}">
                <a16:creationId xmlns:a16="http://schemas.microsoft.com/office/drawing/2014/main" id="{2F4CF0BC-9B79-4DCB-BE73-0D7B3D0B5378}"/>
              </a:ext>
            </a:extLst>
          </p:cNvPr>
          <p:cNvSpPr txBox="1">
            <a:spLocks/>
          </p:cNvSpPr>
          <p:nvPr/>
        </p:nvSpPr>
        <p:spPr>
          <a:xfrm>
            <a:off x="457200" y="128470"/>
            <a:ext cx="8229600" cy="85725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Malvertising</a:t>
            </a:r>
          </a:p>
        </p:txBody>
      </p:sp>
    </p:spTree>
    <p:extLst>
      <p:ext uri="{BB962C8B-B14F-4D97-AF65-F5344CB8AC3E}">
        <p14:creationId xmlns:p14="http://schemas.microsoft.com/office/powerpoint/2010/main" val="26508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Internal Threats</a:t>
            </a:r>
            <a:endParaRPr lang="en-US" sz="4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11C20BA-FD77-4F1E-AD12-BCF5510B20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966" y="1350111"/>
            <a:ext cx="8246070" cy="335950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Education, Education, Education</a:t>
            </a:r>
          </a:p>
          <a:p>
            <a:r>
              <a:rPr lang="en-US" dirty="0"/>
              <a:t>IT Service/Support/Consultants</a:t>
            </a:r>
          </a:p>
          <a:p>
            <a:r>
              <a:rPr lang="en-US" dirty="0"/>
              <a:t>Conditional Access (Filtering, Blocking)</a:t>
            </a:r>
          </a:p>
          <a:p>
            <a:r>
              <a:rPr lang="en-US" dirty="0"/>
              <a:t>Privileged Access</a:t>
            </a:r>
          </a:p>
          <a:p>
            <a:r>
              <a:rPr lang="en-US" dirty="0"/>
              <a:t>Updated/Patched Software/Firmware</a:t>
            </a:r>
          </a:p>
          <a:p>
            <a:r>
              <a:rPr lang="en-US" dirty="0"/>
              <a:t>Managed/Monitored Servers, Software and Devices</a:t>
            </a:r>
          </a:p>
          <a:p>
            <a:r>
              <a:rPr lang="en-US" dirty="0"/>
              <a:t>Intentional Increased Security Measures</a:t>
            </a:r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70874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External Threats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11C20BA-FD77-4F1E-AD12-BCF5510B20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966" y="1350111"/>
            <a:ext cx="8246070" cy="3359504"/>
          </a:xfrm>
        </p:spPr>
        <p:txBody>
          <a:bodyPr>
            <a:normAutofit/>
          </a:bodyPr>
          <a:lstStyle/>
          <a:p>
            <a:r>
              <a:rPr lang="en-US" sz="2600" dirty="0"/>
              <a:t>Employees</a:t>
            </a:r>
          </a:p>
          <a:p>
            <a:pPr lvl="1"/>
            <a:r>
              <a:rPr lang="en-US" sz="2600" dirty="0"/>
              <a:t>BYOD – Bring your own device</a:t>
            </a:r>
          </a:p>
          <a:p>
            <a:pPr lvl="1"/>
            <a:r>
              <a:rPr lang="en-US" sz="2600" dirty="0"/>
              <a:t>Online Access, VPN, Remote Access/Connectivity</a:t>
            </a:r>
          </a:p>
          <a:p>
            <a:pPr lvl="1"/>
            <a:r>
              <a:rPr lang="en-US" sz="2600" dirty="0"/>
              <a:t>Severed, Malicious Intentions</a:t>
            </a:r>
          </a:p>
          <a:p>
            <a:r>
              <a:rPr lang="en-US" sz="2600" dirty="0"/>
              <a:t>Websites, Remote Access Gateways, VPN, Servers</a:t>
            </a:r>
          </a:p>
          <a:p>
            <a:pPr lvl="1"/>
            <a:r>
              <a:rPr lang="en-US" sz="2600" dirty="0"/>
              <a:t>Outdated/Unpatched</a:t>
            </a:r>
          </a:p>
          <a:p>
            <a:pPr lvl="1"/>
            <a:r>
              <a:rPr lang="en-US" sz="2600" dirty="0"/>
              <a:t>Unmanaged and Unmonitored</a:t>
            </a:r>
          </a:p>
          <a:p>
            <a:pPr lvl="1"/>
            <a:endParaRPr lang="en-US" sz="2600" dirty="0"/>
          </a:p>
          <a:p>
            <a:endParaRPr lang="en-US" sz="2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92779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External Threats</a:t>
            </a:r>
            <a:endParaRPr lang="en-US" sz="4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11C20BA-FD77-4F1E-AD12-BCF5510B20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966" y="1350111"/>
            <a:ext cx="8246070" cy="335950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Education, Education, Education</a:t>
            </a:r>
          </a:p>
          <a:p>
            <a:r>
              <a:rPr lang="en-US" dirty="0"/>
              <a:t>IT Service/Support/Consultants</a:t>
            </a:r>
          </a:p>
          <a:p>
            <a:r>
              <a:rPr lang="en-US" dirty="0"/>
              <a:t>Conditional Access (Filtering, Blocking)</a:t>
            </a:r>
          </a:p>
          <a:p>
            <a:r>
              <a:rPr lang="en-US" dirty="0"/>
              <a:t>Privileged Access</a:t>
            </a:r>
          </a:p>
          <a:p>
            <a:r>
              <a:rPr lang="en-US" dirty="0"/>
              <a:t>Updated/Patched Software/Firmware</a:t>
            </a:r>
          </a:p>
          <a:p>
            <a:r>
              <a:rPr lang="en-US" dirty="0"/>
              <a:t>Managed/Monitored Servers, Software and Devices</a:t>
            </a:r>
          </a:p>
          <a:p>
            <a:r>
              <a:rPr lang="en-US" dirty="0"/>
              <a:t>Intentional Increased Security Measures</a:t>
            </a:r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16667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Cryptojacking</a:t>
            </a:r>
            <a:endParaRPr lang="en-US" sz="4000" dirty="0">
              <a:solidFill>
                <a:srgbClr val="C00000"/>
              </a:solidFill>
            </a:endParaRPr>
          </a:p>
        </p:txBody>
      </p:sp>
      <p:pic>
        <p:nvPicPr>
          <p:cNvPr id="24578" name="Picture 2" descr="Image result for cryptojacking">
            <a:extLst>
              <a:ext uri="{FF2B5EF4-FFF2-40B4-BE49-F238E27FC236}">
                <a16:creationId xmlns:a16="http://schemas.microsoft.com/office/drawing/2014/main" id="{596960DE-27AE-4DD1-98D4-22E317FC94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17900" y="1245716"/>
            <a:ext cx="5955495" cy="3837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276846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Cryptojacking</a:t>
            </a:r>
            <a:endParaRPr lang="en-US" sz="4000" dirty="0">
              <a:solidFill>
                <a:srgbClr val="C00000"/>
              </a:solidFill>
            </a:endParaRPr>
          </a:p>
        </p:txBody>
      </p:sp>
      <p:pic>
        <p:nvPicPr>
          <p:cNvPr id="26626" name="Picture 2" descr="Image result for cryptojacking">
            <a:extLst>
              <a:ext uri="{FF2B5EF4-FFF2-40B4-BE49-F238E27FC236}">
                <a16:creationId xmlns:a16="http://schemas.microsoft.com/office/drawing/2014/main" id="{9BE13B56-2B3F-4327-99B1-916A325F82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178" r="20573"/>
          <a:stretch/>
        </p:blipFill>
        <p:spPr bwMode="auto">
          <a:xfrm>
            <a:off x="1517900" y="1173170"/>
            <a:ext cx="6108200" cy="381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908602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Cryptojacking</a:t>
            </a:r>
            <a:endParaRPr lang="en-US" sz="4000" dirty="0">
              <a:solidFill>
                <a:srgbClr val="C00000"/>
              </a:solidFill>
            </a:endParaRPr>
          </a:p>
        </p:txBody>
      </p:sp>
      <p:pic>
        <p:nvPicPr>
          <p:cNvPr id="28674" name="Picture 2" descr="Image result for cryptojacking">
            <a:extLst>
              <a:ext uri="{FF2B5EF4-FFF2-40B4-BE49-F238E27FC236}">
                <a16:creationId xmlns:a16="http://schemas.microsoft.com/office/drawing/2014/main" id="{905C065D-B5D3-48E7-9731-7195F4996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350110"/>
            <a:ext cx="9144000" cy="3633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94841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Cryptojacking</a:t>
            </a:r>
            <a:endParaRPr lang="en-US" sz="4000" dirty="0">
              <a:solidFill>
                <a:srgbClr val="C00000"/>
              </a:solidFill>
            </a:endParaRPr>
          </a:p>
        </p:txBody>
      </p:sp>
      <p:pic>
        <p:nvPicPr>
          <p:cNvPr id="29698" name="Picture 2" descr="Image result for cryptojacking task manager">
            <a:extLst>
              <a:ext uri="{FF2B5EF4-FFF2-40B4-BE49-F238E27FC236}">
                <a16:creationId xmlns:a16="http://schemas.microsoft.com/office/drawing/2014/main" id="{C801261C-28CF-40FE-8291-2AF6A9D961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4360" y="1197405"/>
            <a:ext cx="7015280" cy="3799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76399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Cryptojacking</a:t>
            </a:r>
            <a:endParaRPr lang="en-US" sz="4000" dirty="0">
              <a:solidFill>
                <a:srgbClr val="C00000"/>
              </a:solidFill>
            </a:endParaRPr>
          </a:p>
        </p:txBody>
      </p:sp>
      <p:pic>
        <p:nvPicPr>
          <p:cNvPr id="30722" name="Picture 2" descr="Image result for cryptojacking task manager">
            <a:extLst>
              <a:ext uri="{FF2B5EF4-FFF2-40B4-BE49-F238E27FC236}">
                <a16:creationId xmlns:a16="http://schemas.microsoft.com/office/drawing/2014/main" id="{97727EBF-313D-42A1-AF16-33C0BF13CA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2840" y="1235313"/>
            <a:ext cx="2930511" cy="3793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4" name="Picture 4" descr="Image result for cryptojacking task manager">
            <a:extLst>
              <a:ext uri="{FF2B5EF4-FFF2-40B4-BE49-F238E27FC236}">
                <a16:creationId xmlns:a16="http://schemas.microsoft.com/office/drawing/2014/main" id="{13C6C1F4-ACD8-47E0-BDB9-E15EE2FDFF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19295" y="1235313"/>
            <a:ext cx="379186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840695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Cryptojacking</a:t>
            </a:r>
            <a:endParaRPr lang="en-US" sz="4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F5FB08B-CA81-474C-9784-C0EAA67E10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966" y="1350110"/>
            <a:ext cx="8246070" cy="366491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Use the Task Manager (Windows) or Activity Monitor (Mac OS X)</a:t>
            </a:r>
          </a:p>
          <a:p>
            <a:r>
              <a:rPr lang="en-US" dirty="0"/>
              <a:t>Disable JavaScript in the browser</a:t>
            </a:r>
          </a:p>
          <a:p>
            <a:r>
              <a:rPr lang="en-US" dirty="0"/>
              <a:t>Browser extensions like “No Coin”, “Miner Blocker”, “</a:t>
            </a:r>
            <a:r>
              <a:rPr lang="en-US" dirty="0" err="1"/>
              <a:t>CoinBlocker</a:t>
            </a:r>
            <a:r>
              <a:rPr lang="en-US" dirty="0"/>
              <a:t>” are available for most browsers.</a:t>
            </a:r>
            <a:br>
              <a:rPr lang="en-US" dirty="0"/>
            </a:br>
            <a:r>
              <a:rPr lang="en-US" b="1" i="1" dirty="0"/>
              <a:t> Opera has it enabled already.</a:t>
            </a:r>
          </a:p>
          <a:p>
            <a:r>
              <a:rPr lang="en-US" dirty="0"/>
              <a:t>Install third-party malware detection and anti-virus software</a:t>
            </a:r>
          </a:p>
          <a:p>
            <a:r>
              <a:rPr lang="en-US" dirty="0"/>
              <a:t>Update and patch software</a:t>
            </a:r>
          </a:p>
        </p:txBody>
      </p:sp>
    </p:spTree>
    <p:extLst>
      <p:ext uri="{BB962C8B-B14F-4D97-AF65-F5344CB8AC3E}">
        <p14:creationId xmlns:p14="http://schemas.microsoft.com/office/powerpoint/2010/main" val="224688294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Cryptojacking</a:t>
            </a:r>
            <a:endParaRPr lang="en-US" sz="40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80815B6-578D-4E45-B5EF-2F9172DA6CD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260" y="1381868"/>
            <a:ext cx="3782026" cy="1985165"/>
          </a:xfrm>
          <a:prstGeom prst="rect">
            <a:avLst/>
          </a:prstGeom>
        </p:spPr>
      </p:pic>
      <p:pic>
        <p:nvPicPr>
          <p:cNvPr id="32774" name="Picture 6" descr="Image result for cryptojacking task manager">
            <a:extLst>
              <a:ext uri="{FF2B5EF4-FFF2-40B4-BE49-F238E27FC236}">
                <a16:creationId xmlns:a16="http://schemas.microsoft.com/office/drawing/2014/main" id="{EE95E99C-68D4-41D8-AF2C-87805D32AD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86443" y="1479954"/>
            <a:ext cx="20574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2" name="Picture 8" descr="Image result for cryptojacking task manager">
            <a:extLst>
              <a:ext uri="{FF2B5EF4-FFF2-40B4-BE49-F238E27FC236}">
                <a16:creationId xmlns:a16="http://schemas.microsoft.com/office/drawing/2014/main" id="{E7164ABD-84A4-4FD2-97A1-A67FE26CB9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16400" y="2113635"/>
            <a:ext cx="2496000" cy="1560000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80F7112-C02D-4172-8742-6A0C400C8D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8414" y="3182737"/>
            <a:ext cx="2839744" cy="1705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8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>
                <a:solidFill>
                  <a:schemeClr val="accent3">
                    <a:lumMod val="50000"/>
                  </a:schemeClr>
                </a:solidFill>
              </a:rPr>
              <a:t>Malvertising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ED56644-7040-4461-A906-239D95BF46A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349375"/>
            <a:ext cx="8245475" cy="351295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Advertising Blockers (plugins, extensions for browsers)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AdBlock</a:t>
            </a:r>
          </a:p>
          <a:p>
            <a:pPr lvl="1"/>
            <a:r>
              <a:rPr lang="en-US" sz="2400" dirty="0" err="1">
                <a:solidFill>
                  <a:schemeClr val="tx1"/>
                </a:solidFill>
              </a:rPr>
              <a:t>AdBlocker</a:t>
            </a:r>
            <a:r>
              <a:rPr lang="en-US" sz="2400" dirty="0">
                <a:solidFill>
                  <a:schemeClr val="tx1"/>
                </a:solidFill>
              </a:rPr>
              <a:t> Ultimate</a:t>
            </a:r>
          </a:p>
          <a:p>
            <a:pPr lvl="1"/>
            <a:r>
              <a:rPr lang="en-US" sz="2400" dirty="0" err="1">
                <a:solidFill>
                  <a:schemeClr val="tx1"/>
                </a:solidFill>
              </a:rPr>
              <a:t>uBlock</a:t>
            </a:r>
            <a:r>
              <a:rPr lang="en-US" sz="2400" dirty="0">
                <a:solidFill>
                  <a:schemeClr val="tx1"/>
                </a:solidFill>
              </a:rPr>
              <a:t> Origin</a:t>
            </a:r>
          </a:p>
          <a:p>
            <a:pPr lvl="1"/>
            <a:r>
              <a:rPr lang="en-US" sz="2400" dirty="0" err="1"/>
              <a:t>Ghostery</a:t>
            </a:r>
            <a:endParaRPr lang="en-US" sz="2400" dirty="0"/>
          </a:p>
          <a:p>
            <a:pPr lvl="1"/>
            <a:r>
              <a:rPr lang="en-US" sz="2400" dirty="0"/>
              <a:t>AdBlock Plus</a:t>
            </a:r>
          </a:p>
          <a:p>
            <a:pPr lvl="1"/>
            <a:r>
              <a:rPr lang="en-US" sz="2400" i="1" dirty="0"/>
              <a:t>many more</a:t>
            </a:r>
          </a:p>
          <a:p>
            <a:pPr lvl="1"/>
            <a:endParaRPr lang="en-US" sz="2400" dirty="0">
              <a:solidFill>
                <a:schemeClr val="tx1"/>
              </a:solidFill>
            </a:endParaRPr>
          </a:p>
          <a:p>
            <a:pPr lvl="1"/>
            <a:endParaRPr lang="en-US" sz="2400" dirty="0">
              <a:solidFill>
                <a:schemeClr val="tx1"/>
              </a:solidFill>
            </a:endParaRPr>
          </a:p>
          <a:p>
            <a:pPr lvl="1"/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1030" name="Picture 6" descr="Image result for adblock">
            <a:extLst>
              <a:ext uri="{FF2B5EF4-FFF2-40B4-BE49-F238E27FC236}">
                <a16:creationId xmlns:a16="http://schemas.microsoft.com/office/drawing/2014/main" id="{44E64E11-2511-4E02-9553-D7C8D9CE53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960930"/>
            <a:ext cx="916230" cy="916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adblock">
            <a:extLst>
              <a:ext uri="{FF2B5EF4-FFF2-40B4-BE49-F238E27FC236}">
                <a16:creationId xmlns:a16="http://schemas.microsoft.com/office/drawing/2014/main" id="{DE032385-E383-4D93-9F89-BF556964A3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62575" y="3915284"/>
            <a:ext cx="763526" cy="766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AdBlocker Ultimate">
            <a:extLst>
              <a:ext uri="{FF2B5EF4-FFF2-40B4-BE49-F238E27FC236}">
                <a16:creationId xmlns:a16="http://schemas.microsoft.com/office/drawing/2014/main" id="{052EDC85-D2E7-43AE-869C-DE5ADFC463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26975" y="2521966"/>
            <a:ext cx="916230" cy="1032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uBlock origin">
            <a:extLst>
              <a:ext uri="{FF2B5EF4-FFF2-40B4-BE49-F238E27FC236}">
                <a16:creationId xmlns:a16="http://schemas.microsoft.com/office/drawing/2014/main" id="{2DF68F89-790F-4D24-83E4-5B44688B94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96221" y="2759498"/>
            <a:ext cx="85725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mage result for ghostery">
            <a:extLst>
              <a:ext uri="{FF2B5EF4-FFF2-40B4-BE49-F238E27FC236}">
                <a16:creationId xmlns:a16="http://schemas.microsoft.com/office/drawing/2014/main" id="{4442CA85-188B-441E-951A-7A9504C8ED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76" y="3533521"/>
            <a:ext cx="763525" cy="76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416857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Cryptojacking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22A54CD-CDF8-4297-AE0E-13286DDC2D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966" y="1350111"/>
            <a:ext cx="8246070" cy="3359504"/>
          </a:xfrm>
        </p:spPr>
        <p:txBody>
          <a:bodyPr/>
          <a:lstStyle/>
          <a:p>
            <a:r>
              <a:rPr lang="en-US" dirty="0"/>
              <a:t>Anti-Malware, Anti-Spyware, Anti-</a:t>
            </a:r>
            <a:r>
              <a:rPr lang="en-US" dirty="0" err="1"/>
              <a:t>Spamware</a:t>
            </a:r>
            <a:endParaRPr lang="en-US" dirty="0"/>
          </a:p>
          <a:p>
            <a:pPr lvl="1"/>
            <a:r>
              <a:rPr lang="en-US" sz="2400" dirty="0">
                <a:hlinkClick r:id="rId2"/>
              </a:rPr>
              <a:t>https://www.malwarebytes.com/</a:t>
            </a:r>
            <a:endParaRPr lang="en-US" sz="2400" dirty="0"/>
          </a:p>
          <a:p>
            <a:pPr lvl="1"/>
            <a:r>
              <a:rPr lang="en-US" sz="2400" dirty="0">
                <a:hlinkClick r:id="rId3"/>
              </a:rPr>
              <a:t>http://www.safer-networking.org/private/</a:t>
            </a:r>
            <a:endParaRPr lang="en-US" sz="2400" dirty="0"/>
          </a:p>
          <a:p>
            <a:pPr lvl="1"/>
            <a:r>
              <a:rPr lang="en-US" sz="2400" dirty="0">
                <a:hlinkClick r:id="rId4"/>
              </a:rPr>
              <a:t>https://superantispyware.com/</a:t>
            </a:r>
            <a:endParaRPr lang="en-US" sz="2400" dirty="0"/>
          </a:p>
          <a:p>
            <a:pPr lvl="1"/>
            <a:r>
              <a:rPr lang="en-US" sz="2400" dirty="0">
                <a:hlinkClick r:id="rId5"/>
              </a:rPr>
              <a:t>https://www.malwarebytes.com/adwcleaner/</a:t>
            </a:r>
            <a:endParaRPr lang="en-US" sz="2400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33794" name="Picture 2" descr="Image result for malwarebytes logo">
            <a:extLst>
              <a:ext uri="{FF2B5EF4-FFF2-40B4-BE49-F238E27FC236}">
                <a16:creationId xmlns:a16="http://schemas.microsoft.com/office/drawing/2014/main" id="{9B7950D4-D5F6-4F0B-9D15-CB41A10A3E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07780" y="3820366"/>
            <a:ext cx="1294180" cy="1294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Image result for superantispyware">
            <a:extLst>
              <a:ext uri="{FF2B5EF4-FFF2-40B4-BE49-F238E27FC236}">
                <a16:creationId xmlns:a16="http://schemas.microsoft.com/office/drawing/2014/main" id="{7F57EB94-E9A8-4EF5-AF47-AB6734B94A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75611" y="3757866"/>
            <a:ext cx="1184150" cy="1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Picture 6" descr="Image result for spybot search &amp; destroy">
            <a:extLst>
              <a:ext uri="{FF2B5EF4-FFF2-40B4-BE49-F238E27FC236}">
                <a16:creationId xmlns:a16="http://schemas.microsoft.com/office/drawing/2014/main" id="{4854E39B-D54C-4AA1-A98D-B3C672CE7A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9512" y="4048356"/>
            <a:ext cx="1704975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785383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Questions &amp; Answers</a:t>
            </a:r>
          </a:p>
        </p:txBody>
      </p:sp>
      <p:pic>
        <p:nvPicPr>
          <p:cNvPr id="6" name="Picture 5" descr="C:\Users\Gary\AppData\Local\Microsoft\Windows\Temporary Internet Files\Content.IE5\9BFZVD0Y\MC900078622[1].wmf">
            <a:extLst>
              <a:ext uri="{FF2B5EF4-FFF2-40B4-BE49-F238E27FC236}">
                <a16:creationId xmlns:a16="http://schemas.microsoft.com/office/drawing/2014/main" id="{FBD1B89C-7D38-4571-87A9-4DB6D26DC3DE}"/>
              </a:ext>
            </a:extLst>
          </p:cNvPr>
          <p:cNvPicPr>
            <a:picLocks noGrp="1"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670" y="1498903"/>
            <a:ext cx="1590268" cy="3421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0" name="Picture 2" descr="Image result for questions and answers">
            <a:extLst>
              <a:ext uri="{FF2B5EF4-FFF2-40B4-BE49-F238E27FC236}">
                <a16:creationId xmlns:a16="http://schemas.microsoft.com/office/drawing/2014/main" id="{AEC606B8-E784-4586-BD2F-B1ADD815BF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08475" y="1371135"/>
            <a:ext cx="4086225" cy="367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069169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Contact Information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5F022DE4-BF2A-45E0-8001-C6A873723DD8}"/>
              </a:ext>
            </a:extLst>
          </p:cNvPr>
          <p:cNvSpPr>
            <a:spLocks noGrp="1"/>
          </p:cNvSpPr>
          <p:nvPr/>
        </p:nvSpPr>
        <p:spPr>
          <a:xfrm>
            <a:off x="457200" y="1350110"/>
            <a:ext cx="8229600" cy="3484622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dirty="0"/>
              <a:t>Midland Shared Spaces (MSS)</a:t>
            </a:r>
            <a:br>
              <a:rPr lang="en-US" dirty="0"/>
            </a:br>
            <a:r>
              <a:rPr lang="en-US" dirty="0"/>
              <a:t>3500 N A St, Ste 1100</a:t>
            </a:r>
            <a:br>
              <a:rPr lang="en-US" dirty="0"/>
            </a:br>
            <a:r>
              <a:rPr lang="en-US" dirty="0"/>
              <a:t>Midland, TX 79705</a:t>
            </a:r>
            <a:br>
              <a:rPr lang="en-US" dirty="0"/>
            </a:br>
            <a:r>
              <a:rPr lang="en-US" dirty="0"/>
              <a:t>(432) 685-0400 main</a:t>
            </a:r>
            <a:br>
              <a:rPr lang="en-US" dirty="0"/>
            </a:br>
            <a:r>
              <a:rPr lang="en-US" dirty="0">
                <a:hlinkClick r:id="rId2"/>
              </a:rPr>
              <a:t>ghires@midlandss.org</a:t>
            </a:r>
            <a:br>
              <a:rPr lang="en-US" dirty="0"/>
            </a:br>
            <a:r>
              <a:rPr lang="en-US" dirty="0">
                <a:hlinkClick r:id="rId3"/>
              </a:rPr>
              <a:t>https://midlandss.org</a:t>
            </a:r>
            <a:endParaRPr lang="en-US" dirty="0"/>
          </a:p>
          <a:p>
            <a:endParaRPr lang="en-US" dirty="0"/>
          </a:p>
          <a:p>
            <a:r>
              <a:rPr lang="en-US" dirty="0"/>
              <a:t>Hires Consulting </a:t>
            </a:r>
            <a:r>
              <a:rPr lang="en-US" sz="2400" dirty="0"/>
              <a:t>(website for this presentation)</a:t>
            </a:r>
            <a:br>
              <a:rPr lang="en-US" dirty="0"/>
            </a:br>
            <a:r>
              <a:rPr lang="en-US" dirty="0">
                <a:hlinkClick r:id="rId4"/>
              </a:rPr>
              <a:t>http://hiresconsulting.com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7121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>
                <a:solidFill>
                  <a:schemeClr val="accent3">
                    <a:lumMod val="50000"/>
                  </a:schemeClr>
                </a:solidFill>
              </a:rPr>
              <a:t>Malvertising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ED56644-7040-4461-A906-239D95BF46A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349375"/>
            <a:ext cx="8245475" cy="3588146"/>
          </a:xfrm>
        </p:spPr>
        <p:txBody>
          <a:bodyPr>
            <a:normAutofit/>
          </a:bodyPr>
          <a:lstStyle/>
          <a:p>
            <a:r>
              <a:rPr lang="en-US" sz="2400" dirty="0"/>
              <a:t>Internet Browsers with built-in blockers</a:t>
            </a:r>
            <a:endParaRPr lang="en-US" sz="2400" dirty="0">
              <a:solidFill>
                <a:schemeClr val="tx1"/>
              </a:solidFill>
            </a:endParaRP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Opera / Opera Mini / Opera Touch</a:t>
            </a:r>
          </a:p>
          <a:p>
            <a:pPr lvl="1"/>
            <a:r>
              <a:rPr lang="en-US" sz="2400" dirty="0"/>
              <a:t>Firefox Focus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Microsoft Edge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Brave Browser</a:t>
            </a:r>
          </a:p>
          <a:p>
            <a:pPr lvl="1"/>
            <a:r>
              <a:rPr lang="en-US" sz="2400" dirty="0" err="1">
                <a:solidFill>
                  <a:schemeClr val="tx1"/>
                </a:solidFill>
              </a:rPr>
              <a:t>Ghostery</a:t>
            </a:r>
            <a:r>
              <a:rPr lang="en-US" sz="2400" dirty="0">
                <a:solidFill>
                  <a:schemeClr val="tx1"/>
                </a:solidFill>
              </a:rPr>
              <a:t> Privacy Browser</a:t>
            </a:r>
          </a:p>
          <a:p>
            <a:pPr lvl="1"/>
            <a:r>
              <a:rPr lang="en-US" sz="2400" dirty="0" err="1">
                <a:solidFill>
                  <a:schemeClr val="tx1"/>
                </a:solidFill>
              </a:rPr>
              <a:t>Slimjet</a:t>
            </a:r>
            <a:endParaRPr lang="en-US" sz="2400" dirty="0">
              <a:solidFill>
                <a:schemeClr val="tx1"/>
              </a:solidFill>
            </a:endParaRPr>
          </a:p>
          <a:p>
            <a:pPr lvl="1"/>
            <a:r>
              <a:rPr lang="en-US" sz="2400" i="1" dirty="0"/>
              <a:t>and a few others</a:t>
            </a:r>
            <a:endParaRPr lang="en-US" sz="2400" i="1" dirty="0">
              <a:solidFill>
                <a:schemeClr val="tx1"/>
              </a:solidFill>
            </a:endParaRPr>
          </a:p>
          <a:p>
            <a:pPr lvl="1"/>
            <a:endParaRPr lang="en-US" sz="2400" dirty="0">
              <a:solidFill>
                <a:schemeClr val="tx1"/>
              </a:solidFill>
            </a:endParaRPr>
          </a:p>
          <a:p>
            <a:pPr lvl="1"/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2050" name="Picture 2" descr="Image result for opera browser">
            <a:extLst>
              <a:ext uri="{FF2B5EF4-FFF2-40B4-BE49-F238E27FC236}">
                <a16:creationId xmlns:a16="http://schemas.microsoft.com/office/drawing/2014/main" id="{7A73CF5C-36FD-41CD-92FB-AC8F3C0661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11877" y="1819788"/>
            <a:ext cx="763525" cy="76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firefox focus">
            <a:extLst>
              <a:ext uri="{FF2B5EF4-FFF2-40B4-BE49-F238E27FC236}">
                <a16:creationId xmlns:a16="http://schemas.microsoft.com/office/drawing/2014/main" id="{118A1E87-64B9-4D34-BB44-86E1C68E52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201" y="1559542"/>
            <a:ext cx="763525" cy="76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microsoft edge">
            <a:extLst>
              <a:ext uri="{FF2B5EF4-FFF2-40B4-BE49-F238E27FC236}">
                <a16:creationId xmlns:a16="http://schemas.microsoft.com/office/drawing/2014/main" id="{73DD242C-D190-4D0F-B264-5347112539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2843" y="2508933"/>
            <a:ext cx="668770" cy="668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brave browser">
            <a:extLst>
              <a:ext uri="{FF2B5EF4-FFF2-40B4-BE49-F238E27FC236}">
                <a16:creationId xmlns:a16="http://schemas.microsoft.com/office/drawing/2014/main" id="{9F9F9D73-0007-4C5D-A97D-2B37DB669D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18594" y="3198120"/>
            <a:ext cx="763524" cy="763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Image result for ghostery privacy browser">
            <a:extLst>
              <a:ext uri="{FF2B5EF4-FFF2-40B4-BE49-F238E27FC236}">
                <a16:creationId xmlns:a16="http://schemas.microsoft.com/office/drawing/2014/main" id="{E83CC730-001A-413C-B0CA-119766AAEB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14956" y="3640685"/>
            <a:ext cx="668770" cy="668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Image result for slimjet">
            <a:extLst>
              <a:ext uri="{FF2B5EF4-FFF2-40B4-BE49-F238E27FC236}">
                <a16:creationId xmlns:a16="http://schemas.microsoft.com/office/drawing/2014/main" id="{0601A378-75D1-46CD-AE7B-0E17E9AB31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82118" y="4132619"/>
            <a:ext cx="697909" cy="697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80715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>
                <a:solidFill>
                  <a:schemeClr val="accent3">
                    <a:lumMod val="50000"/>
                  </a:schemeClr>
                </a:solidFill>
              </a:rPr>
              <a:t>Malvertising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ED56644-7040-4461-A906-239D95BF46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315148"/>
            <a:ext cx="4038600" cy="3394472"/>
          </a:xfrm>
        </p:spPr>
        <p:txBody>
          <a:bodyPr>
            <a:normAutofit/>
          </a:bodyPr>
          <a:lstStyle/>
          <a:p>
            <a:r>
              <a:rPr lang="en-US" sz="2800" dirty="0"/>
              <a:t>DNS Web Filters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OpenDNS</a:t>
            </a:r>
          </a:p>
          <a:p>
            <a:pPr lvl="1"/>
            <a:r>
              <a:rPr lang="en-US" sz="2400" dirty="0" err="1">
                <a:solidFill>
                  <a:schemeClr val="tx1"/>
                </a:solidFill>
              </a:rPr>
              <a:t>CleanB</a:t>
            </a:r>
            <a:r>
              <a:rPr lang="en-US" sz="2400" dirty="0" err="1"/>
              <a:t>rowsing</a:t>
            </a:r>
            <a:r>
              <a:rPr lang="en-US" sz="2400" dirty="0"/>
              <a:t> DNS</a:t>
            </a:r>
          </a:p>
          <a:p>
            <a:pPr lvl="1"/>
            <a:r>
              <a:rPr lang="en-US" sz="2400" dirty="0" err="1"/>
              <a:t>SafeDNS</a:t>
            </a:r>
            <a:endParaRPr lang="en-US" sz="2400" dirty="0"/>
          </a:p>
          <a:p>
            <a:pPr lvl="1"/>
            <a:r>
              <a:rPr lang="en-US" sz="2400" dirty="0"/>
              <a:t>Norton </a:t>
            </a:r>
            <a:r>
              <a:rPr lang="en-US" sz="2400" dirty="0" err="1"/>
              <a:t>ConnectSafe</a:t>
            </a:r>
            <a:endParaRPr lang="en-US" sz="2400" dirty="0"/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Comodo Secure DNS</a:t>
            </a:r>
          </a:p>
          <a:p>
            <a:pPr lvl="1"/>
            <a:r>
              <a:rPr lang="en-US" sz="2400" dirty="0"/>
              <a:t>Quad9</a:t>
            </a:r>
            <a:endParaRPr lang="en-US" sz="2400" dirty="0">
              <a:solidFill>
                <a:schemeClr val="tx1"/>
              </a:solidFill>
            </a:endParaRPr>
          </a:p>
          <a:p>
            <a:pPr lvl="1"/>
            <a:endParaRPr lang="en-US" sz="2400" dirty="0">
              <a:solidFill>
                <a:schemeClr val="tx1"/>
              </a:solidFill>
            </a:endParaRPr>
          </a:p>
          <a:p>
            <a:pPr lvl="1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D6CB84-1CD5-4127-9EDB-DC5593378B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15148"/>
            <a:ext cx="4038600" cy="3394472"/>
          </a:xfrm>
        </p:spPr>
        <p:txBody>
          <a:bodyPr>
            <a:normAutofit/>
          </a:bodyPr>
          <a:lstStyle/>
          <a:p>
            <a:r>
              <a:rPr lang="en-US" dirty="0"/>
              <a:t>VPN Services</a:t>
            </a:r>
          </a:p>
          <a:p>
            <a:pPr lvl="1"/>
            <a:r>
              <a:rPr lang="en-US" dirty="0" err="1"/>
              <a:t>NordVPN</a:t>
            </a:r>
            <a:endParaRPr lang="en-US" dirty="0"/>
          </a:p>
          <a:p>
            <a:pPr lvl="1"/>
            <a:r>
              <a:rPr lang="en-US" dirty="0" err="1"/>
              <a:t>ExpressVPN</a:t>
            </a:r>
            <a:endParaRPr lang="en-US" dirty="0"/>
          </a:p>
          <a:p>
            <a:pPr lvl="1"/>
            <a:r>
              <a:rPr lang="en-US" dirty="0" err="1"/>
              <a:t>BulletVPN</a:t>
            </a:r>
            <a:endParaRPr lang="en-US" dirty="0"/>
          </a:p>
          <a:p>
            <a:pPr lvl="1"/>
            <a:r>
              <a:rPr lang="en-US" dirty="0" err="1"/>
              <a:t>PrivateInternetAccess</a:t>
            </a:r>
            <a:endParaRPr lang="en-US" dirty="0"/>
          </a:p>
          <a:p>
            <a:pPr lvl="1"/>
            <a:r>
              <a:rPr lang="en-US" dirty="0" err="1"/>
              <a:t>CyberGhost</a:t>
            </a:r>
            <a:r>
              <a:rPr lang="en-US" dirty="0"/>
              <a:t> VPN</a:t>
            </a:r>
          </a:p>
          <a:p>
            <a:pPr lvl="1"/>
            <a:r>
              <a:rPr lang="en-US" dirty="0" err="1"/>
              <a:t>TunnelBear</a:t>
            </a:r>
            <a:r>
              <a:rPr lang="en-US" dirty="0"/>
              <a:t> VPN</a:t>
            </a:r>
          </a:p>
        </p:txBody>
      </p:sp>
    </p:spTree>
    <p:extLst>
      <p:ext uri="{BB962C8B-B14F-4D97-AF65-F5344CB8AC3E}">
        <p14:creationId xmlns:p14="http://schemas.microsoft.com/office/powerpoint/2010/main" val="35720307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>
                <a:solidFill>
                  <a:schemeClr val="accent3">
                    <a:lumMod val="50000"/>
                  </a:schemeClr>
                </a:solidFill>
              </a:rPr>
              <a:t>Malvertising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ED56644-7040-4461-A906-239D95BF46A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349374"/>
            <a:ext cx="8245475" cy="3360245"/>
          </a:xfrm>
        </p:spPr>
        <p:txBody>
          <a:bodyPr>
            <a:normAutofit/>
          </a:bodyPr>
          <a:lstStyle/>
          <a:p>
            <a:r>
              <a:rPr lang="en-US" sz="2400" dirty="0"/>
              <a:t>Applications / Appliances / Hardware</a:t>
            </a:r>
            <a:endParaRPr lang="en-US" sz="2400" dirty="0">
              <a:solidFill>
                <a:schemeClr val="tx1"/>
              </a:solidFill>
            </a:endParaRP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1Blocker (iOS, Mac)</a:t>
            </a:r>
          </a:p>
          <a:p>
            <a:pPr lvl="1"/>
            <a:r>
              <a:rPr lang="en-US" sz="2400" dirty="0" err="1"/>
              <a:t>AdLock</a:t>
            </a:r>
            <a:r>
              <a:rPr lang="en-US" sz="2400" dirty="0"/>
              <a:t> (Windows $22, Android $11)</a:t>
            </a:r>
            <a:endParaRPr lang="en-US" sz="2400" dirty="0">
              <a:solidFill>
                <a:schemeClr val="tx1"/>
              </a:solidFill>
            </a:endParaRP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Disconnect.me</a:t>
            </a:r>
          </a:p>
          <a:p>
            <a:pPr lvl="1"/>
            <a:r>
              <a:rPr lang="en-US" sz="2400" dirty="0"/>
              <a:t>Sophos UTM Home*</a:t>
            </a:r>
          </a:p>
          <a:p>
            <a:pPr lvl="1"/>
            <a:r>
              <a:rPr lang="en-US" sz="2400" dirty="0" err="1"/>
              <a:t>clearOS</a:t>
            </a:r>
            <a:r>
              <a:rPr lang="en-US" sz="2400" dirty="0"/>
              <a:t>*</a:t>
            </a:r>
          </a:p>
          <a:p>
            <a:pPr lvl="1"/>
            <a:endParaRPr lang="en-US" sz="2400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3074" name="Picture 2" descr="Image result for 1blocker">
            <a:extLst>
              <a:ext uri="{FF2B5EF4-FFF2-40B4-BE49-F238E27FC236}">
                <a16:creationId xmlns:a16="http://schemas.microsoft.com/office/drawing/2014/main" id="{C35626AA-0E3A-4C0D-B003-00A737A7BA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02093" y="1378514"/>
            <a:ext cx="892942" cy="892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adlock">
            <a:extLst>
              <a:ext uri="{FF2B5EF4-FFF2-40B4-BE49-F238E27FC236}">
                <a16:creationId xmlns:a16="http://schemas.microsoft.com/office/drawing/2014/main" id="{5CC6C02D-F05D-4B74-8B9C-7C0FC3E441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62512" y="2644905"/>
            <a:ext cx="890197" cy="890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disconnect">
            <a:extLst>
              <a:ext uri="{FF2B5EF4-FFF2-40B4-BE49-F238E27FC236}">
                <a16:creationId xmlns:a16="http://schemas.microsoft.com/office/drawing/2014/main" id="{4B690367-5021-46E8-864B-AA02A6BB2C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1216" y="1895886"/>
            <a:ext cx="569008" cy="675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Image result for sophos utm">
            <a:extLst>
              <a:ext uri="{FF2B5EF4-FFF2-40B4-BE49-F238E27FC236}">
                <a16:creationId xmlns:a16="http://schemas.microsoft.com/office/drawing/2014/main" id="{44AEF3E7-66BF-40A0-903C-A2C03147B9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39062" y="3487980"/>
            <a:ext cx="779381" cy="621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Image result for clearOS">
            <a:extLst>
              <a:ext uri="{FF2B5EF4-FFF2-40B4-BE49-F238E27FC236}">
                <a16:creationId xmlns:a16="http://schemas.microsoft.com/office/drawing/2014/main" id="{21762198-F881-42A3-9B89-E4AF67402B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9071" y="3898018"/>
            <a:ext cx="642936" cy="804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32AABBE-C00F-4170-B2F9-D2A96DD3E729}"/>
              </a:ext>
            </a:extLst>
          </p:cNvPr>
          <p:cNvSpPr txBox="1"/>
          <p:nvPr/>
        </p:nvSpPr>
        <p:spPr>
          <a:xfrm>
            <a:off x="326735" y="4702879"/>
            <a:ext cx="4245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* May require additional IT service/support</a:t>
            </a:r>
          </a:p>
        </p:txBody>
      </p:sp>
    </p:spTree>
    <p:extLst>
      <p:ext uri="{BB962C8B-B14F-4D97-AF65-F5344CB8AC3E}">
        <p14:creationId xmlns:p14="http://schemas.microsoft.com/office/powerpoint/2010/main" val="29778754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Phishing</a:t>
            </a:r>
            <a:endParaRPr lang="en-US" sz="4000" dirty="0">
              <a:solidFill>
                <a:srgbClr val="C00000"/>
              </a:solidFill>
            </a:endParaRPr>
          </a:p>
        </p:txBody>
      </p:sp>
      <p:pic>
        <p:nvPicPr>
          <p:cNvPr id="6146" name="Picture 2" descr="phishing">
            <a:extLst>
              <a:ext uri="{FF2B5EF4-FFF2-40B4-BE49-F238E27FC236}">
                <a16:creationId xmlns:a16="http://schemas.microsoft.com/office/drawing/2014/main" id="{E890877B-743E-4E4A-9BBF-95A03E65D8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1425" y="1350110"/>
            <a:ext cx="3960077" cy="3719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591768C-B6DB-43A6-BD15-47F9BC6BE7E9}"/>
              </a:ext>
            </a:extLst>
          </p:cNvPr>
          <p:cNvSpPr/>
          <p:nvPr/>
        </p:nvSpPr>
        <p:spPr>
          <a:xfrm>
            <a:off x="7545677" y="0"/>
            <a:ext cx="15983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(The Lookalike)</a:t>
            </a:r>
          </a:p>
        </p:txBody>
      </p:sp>
    </p:spTree>
    <p:extLst>
      <p:ext uri="{BB962C8B-B14F-4D97-AF65-F5344CB8AC3E}">
        <p14:creationId xmlns:p14="http://schemas.microsoft.com/office/powerpoint/2010/main" val="292719496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0F243E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2733</TotalTime>
  <Words>794</Words>
  <Application>Microsoft Office PowerPoint</Application>
  <PresentationFormat>On-screen Show (16:9)</PresentationFormat>
  <Paragraphs>237</Paragraphs>
  <Slides>52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7" baseType="lpstr">
      <vt:lpstr>Arial</vt:lpstr>
      <vt:lpstr>Calibri</vt:lpstr>
      <vt:lpstr>Times New Roman</vt:lpstr>
      <vt:lpstr>Wingdings 3</vt:lpstr>
      <vt:lpstr>Office Theme</vt:lpstr>
      <vt:lpstr>CYBER SECURITY</vt:lpstr>
      <vt:lpstr>Top Security Threats</vt:lpstr>
      <vt:lpstr>Malvertising</vt:lpstr>
      <vt:lpstr>PowerPoint Presentation</vt:lpstr>
      <vt:lpstr>Malvertising</vt:lpstr>
      <vt:lpstr>Malvertising</vt:lpstr>
      <vt:lpstr>Malvertising</vt:lpstr>
      <vt:lpstr>Malvertising</vt:lpstr>
      <vt:lpstr>Phishing</vt:lpstr>
      <vt:lpstr>Phishing</vt:lpstr>
      <vt:lpstr>Phishing</vt:lpstr>
      <vt:lpstr>Phishing</vt:lpstr>
      <vt:lpstr>Phishing</vt:lpstr>
      <vt:lpstr>Phishing</vt:lpstr>
      <vt:lpstr>Phishing</vt:lpstr>
      <vt:lpstr>Phishing</vt:lpstr>
      <vt:lpstr>Phishing</vt:lpstr>
      <vt:lpstr>Phishing</vt:lpstr>
      <vt:lpstr>Phishing</vt:lpstr>
      <vt:lpstr>Phishing</vt:lpstr>
      <vt:lpstr>Phishing</vt:lpstr>
      <vt:lpstr>Phishing</vt:lpstr>
      <vt:lpstr>Phishing</vt:lpstr>
      <vt:lpstr>Phishing</vt:lpstr>
      <vt:lpstr>Phishing</vt:lpstr>
      <vt:lpstr>Phishing</vt:lpstr>
      <vt:lpstr>Phishing</vt:lpstr>
      <vt:lpstr>Phishing</vt:lpstr>
      <vt:lpstr>Phishing</vt:lpstr>
      <vt:lpstr>Phishing</vt:lpstr>
      <vt:lpstr>Ransomware</vt:lpstr>
      <vt:lpstr>Ransomware</vt:lpstr>
      <vt:lpstr>Ransomware</vt:lpstr>
      <vt:lpstr>Ransomware</vt:lpstr>
      <vt:lpstr>Ransomware</vt:lpstr>
      <vt:lpstr>Ransomware</vt:lpstr>
      <vt:lpstr>Internal Threats</vt:lpstr>
      <vt:lpstr>Internal Threats</vt:lpstr>
      <vt:lpstr>Internal Threats</vt:lpstr>
      <vt:lpstr>Internal Threats</vt:lpstr>
      <vt:lpstr>External Threats</vt:lpstr>
      <vt:lpstr>External Threats</vt:lpstr>
      <vt:lpstr>Cryptojacking</vt:lpstr>
      <vt:lpstr>Cryptojacking</vt:lpstr>
      <vt:lpstr>Cryptojacking</vt:lpstr>
      <vt:lpstr>Cryptojacking</vt:lpstr>
      <vt:lpstr>Cryptojacking</vt:lpstr>
      <vt:lpstr>Cryptojacking</vt:lpstr>
      <vt:lpstr>Cryptojacking</vt:lpstr>
      <vt:lpstr>Cryptojacking</vt:lpstr>
      <vt:lpstr>Questions &amp; Answers</vt:lpstr>
      <vt:lpstr>Contact Information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Gary Hires</cp:lastModifiedBy>
  <cp:revision>202</cp:revision>
  <dcterms:created xsi:type="dcterms:W3CDTF">2013-08-21T19:17:07Z</dcterms:created>
  <dcterms:modified xsi:type="dcterms:W3CDTF">2020-11-10T15:35:16Z</dcterms:modified>
</cp:coreProperties>
</file>