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54"/>
  </p:notesMasterIdLst>
  <p:sldIdLst>
    <p:sldId id="256" r:id="rId2"/>
    <p:sldId id="258" r:id="rId3"/>
    <p:sldId id="329" r:id="rId4"/>
    <p:sldId id="326" r:id="rId5"/>
    <p:sldId id="327" r:id="rId6"/>
    <p:sldId id="328" r:id="rId7"/>
    <p:sldId id="336" r:id="rId8"/>
    <p:sldId id="288" r:id="rId9"/>
    <p:sldId id="337" r:id="rId10"/>
    <p:sldId id="335" r:id="rId11"/>
    <p:sldId id="266" r:id="rId12"/>
    <p:sldId id="267" r:id="rId13"/>
    <p:sldId id="271" r:id="rId14"/>
    <p:sldId id="289" r:id="rId15"/>
    <p:sldId id="292" r:id="rId16"/>
    <p:sldId id="293" r:id="rId17"/>
    <p:sldId id="334" r:id="rId18"/>
    <p:sldId id="294" r:id="rId19"/>
    <p:sldId id="295" r:id="rId20"/>
    <p:sldId id="296" r:id="rId21"/>
    <p:sldId id="297" r:id="rId22"/>
    <p:sldId id="330" r:id="rId23"/>
    <p:sldId id="338" r:id="rId24"/>
    <p:sldId id="331" r:id="rId25"/>
    <p:sldId id="339" r:id="rId26"/>
    <p:sldId id="341" r:id="rId27"/>
    <p:sldId id="340" r:id="rId28"/>
    <p:sldId id="300" r:id="rId29"/>
    <p:sldId id="299" r:id="rId30"/>
    <p:sldId id="301" r:id="rId31"/>
    <p:sldId id="302" r:id="rId32"/>
    <p:sldId id="303" r:id="rId33"/>
    <p:sldId id="304" r:id="rId34"/>
    <p:sldId id="310" r:id="rId35"/>
    <p:sldId id="311" r:id="rId36"/>
    <p:sldId id="312" r:id="rId37"/>
    <p:sldId id="313" r:id="rId38"/>
    <p:sldId id="314" r:id="rId39"/>
    <p:sldId id="315" r:id="rId40"/>
    <p:sldId id="317" r:id="rId41"/>
    <p:sldId id="318" r:id="rId42"/>
    <p:sldId id="344" r:id="rId43"/>
    <p:sldId id="332" r:id="rId44"/>
    <p:sldId id="319" r:id="rId45"/>
    <p:sldId id="342" r:id="rId46"/>
    <p:sldId id="320" r:id="rId47"/>
    <p:sldId id="321" r:id="rId48"/>
    <p:sldId id="322" r:id="rId49"/>
    <p:sldId id="323" r:id="rId50"/>
    <p:sldId id="343" r:id="rId51"/>
    <p:sldId id="324" r:id="rId52"/>
    <p:sldId id="345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9A8F472D-FB92-4C2B-A9DB-33D438486513}">
          <p14:sldIdLst>
            <p14:sldId id="256"/>
          </p14:sldIdLst>
        </p14:section>
        <p14:section name="Intro" id="{7115E984-CC92-4A75-94A0-4C2EE823D11F}">
          <p14:sldIdLst>
            <p14:sldId id="258"/>
            <p14:sldId id="329"/>
            <p14:sldId id="326"/>
            <p14:sldId id="327"/>
            <p14:sldId id="328"/>
          </p14:sldIdLst>
        </p14:section>
        <p14:section name="New Technology" id="{574CEFDB-ABD3-49A2-8914-D7CC44158609}">
          <p14:sldIdLst>
            <p14:sldId id="336"/>
            <p14:sldId id="288"/>
            <p14:sldId id="337"/>
            <p14:sldId id="335"/>
            <p14:sldId id="266"/>
            <p14:sldId id="267"/>
            <p14:sldId id="271"/>
            <p14:sldId id="289"/>
            <p14:sldId id="292"/>
            <p14:sldId id="293"/>
            <p14:sldId id="334"/>
          </p14:sldIdLst>
        </p14:section>
        <p14:section name="Productivity Tools - Desktop" id="{2F50AD7B-0934-43CF-B945-23C3EA879D37}">
          <p14:sldIdLst>
            <p14:sldId id="294"/>
            <p14:sldId id="295"/>
            <p14:sldId id="296"/>
            <p14:sldId id="297"/>
            <p14:sldId id="330"/>
            <p14:sldId id="338"/>
            <p14:sldId id="331"/>
            <p14:sldId id="339"/>
            <p14:sldId id="341"/>
            <p14:sldId id="340"/>
            <p14:sldId id="300"/>
            <p14:sldId id="299"/>
            <p14:sldId id="301"/>
            <p14:sldId id="302"/>
            <p14:sldId id="303"/>
            <p14:sldId id="304"/>
          </p14:sldIdLst>
        </p14:section>
        <p14:section name="Productivity Tools - Hardware" id="{974BA502-EC61-4163-82FE-F29C3EF2042D}">
          <p14:sldIdLst>
            <p14:sldId id="310"/>
            <p14:sldId id="311"/>
            <p14:sldId id="312"/>
            <p14:sldId id="313"/>
            <p14:sldId id="314"/>
          </p14:sldIdLst>
        </p14:section>
        <p14:section name="Productivity Tools - Web" id="{B811490E-D8F3-42D7-8770-A6E2E1F43687}">
          <p14:sldIdLst>
            <p14:sldId id="315"/>
            <p14:sldId id="317"/>
            <p14:sldId id="318"/>
            <p14:sldId id="344"/>
            <p14:sldId id="332"/>
            <p14:sldId id="319"/>
            <p14:sldId id="342"/>
            <p14:sldId id="320"/>
            <p14:sldId id="321"/>
            <p14:sldId id="322"/>
            <p14:sldId id="323"/>
            <p14:sldId id="343"/>
          </p14:sldIdLst>
        </p14:section>
        <p14:section name="Conclusion" id="{67B05EB8-4D4A-463E-82D3-F1F7BB4209E0}">
          <p14:sldIdLst>
            <p14:sldId id="32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08" autoAdjust="0"/>
  </p:normalViewPr>
  <p:slideViewPr>
    <p:cSldViewPr>
      <p:cViewPr varScale="1">
        <p:scale>
          <a:sx n="87" d="100"/>
          <a:sy n="87" d="100"/>
        </p:scale>
        <p:origin x="22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4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F608BE-6005-4475-8EFC-C80CAC213EE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BA05CF-CF2C-4A10-94A2-50D43ABC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58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9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4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6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7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6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2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0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4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79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2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02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9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4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9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67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0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7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14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69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6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4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5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28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08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67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78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5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7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17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74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372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21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7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592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74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62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44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3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59FB59-B16C-4E13-85A9-E6080177EC16}" type="datetime1">
              <a:rPr lang="en-US" smtClean="0"/>
              <a:t>6/14/2017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D6B-F51B-4135-9F58-7BF32B97607C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1DA5-2C08-4439-B4D1-C73E66A2DE5A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AB61-3A10-4B53-A236-44394A6DD108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>
              <a:defRPr sz="3600" b="1" cap="none" spc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F9AC-AE41-47D4-83AA-4D8133DC49E5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70C1-3E36-41AA-8CC2-AB426843796E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D3E4-9281-4D9C-8781-5EF4EAD802BE}" type="datetime1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F334-CEB1-41C7-BFE0-5F53046AF5D6}" type="datetime1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F9C1-5B74-4F0A-B8DA-09A33A1F8F71}" type="datetime1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B5E4413-B60B-4D9D-8AD1-C6D9D7F600A3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8D8BA3-2E63-411F-9DBC-642BEA6EFA85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F862D0-129F-4D1A-ACA3-BD402A536D86}" type="datetime1">
              <a:rPr lang="en-US" smtClean="0"/>
              <a:t>6/14/2017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3" Type="http://schemas.openxmlformats.org/officeDocument/2006/relationships/image" Target="../media/image38.wmf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46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80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4" Type="http://schemas.openxmlformats.org/officeDocument/2006/relationships/image" Target="../media/image79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gif"/><Relationship Id="rId4" Type="http://schemas.openxmlformats.org/officeDocument/2006/relationships/image" Target="../media/image10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jpe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7.jpeg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jpe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5" Type="http://schemas.microsoft.com/office/2007/relationships/hdphoto" Target="../media/hdphoto1.wdp"/><Relationship Id="rId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5" Type="http://schemas.openxmlformats.org/officeDocument/2006/relationships/image" Target="../media/image130.jpeg"/><Relationship Id="rId4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jpeg"/><Relationship Id="rId11" Type="http://schemas.openxmlformats.org/officeDocument/2006/relationships/image" Target="../media/image150.png"/><Relationship Id="rId5" Type="http://schemas.openxmlformats.org/officeDocument/2006/relationships/image" Target="../media/image144.jpeg"/><Relationship Id="rId10" Type="http://schemas.openxmlformats.org/officeDocument/2006/relationships/image" Target="../media/image149.png"/><Relationship Id="rId4" Type="http://schemas.openxmlformats.org/officeDocument/2006/relationships/image" Target="../media/image143.gif"/><Relationship Id="rId9" Type="http://schemas.openxmlformats.org/officeDocument/2006/relationships/image" Target="../media/image148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3" Type="http://schemas.openxmlformats.org/officeDocument/2006/relationships/image" Target="../media/image160.jpeg"/><Relationship Id="rId7" Type="http://schemas.openxmlformats.org/officeDocument/2006/relationships/image" Target="../media/image16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80.jp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82.jpg"/><Relationship Id="rId4" Type="http://schemas.openxmlformats.org/officeDocument/2006/relationships/image" Target="../media/image181.jpeg"/><Relationship Id="rId9" Type="http://schemas.openxmlformats.org/officeDocument/2006/relationships/image" Target="../media/image1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eg"/><Relationship Id="rId3" Type="http://schemas.openxmlformats.org/officeDocument/2006/relationships/image" Target="../media/image186.jpe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jpeg"/><Relationship Id="rId3" Type="http://schemas.openxmlformats.org/officeDocument/2006/relationships/image" Target="../media/image194.png"/><Relationship Id="rId7" Type="http://schemas.openxmlformats.org/officeDocument/2006/relationships/image" Target="../media/image19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idlandss.org/" TargetMode="External"/><Relationship Id="rId2" Type="http://schemas.openxmlformats.org/officeDocument/2006/relationships/hyperlink" Target="mailto:ghires@midlands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resconsult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Web 2.0, Apps &amp; the Cloud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2286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u="sng" dirty="0">
                <a:solidFill>
                  <a:schemeClr val="accent6"/>
                </a:solidFill>
              </a:rPr>
              <a:t>WTRPD 2017</a:t>
            </a:r>
          </a:p>
        </p:txBody>
      </p:sp>
    </p:spTree>
    <p:extLst>
      <p:ext uri="{BB962C8B-B14F-4D97-AF65-F5344CB8AC3E}">
        <p14:creationId xmlns:p14="http://schemas.microsoft.com/office/powerpoint/2010/main" val="20379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28984"/>
            <a:ext cx="8534400" cy="46991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SERVICE</a:t>
            </a:r>
          </a:p>
        </p:txBody>
      </p:sp>
    </p:spTree>
    <p:extLst>
      <p:ext uri="{BB962C8B-B14F-4D97-AF65-F5344CB8AC3E}">
        <p14:creationId xmlns:p14="http://schemas.microsoft.com/office/powerpoint/2010/main" val="34451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19600" cy="662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015" y="76200"/>
            <a:ext cx="4724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one?</a:t>
            </a:r>
          </a:p>
        </p:txBody>
      </p:sp>
      <p:pic>
        <p:nvPicPr>
          <p:cNvPr id="2050" name="Picture 2" descr="C:\Users\Gary\AppData\Local\Microsoft\Windows\Temporary Internet Files\Content.IE5\9BFZVD0Y\MC900078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2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787883"/>
            <a:ext cx="406349" cy="406349"/>
          </a:xfrm>
          <a:prstGeom prst="rect">
            <a:avLst/>
          </a:prstGeom>
        </p:spPr>
      </p:pic>
      <p:pic>
        <p:nvPicPr>
          <p:cNvPr id="2108" name="Picture 21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6" y="4778999"/>
            <a:ext cx="406349" cy="406349"/>
          </a:xfrm>
          <a:prstGeom prst="rect">
            <a:avLst/>
          </a:prstGeom>
        </p:spPr>
      </p:pic>
      <p:pic>
        <p:nvPicPr>
          <p:cNvPr id="2109" name="Picture 2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450238"/>
            <a:ext cx="406349" cy="406349"/>
          </a:xfrm>
          <a:prstGeom prst="rect">
            <a:avLst/>
          </a:prstGeom>
        </p:spPr>
      </p:pic>
      <p:pic>
        <p:nvPicPr>
          <p:cNvPr id="2110" name="Picture 2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252" y="4283869"/>
            <a:ext cx="406349" cy="406349"/>
          </a:xfrm>
          <a:prstGeom prst="rect">
            <a:avLst/>
          </a:prstGeom>
        </p:spPr>
      </p:pic>
      <p:pic>
        <p:nvPicPr>
          <p:cNvPr id="2111" name="Picture 2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25" y="5230149"/>
            <a:ext cx="406349" cy="406349"/>
          </a:xfrm>
          <a:prstGeom prst="rect">
            <a:avLst/>
          </a:prstGeom>
        </p:spPr>
      </p:pic>
      <p:pic>
        <p:nvPicPr>
          <p:cNvPr id="2112" name="Picture 21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717" y="3356403"/>
            <a:ext cx="406349" cy="406349"/>
          </a:xfrm>
          <a:prstGeom prst="rect">
            <a:avLst/>
          </a:prstGeom>
        </p:spPr>
      </p:pic>
      <p:pic>
        <p:nvPicPr>
          <p:cNvPr id="2113" name="Picture 21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988" y="4372650"/>
            <a:ext cx="406349" cy="406349"/>
          </a:xfrm>
          <a:prstGeom prst="rect">
            <a:avLst/>
          </a:prstGeom>
        </p:spPr>
      </p:pic>
      <p:pic>
        <p:nvPicPr>
          <p:cNvPr id="2114" name="Picture 2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825" y="3450238"/>
            <a:ext cx="406349" cy="406349"/>
          </a:xfrm>
          <a:prstGeom prst="rect">
            <a:avLst/>
          </a:prstGeom>
        </p:spPr>
      </p:pic>
      <p:pic>
        <p:nvPicPr>
          <p:cNvPr id="2115" name="Picture 21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74" y="3436999"/>
            <a:ext cx="406349" cy="406349"/>
          </a:xfrm>
          <a:prstGeom prst="rect">
            <a:avLst/>
          </a:prstGeom>
        </p:spPr>
      </p:pic>
      <p:pic>
        <p:nvPicPr>
          <p:cNvPr id="2116" name="Picture 21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515" y="5751780"/>
            <a:ext cx="406349" cy="406349"/>
          </a:xfrm>
          <a:prstGeom prst="rect">
            <a:avLst/>
          </a:prstGeom>
        </p:spPr>
      </p:pic>
      <p:pic>
        <p:nvPicPr>
          <p:cNvPr id="2117" name="Picture 21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999" y="4320287"/>
            <a:ext cx="406349" cy="406349"/>
          </a:xfrm>
          <a:prstGeom prst="rect">
            <a:avLst/>
          </a:prstGeom>
        </p:spPr>
      </p:pic>
      <p:pic>
        <p:nvPicPr>
          <p:cNvPr id="2118" name="Picture 2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096" y="4493804"/>
            <a:ext cx="406349" cy="406349"/>
          </a:xfrm>
          <a:prstGeom prst="rect">
            <a:avLst/>
          </a:prstGeom>
        </p:spPr>
      </p:pic>
      <p:pic>
        <p:nvPicPr>
          <p:cNvPr id="2119" name="Picture 21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476" y="5064994"/>
            <a:ext cx="406349" cy="406349"/>
          </a:xfrm>
          <a:prstGeom prst="rect">
            <a:avLst/>
          </a:prstGeom>
        </p:spPr>
      </p:pic>
      <p:pic>
        <p:nvPicPr>
          <p:cNvPr id="2120" name="Picture 21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748" y="4961165"/>
            <a:ext cx="406349" cy="406349"/>
          </a:xfrm>
          <a:prstGeom prst="rect">
            <a:avLst/>
          </a:prstGeom>
        </p:spPr>
      </p:pic>
      <p:pic>
        <p:nvPicPr>
          <p:cNvPr id="2121" name="Picture 21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697" y="3991057"/>
            <a:ext cx="406349" cy="406349"/>
          </a:xfrm>
          <a:prstGeom prst="rect">
            <a:avLst/>
          </a:prstGeom>
        </p:spPr>
      </p:pic>
      <p:pic>
        <p:nvPicPr>
          <p:cNvPr id="2122" name="Picture 21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97" y="5888356"/>
            <a:ext cx="406349" cy="406349"/>
          </a:xfrm>
          <a:prstGeom prst="rect">
            <a:avLst/>
          </a:prstGeom>
        </p:spPr>
      </p:pic>
      <p:pic>
        <p:nvPicPr>
          <p:cNvPr id="2123" name="Picture 21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825" y="5625825"/>
            <a:ext cx="406349" cy="406349"/>
          </a:xfrm>
          <a:prstGeom prst="rect">
            <a:avLst/>
          </a:prstGeom>
        </p:spPr>
      </p:pic>
      <p:pic>
        <p:nvPicPr>
          <p:cNvPr id="2124" name="Picture 21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50" y="350512"/>
            <a:ext cx="406349" cy="406349"/>
          </a:xfrm>
          <a:prstGeom prst="rect">
            <a:avLst/>
          </a:prstGeom>
        </p:spPr>
      </p:pic>
      <p:pic>
        <p:nvPicPr>
          <p:cNvPr id="2125" name="Picture 21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476" y="545796"/>
            <a:ext cx="406349" cy="406349"/>
          </a:xfrm>
          <a:prstGeom prst="rect">
            <a:avLst/>
          </a:prstGeom>
        </p:spPr>
      </p:pic>
      <p:pic>
        <p:nvPicPr>
          <p:cNvPr id="2126" name="Picture 21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376" y="838200"/>
            <a:ext cx="406349" cy="406349"/>
          </a:xfrm>
          <a:prstGeom prst="rect">
            <a:avLst/>
          </a:prstGeom>
        </p:spPr>
      </p:pic>
      <p:pic>
        <p:nvPicPr>
          <p:cNvPr id="2127" name="Picture 212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30" y="952769"/>
            <a:ext cx="406349" cy="406349"/>
          </a:xfrm>
          <a:prstGeom prst="rect">
            <a:avLst/>
          </a:prstGeom>
        </p:spPr>
      </p:pic>
      <p:pic>
        <p:nvPicPr>
          <p:cNvPr id="2128" name="Picture 21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43" y="1133872"/>
            <a:ext cx="406349" cy="406349"/>
          </a:xfrm>
          <a:prstGeom prst="rect">
            <a:avLst/>
          </a:prstGeom>
        </p:spPr>
      </p:pic>
      <p:pic>
        <p:nvPicPr>
          <p:cNvPr id="2129" name="Picture 212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30" y="1791066"/>
            <a:ext cx="406349" cy="406349"/>
          </a:xfrm>
          <a:prstGeom prst="rect">
            <a:avLst/>
          </a:prstGeom>
        </p:spPr>
      </p:pic>
      <p:pic>
        <p:nvPicPr>
          <p:cNvPr id="2130" name="Picture 212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66" y="3459203"/>
            <a:ext cx="406349" cy="406349"/>
          </a:xfrm>
          <a:prstGeom prst="rect">
            <a:avLst/>
          </a:prstGeom>
        </p:spPr>
      </p:pic>
      <p:pic>
        <p:nvPicPr>
          <p:cNvPr id="2131" name="Picture 213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898" y="1562292"/>
            <a:ext cx="406349" cy="406349"/>
          </a:xfrm>
          <a:prstGeom prst="rect">
            <a:avLst/>
          </a:prstGeom>
        </p:spPr>
      </p:pic>
      <p:pic>
        <p:nvPicPr>
          <p:cNvPr id="2132" name="Picture 213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60" y="1879651"/>
            <a:ext cx="406349" cy="406349"/>
          </a:xfrm>
          <a:prstGeom prst="rect">
            <a:avLst/>
          </a:prstGeom>
        </p:spPr>
      </p:pic>
      <p:pic>
        <p:nvPicPr>
          <p:cNvPr id="2133" name="Picture 213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437" y="1930349"/>
            <a:ext cx="406349" cy="406349"/>
          </a:xfrm>
          <a:prstGeom prst="rect">
            <a:avLst/>
          </a:prstGeom>
        </p:spPr>
      </p:pic>
      <p:pic>
        <p:nvPicPr>
          <p:cNvPr id="2134" name="Picture 21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359118"/>
            <a:ext cx="406349" cy="406349"/>
          </a:xfrm>
          <a:prstGeom prst="rect">
            <a:avLst/>
          </a:prstGeom>
        </p:spPr>
      </p:pic>
      <p:pic>
        <p:nvPicPr>
          <p:cNvPr id="2135" name="Picture 213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17" y="1524000"/>
            <a:ext cx="406349" cy="406349"/>
          </a:xfrm>
          <a:prstGeom prst="rect">
            <a:avLst/>
          </a:prstGeom>
        </p:spPr>
      </p:pic>
      <p:pic>
        <p:nvPicPr>
          <p:cNvPr id="2136" name="Picture 213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476" y="2209875"/>
            <a:ext cx="406349" cy="406349"/>
          </a:xfrm>
          <a:prstGeom prst="rect">
            <a:avLst/>
          </a:prstGeom>
        </p:spPr>
      </p:pic>
      <p:pic>
        <p:nvPicPr>
          <p:cNvPr id="2137" name="Picture 213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295" y="2209876"/>
            <a:ext cx="406349" cy="406349"/>
          </a:xfrm>
          <a:prstGeom prst="rect">
            <a:avLst/>
          </a:prstGeom>
        </p:spPr>
      </p:pic>
      <p:pic>
        <p:nvPicPr>
          <p:cNvPr id="2138" name="Picture 213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30" y="2819399"/>
            <a:ext cx="406349" cy="406349"/>
          </a:xfrm>
          <a:prstGeom prst="rect">
            <a:avLst/>
          </a:prstGeom>
        </p:spPr>
      </p:pic>
      <p:pic>
        <p:nvPicPr>
          <p:cNvPr id="2139" name="Picture 213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825" y="5828999"/>
            <a:ext cx="406349" cy="406349"/>
          </a:xfrm>
          <a:prstGeom prst="rect">
            <a:avLst/>
          </a:prstGeom>
        </p:spPr>
      </p:pic>
      <p:pic>
        <p:nvPicPr>
          <p:cNvPr id="2140" name="Picture 213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129" y="5034486"/>
            <a:ext cx="406349" cy="406349"/>
          </a:xfrm>
          <a:prstGeom prst="rect">
            <a:avLst/>
          </a:prstGeom>
        </p:spPr>
      </p:pic>
      <p:pic>
        <p:nvPicPr>
          <p:cNvPr id="2141" name="Picture 2140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15" y="4402099"/>
            <a:ext cx="406349" cy="406349"/>
          </a:xfrm>
          <a:prstGeom prst="rect">
            <a:avLst/>
          </a:prstGeom>
        </p:spPr>
      </p:pic>
      <p:pic>
        <p:nvPicPr>
          <p:cNvPr id="2142" name="Picture 214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25" y="5185348"/>
            <a:ext cx="406349" cy="406349"/>
          </a:xfrm>
          <a:prstGeom prst="rect">
            <a:avLst/>
          </a:prstGeom>
        </p:spPr>
      </p:pic>
      <p:pic>
        <p:nvPicPr>
          <p:cNvPr id="2143" name="Picture 214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440474"/>
            <a:ext cx="406349" cy="406349"/>
          </a:xfrm>
          <a:prstGeom prst="rect">
            <a:avLst/>
          </a:prstGeom>
        </p:spPr>
      </p:pic>
      <p:pic>
        <p:nvPicPr>
          <p:cNvPr id="2144" name="Picture 214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61" y="2413051"/>
            <a:ext cx="406349" cy="406349"/>
          </a:xfrm>
          <a:prstGeom prst="rect">
            <a:avLst/>
          </a:prstGeom>
        </p:spPr>
      </p:pic>
      <p:pic>
        <p:nvPicPr>
          <p:cNvPr id="2145" name="Picture 2144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76" y="2950054"/>
            <a:ext cx="406349" cy="406349"/>
          </a:xfrm>
          <a:prstGeom prst="rect">
            <a:avLst/>
          </a:prstGeom>
        </p:spPr>
      </p:pic>
      <p:pic>
        <p:nvPicPr>
          <p:cNvPr id="2146" name="Picture 214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97" y="2846823"/>
            <a:ext cx="406349" cy="406349"/>
          </a:xfrm>
          <a:prstGeom prst="rect">
            <a:avLst/>
          </a:prstGeom>
        </p:spPr>
      </p:pic>
      <p:pic>
        <p:nvPicPr>
          <p:cNvPr id="2147" name="Picture 2146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749" y="2819400"/>
            <a:ext cx="406349" cy="406349"/>
          </a:xfrm>
          <a:prstGeom prst="rect">
            <a:avLst/>
          </a:prstGeom>
        </p:spPr>
      </p:pic>
      <p:pic>
        <p:nvPicPr>
          <p:cNvPr id="2148" name="Picture 21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843" y="4198925"/>
            <a:ext cx="406349" cy="406349"/>
          </a:xfrm>
          <a:prstGeom prst="rect">
            <a:avLst/>
          </a:prstGeom>
        </p:spPr>
      </p:pic>
      <p:pic>
        <p:nvPicPr>
          <p:cNvPr id="2149" name="Picture 2148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153228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“Information technology and telecommunications hardware, software and services turns out to be a powerful driver of growth, having an impact on worker productivity three to five times that of non-IT capital (e.g., buildings and machines).”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Atkinson, Robert D., and McKay, Andrew S. </a:t>
            </a:r>
            <a:r>
              <a:rPr lang="en-US" sz="1400" i="1" dirty="0"/>
              <a:t>Digital Prosperity: Understanding the Economic Benefits of the Information Technology Revolution</a:t>
            </a:r>
            <a:r>
              <a:rPr lang="en-US" sz="1400" dirty="0"/>
              <a:t>. The Information Technology and Innovation Foundation, 2007.</a:t>
            </a:r>
          </a:p>
        </p:txBody>
      </p:sp>
    </p:spTree>
    <p:extLst>
      <p:ext uri="{BB962C8B-B14F-4D97-AF65-F5344CB8AC3E}">
        <p14:creationId xmlns:p14="http://schemas.microsoft.com/office/powerpoint/2010/main" val="36361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Browsers – Secured (Lock)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8" y="4126088"/>
            <a:ext cx="8312727" cy="5637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09" y="1324995"/>
            <a:ext cx="8125583" cy="5918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37" y="2257922"/>
            <a:ext cx="8312727" cy="544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36" y="3144937"/>
            <a:ext cx="8312728" cy="6116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7" y="5099640"/>
            <a:ext cx="8312727" cy="5445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Arrow: Down 13"/>
          <p:cNvSpPr/>
          <p:nvPr/>
        </p:nvSpPr>
        <p:spPr>
          <a:xfrm rot="1756039">
            <a:off x="1409701" y="1225016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 rot="1756039">
            <a:off x="1927023" y="2080683"/>
            <a:ext cx="228600" cy="46151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/>
          <p:cNvSpPr/>
          <p:nvPr/>
        </p:nvSpPr>
        <p:spPr>
          <a:xfrm rot="1756039">
            <a:off x="870355" y="3036492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/>
          <p:cNvSpPr/>
          <p:nvPr/>
        </p:nvSpPr>
        <p:spPr>
          <a:xfrm rot="1756039">
            <a:off x="7870623" y="3835979"/>
            <a:ext cx="228600" cy="46151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/>
          <p:cNvSpPr/>
          <p:nvPr/>
        </p:nvSpPr>
        <p:spPr>
          <a:xfrm rot="1756039">
            <a:off x="1622223" y="4886435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21166" y="1139594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CHROME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2751" y="2096453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EDGE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2983468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FIREFOX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68654" y="3945531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IE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5157" y="4888468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OPERA</a:t>
            </a:r>
          </a:p>
        </p:txBody>
      </p:sp>
    </p:spTree>
    <p:extLst>
      <p:ext uri="{BB962C8B-B14F-4D97-AF65-F5344CB8AC3E}">
        <p14:creationId xmlns:p14="http://schemas.microsoft.com/office/powerpoint/2010/main" val="21948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 cmpd="sng">
                  <a:noFill/>
                  <a:prstDash val="solid"/>
                </a:ln>
              </a:rPr>
              <a:t>HTTPS - Phishing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330" y="1905000"/>
            <a:ext cx="6442728" cy="432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5789507" cy="20195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59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 cmpd="sng">
                  <a:noFill/>
                  <a:prstDash val="solid"/>
                </a:ln>
              </a:rPr>
              <a:t>HTTPS - Phishing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862" y="1981200"/>
            <a:ext cx="6397938" cy="429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5892783" cy="1900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46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Commercial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Freemium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Free Open Source Software (FOSS)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 cmpd="sng">
                  <a:noFill/>
                  <a:prstDash val="solid"/>
                </a:ln>
              </a:rPr>
              <a:t>Productivity Tools - Desktop</a:t>
            </a:r>
          </a:p>
        </p:txBody>
      </p:sp>
    </p:spTree>
    <p:extLst>
      <p:ext uri="{BB962C8B-B14F-4D97-AF65-F5344CB8AC3E}">
        <p14:creationId xmlns:p14="http://schemas.microsoft.com/office/powerpoint/2010/main" val="24001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 cmpd="sng">
                  <a:noFill/>
                  <a:prstDash val="solid"/>
                </a:ln>
              </a:rPr>
              <a:t>alternativeto.net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7153752" cy="47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01" y="1415459"/>
            <a:ext cx="1588528" cy="196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Books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548" y="1415460"/>
            <a:ext cx="1476694" cy="19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261" y="1415460"/>
            <a:ext cx="1508754" cy="19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ecx.images-amazon.com/images/I/51h8o7DJvWL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5" t="-324" b="-1001"/>
          <a:stretch/>
        </p:blipFill>
        <p:spPr bwMode="auto">
          <a:xfrm>
            <a:off x="3766526" y="3810000"/>
            <a:ext cx="1544114" cy="2057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51YEDYZrVBL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618" y="3810001"/>
            <a:ext cx="1543253" cy="2057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x.images-amazon.com/images/I/41N3TnggtPL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254" y="3810000"/>
            <a:ext cx="1366294" cy="2057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cx.images-amazon.com/images/I/51oX20pznEL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034" y="1415460"/>
            <a:ext cx="1376433" cy="1977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 cmpd="sng">
                  <a:noFill/>
                  <a:prstDash val="solid"/>
                </a:ln>
              </a:rPr>
              <a:t>osalt.com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769" y="1303283"/>
            <a:ext cx="6934200" cy="46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 cmpd="sng">
                  <a:noFill/>
                  <a:prstDash val="solid"/>
                </a:ln>
              </a:rPr>
              <a:t>sourceforge.net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96360"/>
            <a:ext cx="7080876" cy="47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 Office365</a:t>
            </a:r>
            <a:b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(Free, $2.00, $4.50 or $10 per user/month)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8" y="1430754"/>
            <a:ext cx="4768896" cy="26642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194" y="1898698"/>
            <a:ext cx="4962109" cy="2772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19" y="3261149"/>
            <a:ext cx="5246849" cy="296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853" y="3577685"/>
            <a:ext cx="5181600" cy="29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 Office365</a:t>
            </a:r>
            <a:b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(Free, $2.00, $4.50 or $10 per user/month)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38" y="1313889"/>
            <a:ext cx="8562361" cy="49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Google Apps for Nonprofits</a:t>
            </a:r>
            <a:b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(Free for Nonprofits)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09658"/>
            <a:ext cx="5878416" cy="3284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527" y="2057400"/>
            <a:ext cx="7023625" cy="392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832151"/>
            <a:ext cx="6890079" cy="38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Google Apps for Nonprofits</a:t>
            </a:r>
            <a:b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(Free for Nonprofits)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9" y="1676400"/>
            <a:ext cx="8300295" cy="39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 Azure Donation</a:t>
            </a:r>
            <a:b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($5000 in Credits)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524000"/>
            <a:ext cx="6133655" cy="412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713" y="2286000"/>
            <a:ext cx="5867400" cy="39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AWS for Nonprofits</a:t>
            </a:r>
            <a:br>
              <a:rPr lang="en-US" sz="4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($175 </a:t>
            </a:r>
            <a:r>
              <a:rPr lang="en-US" sz="1400" dirty="0" err="1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TechSoup</a:t>
            </a:r>
            <a:r>
              <a:rPr lang="en-US" sz="14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Admin Fee = $2,000 AWS Credits)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480275"/>
            <a:ext cx="5611061" cy="377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696" y="2339344"/>
            <a:ext cx="6043417" cy="40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PDF Creation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>
            <a:normAutofit/>
          </a:bodyPr>
          <a:lstStyle/>
          <a:p>
            <a:r>
              <a:rPr lang="en-US" dirty="0"/>
              <a:t>Adobe Acrobat</a:t>
            </a:r>
            <a:br>
              <a:rPr lang="en-US" dirty="0"/>
            </a:br>
            <a:r>
              <a:rPr lang="en-US" sz="1400" dirty="0"/>
              <a:t>(</a:t>
            </a:r>
            <a:r>
              <a:rPr lang="en-US" sz="1400" dirty="0" err="1"/>
              <a:t>Techsoup</a:t>
            </a:r>
            <a:r>
              <a:rPr lang="en-US" sz="1400" dirty="0"/>
              <a:t>: $55)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CutePDF</a:t>
            </a:r>
          </a:p>
          <a:p>
            <a:r>
              <a:rPr lang="en-US" dirty="0"/>
              <a:t>PDF Creator</a:t>
            </a:r>
          </a:p>
          <a:p>
            <a:r>
              <a:rPr lang="en-US" dirty="0"/>
              <a:t>PDF Converter (Online)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34" y="621103"/>
            <a:ext cx="2236059" cy="16990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954"/>
          <a:stretch/>
        </p:blipFill>
        <p:spPr>
          <a:xfrm>
            <a:off x="4971473" y="4038600"/>
            <a:ext cx="3417130" cy="706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112" y="1197560"/>
            <a:ext cx="117157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158" y="2900389"/>
            <a:ext cx="3446445" cy="548878"/>
          </a:xfrm>
          <a:prstGeom prst="rect">
            <a:avLst/>
          </a:prstGeom>
        </p:spPr>
      </p:pic>
      <p:pic>
        <p:nvPicPr>
          <p:cNvPr id="3074" name="Picture 2" descr="Image result for adobe acrobat pro dc 2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2507327" cy="355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Office Productivity Suite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/>
          <a:lstStyle/>
          <a:p>
            <a:r>
              <a:rPr lang="en-US" dirty="0"/>
              <a:t>Microsoft Office</a:t>
            </a:r>
          </a:p>
          <a:p>
            <a:r>
              <a:rPr lang="en-US" sz="1400" dirty="0"/>
              <a:t>(TechSoup: $40)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143000"/>
          </a:xfrm>
        </p:spPr>
        <p:txBody>
          <a:bodyPr>
            <a:normAutofit/>
          </a:bodyPr>
          <a:lstStyle/>
          <a:p>
            <a:r>
              <a:rPr lang="en-US" dirty="0"/>
              <a:t>OpenOffice</a:t>
            </a:r>
          </a:p>
          <a:p>
            <a:r>
              <a:rPr lang="en-US" dirty="0" err="1"/>
              <a:t>LibreOffice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Image result for libre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488" y="3463172"/>
            <a:ext cx="29908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openoff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penoffi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openoffice.org/documentation/HOW_TO/word_processing/Word-to-OOo_html_408582ff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358" y="1600200"/>
            <a:ext cx="3481109" cy="12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ages-na.ssl-images-amazon.com/images/I/71xu4IAwtGL._SY355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72484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572" y="1235673"/>
            <a:ext cx="2743200" cy="1840320"/>
          </a:xfrm>
          <a:prstGeom prst="rect">
            <a:avLst/>
          </a:prstGeom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Online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445941"/>
            <a:ext cx="39116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techsoup.org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nten.org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idealware.org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nonprofittech.com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nptechforgood.com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952" y="1881898"/>
            <a:ext cx="2743200" cy="1840320"/>
          </a:xfrm>
          <a:prstGeom prst="rect">
            <a:avLst/>
          </a:prstGeom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097" y="3411647"/>
            <a:ext cx="2743200" cy="1840320"/>
          </a:xfrm>
          <a:prstGeom prst="rect">
            <a:avLst/>
          </a:prstGeom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750" y="3883324"/>
            <a:ext cx="2743200" cy="1840320"/>
          </a:xfrm>
          <a:prstGeom prst="rect">
            <a:avLst/>
          </a:prstGeom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812353"/>
            <a:ext cx="2743200" cy="1840320"/>
          </a:xfrm>
          <a:prstGeom prst="rect">
            <a:avLst/>
          </a:prstGeom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7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Financial &amp; Accounting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/>
          <a:lstStyle/>
          <a:p>
            <a:r>
              <a:rPr lang="en-US" dirty="0"/>
              <a:t>QuickBooks 2015</a:t>
            </a:r>
          </a:p>
          <a:p>
            <a:r>
              <a:rPr lang="en-US" sz="1400" dirty="0"/>
              <a:t>(TechSoup: $50)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143000"/>
          </a:xfrm>
        </p:spPr>
        <p:txBody>
          <a:bodyPr>
            <a:normAutofit/>
          </a:bodyPr>
          <a:lstStyle/>
          <a:p>
            <a:r>
              <a:rPr lang="en-US" dirty="0" err="1"/>
              <a:t>PostBooks</a:t>
            </a:r>
            <a:br>
              <a:rPr lang="en-US" dirty="0"/>
            </a:br>
            <a:r>
              <a:rPr lang="en-US" dirty="0" err="1"/>
              <a:t>GnuCash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30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323" y="2313792"/>
            <a:ext cx="3397298" cy="914400"/>
          </a:xfrm>
        </p:spPr>
      </p:pic>
      <p:pic>
        <p:nvPicPr>
          <p:cNvPr id="2050" name="Picture 2" descr="http://open4businessonline.com/documents/393559/435220/gnuCa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388" y="3154383"/>
            <a:ext cx="42957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quickbooks.co.za/wp-content/uploads/2016/09/QB_Desktop-Premier-REVISED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275" y="1708170"/>
            <a:ext cx="3104357" cy="37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Picture Editing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/>
          <a:lstStyle/>
          <a:p>
            <a:r>
              <a:rPr lang="en-US" dirty="0"/>
              <a:t>Adobe Photoshop</a:t>
            </a:r>
          </a:p>
          <a:p>
            <a:r>
              <a:rPr lang="en-US" sz="1400" dirty="0"/>
              <a:t>(TechSoup: $27 – Photoshop Elements)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143000"/>
          </a:xfrm>
        </p:spPr>
        <p:txBody>
          <a:bodyPr>
            <a:normAutofit/>
          </a:bodyPr>
          <a:lstStyle/>
          <a:p>
            <a:r>
              <a:rPr lang="en-US" dirty="0"/>
              <a:t>GIMP</a:t>
            </a:r>
          </a:p>
          <a:p>
            <a:r>
              <a:rPr lang="en-US" dirty="0" err="1"/>
              <a:t>Pixlr</a:t>
            </a:r>
            <a:r>
              <a:rPr lang="en-US" dirty="0"/>
              <a:t> Editor (Online)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31</a:t>
            </a:fld>
            <a:endParaRPr lang="en-US"/>
          </a:p>
        </p:txBody>
      </p:sp>
      <p:pic>
        <p:nvPicPr>
          <p:cNvPr id="3074" name="Picture 2" descr="https://cdn2.pixlr.com/assets/web/pixlr_editor_logo-206f755736ca237b68d38082ba4617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3" y="3733800"/>
            <a:ext cx="3695700" cy="12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tacoder.com/blog/wp-content/uploads/2013/12/gimp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049" y="637778"/>
            <a:ext cx="2777728" cy="27777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dobe Photoshop Elements 15 (Download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60" y="1384519"/>
            <a:ext cx="3951358" cy="39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Aided 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AutoCAD</a:t>
            </a:r>
          </a:p>
          <a:p>
            <a:r>
              <a:rPr lang="en-US" sz="1400" dirty="0"/>
              <a:t>(TechSoup: $99 – </a:t>
            </a:r>
            <a:r>
              <a:rPr lang="en-US" sz="1400" dirty="0" err="1"/>
              <a:t>AutoDesk</a:t>
            </a:r>
            <a:r>
              <a:rPr lang="en-US" sz="1400" dirty="0"/>
              <a:t> Suite)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NanoCad</a:t>
            </a:r>
            <a:r>
              <a:rPr lang="en-US" dirty="0"/>
              <a:t>, Google </a:t>
            </a:r>
            <a:r>
              <a:rPr lang="en-US" dirty="0" err="1"/>
              <a:t>SketchUp</a:t>
            </a:r>
            <a:endParaRPr lang="en-US" dirty="0"/>
          </a:p>
          <a:p>
            <a:r>
              <a:rPr lang="en-US" dirty="0" err="1"/>
              <a:t>FreeCAD</a:t>
            </a:r>
            <a:r>
              <a:rPr lang="en-US" dirty="0"/>
              <a:t>, DraftSight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32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6" y="1834205"/>
            <a:ext cx="1944612" cy="144045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09818"/>
            <a:ext cx="234315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99" y="4343400"/>
            <a:ext cx="2532893" cy="79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449" y="1250750"/>
            <a:ext cx="2924583" cy="695422"/>
          </a:xfrm>
          <a:prstGeom prst="rect">
            <a:avLst/>
          </a:prstGeom>
        </p:spPr>
      </p:pic>
      <p:pic>
        <p:nvPicPr>
          <p:cNvPr id="6150" name="Picture 6" descr="Image result for autocad production design suite 20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834205"/>
            <a:ext cx="3384412" cy="33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Virtual Machines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VMWare Workstation</a:t>
            </a:r>
            <a:br>
              <a:rPr lang="en-US" dirty="0"/>
            </a:br>
            <a:r>
              <a:rPr lang="en-US" sz="1400" dirty="0"/>
              <a:t>(</a:t>
            </a:r>
            <a:r>
              <a:rPr lang="en-US" sz="1400" dirty="0" err="1"/>
              <a:t>JourneyEd</a:t>
            </a:r>
            <a:r>
              <a:rPr lang="en-US" sz="1400" dirty="0"/>
              <a:t>: $149.00)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Oracle </a:t>
            </a:r>
            <a:r>
              <a:rPr lang="en-US" dirty="0" err="1"/>
              <a:t>VirtualBox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33</a:t>
            </a:fld>
            <a:endParaRPr lang="en-US"/>
          </a:p>
        </p:txBody>
      </p:sp>
      <p:pic>
        <p:nvPicPr>
          <p:cNvPr id="5124" name="Picture 4" descr="http://www.discoposse.com/wp-content/uploads/2013/07/virtualbox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6" y="2438400"/>
            <a:ext cx="401781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drh2.img.digitalriver.com/DRHM/Storefront/Company/vmware/images/product/detail/VMW_Boxshot_WorkstationPro12-5_213x2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17398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Servers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Networked Attached Storage (NAS)</a:t>
            </a:r>
          </a:p>
          <a:p>
            <a:pPr marL="109728" indent="0">
              <a:lnSpc>
                <a:spcPct val="200000"/>
              </a:lnSpc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 cmpd="sng">
                  <a:noFill/>
                  <a:prstDash val="solid"/>
                </a:ln>
              </a:rPr>
              <a:t>Productivity Tools - Hardware</a:t>
            </a:r>
          </a:p>
        </p:txBody>
      </p:sp>
    </p:spTree>
    <p:extLst>
      <p:ext uri="{BB962C8B-B14F-4D97-AF65-F5344CB8AC3E}">
        <p14:creationId xmlns:p14="http://schemas.microsoft.com/office/powerpoint/2010/main" val="16727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Server Operating Systems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</p:spPr>
        <p:txBody>
          <a:bodyPr>
            <a:normAutofit/>
          </a:bodyPr>
          <a:lstStyle/>
          <a:p>
            <a:r>
              <a:rPr lang="en-US" dirty="0"/>
              <a:t>Windows Server</a:t>
            </a:r>
            <a:br>
              <a:rPr lang="en-US" dirty="0"/>
            </a:br>
            <a:r>
              <a:rPr lang="en-US" sz="1400" dirty="0"/>
              <a:t>(TechSoup: $58)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</p:spPr>
        <p:txBody>
          <a:bodyPr>
            <a:normAutofit/>
          </a:bodyPr>
          <a:lstStyle/>
          <a:p>
            <a:r>
              <a:rPr lang="en-US" dirty="0"/>
              <a:t>Linux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084" y="1567209"/>
            <a:ext cx="1872838" cy="187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http://www.sadafnoor.com/blog/wp-content/uploads/2015/04/Ubuntu-10-10-Server-Edition-and-EC2-a-Match-Made-in-Heaven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058" y="1613147"/>
            <a:ext cx="1733142" cy="17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102047360.rsc.cdn77.org/wp-content/uploads/2015/04/centos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DF5F7"/>
              </a:clrFrom>
              <a:clrTo>
                <a:srgbClr val="ED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207" y="3591207"/>
            <a:ext cx="266641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yoovant.com/wp-content/uploads/2013/03/debian-logo-555x24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060" y="3772098"/>
            <a:ext cx="2472454" cy="10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windows server 2016 datacenter b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795180"/>
            <a:ext cx="3386420" cy="33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Server Business Operating Systems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r>
              <a:rPr lang="en-US" dirty="0"/>
              <a:t>Windows 2016 Essentials</a:t>
            </a:r>
          </a:p>
          <a:p>
            <a:r>
              <a:rPr lang="en-US" sz="1400" dirty="0"/>
              <a:t>(TechSoup: $38.00)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5410200"/>
            <a:ext cx="3733800" cy="1219200"/>
          </a:xfrm>
        </p:spPr>
        <p:txBody>
          <a:bodyPr>
            <a:normAutofit/>
          </a:bodyPr>
          <a:lstStyle/>
          <a:p>
            <a:r>
              <a:rPr lang="en-US" dirty="0"/>
              <a:t>Linux Servers</a:t>
            </a:r>
          </a:p>
          <a:p>
            <a:r>
              <a:rPr lang="en-US" dirty="0" err="1"/>
              <a:t>ClearOS</a:t>
            </a:r>
            <a:r>
              <a:rPr lang="en-US" dirty="0"/>
              <a:t>, </a:t>
            </a:r>
            <a:r>
              <a:rPr lang="en-US" dirty="0" err="1"/>
              <a:t>Zentyal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36</a:t>
            </a:fld>
            <a:endParaRPr lang="en-US"/>
          </a:p>
        </p:txBody>
      </p:sp>
      <p:pic>
        <p:nvPicPr>
          <p:cNvPr id="10244" name="Picture 4" descr="http://3.bp.blogspot.com/-BF1IJUbBO0U/VOkkSML_HVI/AAAAAAAAEbE/dVv6V3t45Y8/s1600/clearo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070" y="1584325"/>
            <a:ext cx="15563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zentyal.com/wp-content/themes/zentyalcom-2012/images/resources/zentyal-logo-rgb-vertica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305" y="2667000"/>
            <a:ext cx="1862687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mg-prod-cms-rt-microsoft-com.akamaized.net/cms/api/am/imageFileData/RE1l7vy?ver=12ef&amp;m=6&amp;w=582&amp;h=327&amp;n=t&amp;q=60&amp;o=f&amp;l=t&amp;b=whit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494" y="1981200"/>
            <a:ext cx="28956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Network Attached Storage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29600" cy="997744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Qnap</a:t>
            </a:r>
            <a:r>
              <a:rPr lang="en-US" dirty="0"/>
              <a:t>, Synology, </a:t>
            </a:r>
            <a:r>
              <a:rPr lang="en-US" dirty="0" err="1"/>
              <a:t>Drobo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Seagate, Western Digital, </a:t>
            </a:r>
            <a:r>
              <a:rPr lang="en-US" dirty="0" err="1"/>
              <a:t>Netgear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37</a:t>
            </a:fld>
            <a:endParaRPr lang="en-US"/>
          </a:p>
        </p:txBody>
      </p:sp>
      <p:pic>
        <p:nvPicPr>
          <p:cNvPr id="11268" name="Picture 4" descr="http://media.bestofmicro.com/8/G/411136/original/SeagateNA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376" y="3235030"/>
            <a:ext cx="2188309" cy="19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ecx.images-amazon.com/images/I/71LIagHRcCL._SL1500_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04" y="1506054"/>
            <a:ext cx="3069056" cy="19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ecx.images-amazon.com/images/I/71E1iEBCMqL._SL1500_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69876"/>
            <a:ext cx="2330640" cy="233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786" y="1371248"/>
            <a:ext cx="1969254" cy="174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http://blog.bildergallery.com/wp-content/uploads/2013/02/synology_ds412+_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388" y="1438201"/>
            <a:ext cx="2395771" cy="17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TGEAR ReadyNAS 316 6-Bay 12TB (6 x 2TB) Network Attached Storage (RN31662D)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752" y="3175971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Server / NAS Applications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29600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Apache, Asterisk, Drupal, </a:t>
            </a:r>
            <a:r>
              <a:rPr lang="en-US" dirty="0" err="1"/>
              <a:t>Joomla</a:t>
            </a:r>
            <a:r>
              <a:rPr lang="en-US" dirty="0"/>
              <a:t>, MySQL, PHP, Python, Tomcat, </a:t>
            </a:r>
            <a:r>
              <a:rPr lang="en-US" dirty="0" err="1"/>
              <a:t>vTiger</a:t>
            </a:r>
            <a:r>
              <a:rPr lang="en-US" dirty="0"/>
              <a:t>, </a:t>
            </a:r>
            <a:r>
              <a:rPr lang="en-US" dirty="0" err="1"/>
              <a:t>Wordpress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226" y="2988869"/>
            <a:ext cx="1709258" cy="2011193"/>
          </a:xfrm>
          <a:ln>
            <a:noFill/>
            <a:prstDash val="soli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00200"/>
            <a:ext cx="1570692" cy="830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12" y="2160632"/>
            <a:ext cx="1746925" cy="12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034" y="3558271"/>
            <a:ext cx="1778192" cy="124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55597"/>
            <a:ext cx="1663900" cy="934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994466"/>
            <a:ext cx="1295403" cy="886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036" y="4353419"/>
            <a:ext cx="1885950" cy="907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48" y="2975917"/>
            <a:ext cx="2644371" cy="893190"/>
          </a:xfrm>
          <a:prstGeom prst="rect">
            <a:avLst/>
          </a:prstGeom>
        </p:spPr>
      </p:pic>
      <p:pic>
        <p:nvPicPr>
          <p:cNvPr id="12292" name="Picture 4" descr="https://d235vx86g2jtce.cloudfront.net/VtigerLogoDark400x120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008" y="3609678"/>
            <a:ext cx="2268524" cy="6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.w.org/about/images/logos/wordpress-logo-stacked-rgb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631" y="952464"/>
            <a:ext cx="1663111" cy="10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tripwire.com/state-of-security/wp-content/uploads/security30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598" y="1486756"/>
            <a:ext cx="1499108" cy="15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Web 2.0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Hosted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Software as a Service (SaaS)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Platform as a Service (PaaS)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Infrastructure as a Service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Iaas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Social Bookmarking &amp; Networking</a:t>
            </a:r>
          </a:p>
          <a:p>
            <a:pPr marL="109728" indent="0">
              <a:lnSpc>
                <a:spcPct val="200000"/>
              </a:lnSpc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 cmpd="sng">
                  <a:noFill/>
                  <a:prstDash val="solid"/>
                </a:ln>
              </a:rPr>
              <a:t>Productivity Tools - Web</a:t>
            </a:r>
          </a:p>
        </p:txBody>
      </p:sp>
    </p:spTree>
    <p:extLst>
      <p:ext uri="{BB962C8B-B14F-4D97-AF65-F5344CB8AC3E}">
        <p14:creationId xmlns:p14="http://schemas.microsoft.com/office/powerpoint/2010/main" val="22796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318572"/>
            <a:ext cx="4572000" cy="38770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Tools: Hardware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600200"/>
            <a:ext cx="300882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9311">
            <a:off x="7362308" y="1395424"/>
            <a:ext cx="1181635" cy="2238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505200"/>
            <a:ext cx="2408567" cy="219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82" y="4257100"/>
            <a:ext cx="2882836" cy="20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Wordpress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Blogger, </a:t>
            </a:r>
            <a:r>
              <a:rPr lang="en-US" dirty="0" err="1"/>
              <a:t>Tumblr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42" y="4038600"/>
            <a:ext cx="2950596" cy="76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057400"/>
            <a:ext cx="2461025" cy="18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6000"/>
            <a:ext cx="3141255" cy="1947577"/>
          </a:xfrm>
        </p:spPr>
      </p:pic>
    </p:spTree>
    <p:extLst>
      <p:ext uri="{BB962C8B-B14F-4D97-AF65-F5344CB8AC3E}">
        <p14:creationId xmlns:p14="http://schemas.microsoft.com/office/powerpoint/2010/main" val="21616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Office Suite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Google Docs, Office 365, </a:t>
            </a:r>
            <a:r>
              <a:rPr lang="en-US" dirty="0" err="1"/>
              <a:t>Zoho</a:t>
            </a:r>
            <a:r>
              <a:rPr lang="en-US" dirty="0"/>
              <a:t> Office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743200"/>
            <a:ext cx="2149164" cy="236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http://blog.protecmail.com/wp-content/uploads/2012/01/google-docs-logo.jpg?0897c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505200" cy="9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utas.edu.au/__data/assets/image/0005/529385/Office3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433" y="1524000"/>
            <a:ext cx="2683933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Storage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OneDrive, Google Drive, Dropbox, Box, </a:t>
            </a:r>
            <a:r>
              <a:rPr lang="en-US" dirty="0" err="1"/>
              <a:t>iDrive</a:t>
            </a:r>
            <a:r>
              <a:rPr lang="en-US" dirty="0"/>
              <a:t>, iCloud, Box, </a:t>
            </a:r>
            <a:r>
              <a:rPr lang="en-US" dirty="0" err="1"/>
              <a:t>ZipCloud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42</a:t>
            </a:fld>
            <a:endParaRPr lang="en-US"/>
          </a:p>
        </p:txBody>
      </p:sp>
      <p:pic>
        <p:nvPicPr>
          <p:cNvPr id="11266" name="Picture 2" descr="Image result for online sto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61783"/>
            <a:ext cx="6976241" cy="39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Note Taking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43</a:t>
            </a:fld>
            <a:endParaRPr lang="en-US"/>
          </a:p>
        </p:txBody>
      </p:sp>
      <p:pic>
        <p:nvPicPr>
          <p:cNvPr id="8194" name="Picture 2" descr="http://s2.glbimg.com/4rf1wmkpx6l4Igjm2t4C0r3IKW4=/0x600/s.glbimg.com/po/tt2/f/original/2014/09/11/evernote-splas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25611"/>
            <a:ext cx="1447800" cy="108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3.bp.blogspot.com/-UdpAKmdFVu8/VH4BhuKQ-LI/AAAAAAAAAeo/-qnRVLjiEiM/s1600/Google%2BKeep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731814"/>
            <a:ext cx="2971800" cy="17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ixedbyvonnie.com/wp-content/uploads/2015/02/fixedbyvonnie-microsoft-onenote-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547819"/>
            <a:ext cx="2990741" cy="118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apple not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5136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Apple Notes, Google Keep, Microsoft OneNote,</a:t>
            </a:r>
          </a:p>
          <a:p>
            <a:pPr algn="ctr"/>
            <a:r>
              <a:rPr lang="en-US" dirty="0" err="1"/>
              <a:t>Simplenote</a:t>
            </a:r>
            <a:r>
              <a:rPr lang="en-US" dirty="0"/>
              <a:t>, </a:t>
            </a:r>
            <a:r>
              <a:rPr lang="en-US" dirty="0" err="1"/>
              <a:t>Zoho</a:t>
            </a:r>
            <a:r>
              <a:rPr lang="en-US" dirty="0"/>
              <a:t> Notebook</a:t>
            </a:r>
          </a:p>
        </p:txBody>
      </p:sp>
      <p:pic>
        <p:nvPicPr>
          <p:cNvPr id="12292" name="Picture 4" descr="Image result for simple not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898407"/>
            <a:ext cx="1995519" cy="14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582179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Photo Editing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Photoshop.com, Google Photos, Picasa, Pixlr.com</a:t>
            </a:r>
          </a:p>
          <a:p>
            <a:pPr algn="ctr"/>
            <a:r>
              <a:rPr lang="en-US" dirty="0"/>
              <a:t>Later.com, Giphy.com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86400" y="2362200"/>
            <a:ext cx="2514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118" y="2415721"/>
            <a:ext cx="2149164" cy="80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2012572"/>
            <a:ext cx="2660073" cy="52969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186" y="3558347"/>
            <a:ext cx="2416249" cy="1746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435" y="4239320"/>
            <a:ext cx="2553366" cy="1108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488755"/>
            <a:ext cx="3096057" cy="1400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375244"/>
            <a:ext cx="2105319" cy="724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9394" y="3620698"/>
            <a:ext cx="1810003" cy="8287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3618" y="2846099"/>
            <a:ext cx="185763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43" y="552732"/>
            <a:ext cx="3767231" cy="21836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Infographics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Easel.ly, Venngage.com, Infogr.am, Piktochart.com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18" y="1443864"/>
            <a:ext cx="3649782" cy="2115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808411"/>
            <a:ext cx="3776254" cy="2188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149291"/>
            <a:ext cx="3345857" cy="21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 Management Systems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Joomla</a:t>
            </a:r>
            <a:r>
              <a:rPr lang="en-US" dirty="0"/>
              <a:t>, Drupal, </a:t>
            </a:r>
            <a:r>
              <a:rPr lang="en-US" dirty="0" err="1"/>
              <a:t>Wordpress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09800"/>
            <a:ext cx="2178258" cy="1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560321"/>
            <a:ext cx="1270597" cy="134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133600"/>
            <a:ext cx="2339472" cy="1600200"/>
          </a:xfrm>
        </p:spPr>
      </p:pic>
      <p:sp>
        <p:nvSpPr>
          <p:cNvPr id="6" name="TextBox 5"/>
          <p:cNvSpPr txBox="1"/>
          <p:nvPr/>
        </p:nvSpPr>
        <p:spPr>
          <a:xfrm>
            <a:off x="41148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Drupal</a:t>
            </a:r>
          </a:p>
        </p:txBody>
      </p:sp>
    </p:spTree>
    <p:extLst>
      <p:ext uri="{BB962C8B-B14F-4D97-AF65-F5344CB8AC3E}">
        <p14:creationId xmlns:p14="http://schemas.microsoft.com/office/powerpoint/2010/main" val="1392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Customer Relationship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/>
              <a:t>vTigerCRM</a:t>
            </a:r>
            <a:r>
              <a:rPr lang="en-US" dirty="0"/>
              <a:t>, </a:t>
            </a:r>
            <a:r>
              <a:rPr lang="en-US" dirty="0" err="1"/>
              <a:t>SugarCRM</a:t>
            </a:r>
            <a:r>
              <a:rPr lang="en-US" dirty="0"/>
              <a:t>, Microsoft Dynamics, </a:t>
            </a:r>
            <a:r>
              <a:rPr lang="en-US" dirty="0" err="1"/>
              <a:t>CiviCRM</a:t>
            </a:r>
            <a:r>
              <a:rPr lang="en-US" dirty="0"/>
              <a:t>, </a:t>
            </a:r>
            <a:r>
              <a:rPr lang="en-US" dirty="0" err="1"/>
              <a:t>SuiteCRM</a:t>
            </a:r>
            <a:r>
              <a:rPr lang="en-US" dirty="0"/>
              <a:t>, </a:t>
            </a:r>
            <a:r>
              <a:rPr lang="en-US" dirty="0" err="1"/>
              <a:t>CapsuleCRM</a:t>
            </a:r>
            <a:r>
              <a:rPr lang="en-US" dirty="0"/>
              <a:t>, </a:t>
            </a:r>
            <a:r>
              <a:rPr lang="en-US" dirty="0" err="1"/>
              <a:t>Zurmo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939" y="3654703"/>
            <a:ext cx="2881068" cy="99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153" y="2801260"/>
            <a:ext cx="2413597" cy="116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039" y="1676400"/>
            <a:ext cx="1882721" cy="1882721"/>
          </a:xfrm>
          <a:prstGeom prst="rect">
            <a:avLst/>
          </a:prstGeom>
        </p:spPr>
      </p:pic>
      <p:pic>
        <p:nvPicPr>
          <p:cNvPr id="10" name="Picture 4" descr="https://d235vx86g2jtce.cloudfront.net/VtigerLogoDark400x12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37" y="1784994"/>
            <a:ext cx="2268524" cy="6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760" y="2692337"/>
            <a:ext cx="2152950" cy="619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439914"/>
            <a:ext cx="2295845" cy="743054"/>
          </a:xfrm>
          <a:prstGeom prst="rect">
            <a:avLst/>
          </a:prstGeom>
        </p:spPr>
      </p:pic>
      <p:pic>
        <p:nvPicPr>
          <p:cNvPr id="14338" name="Picture 2" descr="https://www.signable.co.uk/wp-content/uploads/capsule-tumb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692" y="3885800"/>
            <a:ext cx="1523416" cy="11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8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eMail</a:t>
            </a:r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Marketing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err="1"/>
              <a:t>ConstantContact</a:t>
            </a:r>
            <a:r>
              <a:rPr lang="en-US" dirty="0"/>
              <a:t>, VerticalResponse, MailChimp,</a:t>
            </a:r>
            <a:br>
              <a:rPr lang="en-US" dirty="0"/>
            </a:br>
            <a:r>
              <a:rPr lang="en-US" dirty="0" err="1"/>
              <a:t>Campayn</a:t>
            </a:r>
            <a:r>
              <a:rPr lang="en-US" dirty="0"/>
              <a:t>, </a:t>
            </a:r>
            <a:r>
              <a:rPr lang="en-US" dirty="0" err="1"/>
              <a:t>Freshmail</a:t>
            </a:r>
            <a:r>
              <a:rPr lang="en-US" dirty="0"/>
              <a:t>, </a:t>
            </a:r>
            <a:r>
              <a:rPr lang="en-US" dirty="0" err="1"/>
              <a:t>Aweber</a:t>
            </a:r>
            <a:r>
              <a:rPr lang="en-US" dirty="0"/>
              <a:t>, </a:t>
            </a:r>
            <a:r>
              <a:rPr lang="en-US" dirty="0" err="1"/>
              <a:t>GetResponse</a:t>
            </a:r>
            <a:r>
              <a:rPr lang="en-US" dirty="0"/>
              <a:t>, </a:t>
            </a:r>
            <a:r>
              <a:rPr lang="en-US" dirty="0" err="1"/>
              <a:t>CampaignMonitor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621" y="3160894"/>
            <a:ext cx="1814872" cy="83966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549" y="3110834"/>
            <a:ext cx="2374381" cy="197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86967"/>
            <a:ext cx="2814861" cy="933776"/>
          </a:xfrm>
          <a:prstGeom prst="rect">
            <a:avLst/>
          </a:prstGeom>
        </p:spPr>
      </p:pic>
      <p:pic>
        <p:nvPicPr>
          <p:cNvPr id="15364" name="Picture 4" descr="http://3.bp.blogspot.com/-Bm65mSsstjg/VWCBt_vhgWI/AAAAAAAAFmw/g8cmeLDSWGY/s1600/logo%2Bfresh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19670"/>
            <a:ext cx="279003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d3ip28mv7l9vbf.cloudfront.net/assets/corp/library/verticalresponse/logo-1f023f9c76bd6eab9bd56f9c619896c7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939" y="1416050"/>
            <a:ext cx="2968625" cy="16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aweb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945" y="293810"/>
            <a:ext cx="38481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getrespons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6" y="3725206"/>
            <a:ext cx="1772946" cy="16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campaign monitor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63" y="4181325"/>
            <a:ext cx="3114675" cy="11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Social Networking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Facebook, LinkedIn, Twitter, Snapchat,</a:t>
            </a:r>
          </a:p>
          <a:p>
            <a:pPr algn="ctr"/>
            <a:r>
              <a:rPr lang="en-US" dirty="0"/>
              <a:t>Google+, Instagram, </a:t>
            </a:r>
            <a:r>
              <a:rPr lang="en-US" dirty="0" err="1"/>
              <a:t>Pintrest</a:t>
            </a:r>
            <a:r>
              <a:rPr lang="en-US" dirty="0"/>
              <a:t>, YouTube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951" y="4176388"/>
            <a:ext cx="3112097" cy="879123"/>
          </a:xfrm>
          <a:prstGeom prst="rect">
            <a:avLst/>
          </a:prstGeom>
        </p:spPr>
      </p:pic>
      <p:pic>
        <p:nvPicPr>
          <p:cNvPr id="17410" name="Picture 2" descr="http://www.fluentu.com/blog/english/wp-content/uploads/sites/4/2015/04/practice-english-onlin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220" y="1250524"/>
            <a:ext cx="1774441" cy="14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underconsideration.com/brandnew/archives/facebook_2015_logo_detai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898344"/>
            <a:ext cx="2816225" cy="9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upload.wikimedia.org/wikipedia/commons/thumb/5/5c/Google_plus.svg/1047px-Google_plus.sv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317732"/>
            <a:ext cx="148031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thewiire.com/wp-content/uploads/2015/07/instagram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33" y="3474263"/>
            <a:ext cx="1386651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udistrictpt.com/wp-content/uploads/2012/01/pinterest-log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78" y="1532270"/>
            <a:ext cx="2206625" cy="14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snapcha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294" y="300902"/>
            <a:ext cx="1376363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youtub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097" y="3180698"/>
            <a:ext cx="2211344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famouslogos.net/images/android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650" y="2121791"/>
            <a:ext cx="2441046" cy="17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Tools: Software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497" y="4828912"/>
            <a:ext cx="1800594" cy="1800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62" y="3810000"/>
            <a:ext cx="2197838" cy="2197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82" y="3068238"/>
            <a:ext cx="1247190" cy="1175477"/>
          </a:xfrm>
          <a:prstGeom prst="rect">
            <a:avLst/>
          </a:prstGeom>
        </p:spPr>
      </p:pic>
      <p:pic>
        <p:nvPicPr>
          <p:cNvPr id="2054" name="Picture 6" descr="http://cdn1.itpro.co.uk/sites/itpro/files/windows_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75" y="989478"/>
            <a:ext cx="2587625" cy="22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razysons.com/wp-content/uploads/2015/03/office-logo-100057126-large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6844" y="3334543"/>
            <a:ext cx="2438665" cy="11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a.engadget.com/img/product/15/brs/chrome-os-2odl-80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700" y="4414174"/>
            <a:ext cx="2124885" cy="1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etmytaxesdone.com/wp-content/uploads/2015/02/intuit-quickbooks-new-logo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6491" y="1996224"/>
            <a:ext cx="32766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os 1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495" y="1367468"/>
            <a:ext cx="1394096" cy="139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adobe acrobat pro dc 201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828912"/>
            <a:ext cx="1186971" cy="16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Online Security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/>
              <a:t>LastPass</a:t>
            </a:r>
            <a:r>
              <a:rPr lang="en-US" dirty="0"/>
              <a:t>, RoboForm, </a:t>
            </a:r>
            <a:r>
              <a:rPr lang="en-US" dirty="0" err="1"/>
              <a:t>Dashlane</a:t>
            </a:r>
            <a:r>
              <a:rPr lang="en-US" dirty="0"/>
              <a:t>, 1Password, KeePass*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17" y="1433865"/>
            <a:ext cx="2764019" cy="1150128"/>
          </a:xfrm>
          <a:prstGeom prst="rect">
            <a:avLst/>
          </a:prstGeom>
        </p:spPr>
      </p:pic>
      <p:sp>
        <p:nvSpPr>
          <p:cNvPr id="9" name="AutoShape 2" descr="Image result for 1passwor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Image result for 1passw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roboform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66631"/>
            <a:ext cx="3238500" cy="18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sult for keepas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986" y="3876897"/>
            <a:ext cx="3105150" cy="13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Image result for lastpass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34" y="2475431"/>
            <a:ext cx="4471987" cy="16418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 &amp; Answers</a:t>
            </a:r>
          </a:p>
        </p:txBody>
      </p:sp>
      <p:pic>
        <p:nvPicPr>
          <p:cNvPr id="7170" name="Picture 2" descr="C:\Users\Gary\AppData\Local\Microsoft\Windows\Temporary Internet Files\Content.IE5\9BFZVD0Y\MC90007862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2" y="1746250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Midland Shared Spaces</a:t>
            </a:r>
            <a:br>
              <a:rPr lang="en-US" dirty="0"/>
            </a:br>
            <a:r>
              <a:rPr lang="en-US" dirty="0"/>
              <a:t>3500 N A St, Ste 1100</a:t>
            </a:r>
            <a:br>
              <a:rPr lang="en-US" dirty="0"/>
            </a:br>
            <a:r>
              <a:rPr lang="en-US" dirty="0"/>
              <a:t>Midland, TX 79705</a:t>
            </a:r>
            <a:br>
              <a:rPr lang="en-US" dirty="0"/>
            </a:br>
            <a:r>
              <a:rPr lang="en-US" dirty="0"/>
              <a:t>(432) 685-0400 main</a:t>
            </a:r>
            <a:br>
              <a:rPr lang="en-US" dirty="0"/>
            </a:br>
            <a:r>
              <a:rPr lang="en-US" dirty="0">
                <a:hlinkClick r:id="rId2"/>
              </a:rPr>
              <a:t>ghires@midlandss.org</a:t>
            </a:r>
            <a:br>
              <a:rPr lang="en-US" dirty="0"/>
            </a:br>
            <a:r>
              <a:rPr lang="en-US" dirty="0">
                <a:hlinkClick r:id="rId3"/>
              </a:rPr>
              <a:t>https://midlandss.org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Hires Consulting </a:t>
            </a:r>
            <a:r>
              <a:rPr lang="en-US" sz="2400" dirty="0"/>
              <a:t>(website for this presentation)</a:t>
            </a:r>
            <a:br>
              <a:rPr lang="en-US" dirty="0"/>
            </a:br>
            <a:r>
              <a:rPr lang="en-US" dirty="0">
                <a:hlinkClick r:id="rId4"/>
              </a:rPr>
              <a:t>http://hiresconsulting.com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472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Computing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7116">
            <a:off x="446569" y="1675355"/>
            <a:ext cx="3995992" cy="28522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6687">
            <a:off x="4505145" y="2895571"/>
            <a:ext cx="3970781" cy="29780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0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930062"/>
            <a:ext cx="6781800" cy="54778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0241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65809"/>
            <a:ext cx="8333255" cy="5058791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94024" y="228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CLOUD</a:t>
            </a:r>
            <a:r>
              <a:rPr lang="en-US" dirty="0"/>
              <a:t> </a:t>
            </a:r>
            <a:r>
              <a:rPr lang="en-US" sz="360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36384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9</a:t>
            </a:fld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94024" y="228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PUBLIC CLOUD BENEFITS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00" y="1371600"/>
            <a:ext cx="803522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628</Words>
  <Application>Microsoft Office PowerPoint</Application>
  <PresentationFormat>On-screen Show (4:3)</PresentationFormat>
  <Paragraphs>225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Technology</vt:lpstr>
      <vt:lpstr>Recommended Books</vt:lpstr>
      <vt:lpstr>Recommended Online Resources</vt:lpstr>
      <vt:lpstr>Technology Tools: Hardware</vt:lpstr>
      <vt:lpstr>Technology Tools: Software</vt:lpstr>
      <vt:lpstr>Future of Computing</vt:lpstr>
      <vt:lpstr>CLOUD COMPUTING</vt:lpstr>
      <vt:lpstr>PowerPoint Presentation</vt:lpstr>
      <vt:lpstr>PowerPoint Presentation</vt:lpstr>
      <vt:lpstr>AS A SERVICE</vt:lpstr>
      <vt:lpstr>PowerPoint Presentation</vt:lpstr>
      <vt:lpstr>PowerPoint Presentation</vt:lpstr>
      <vt:lpstr>Which one?</vt:lpstr>
      <vt:lpstr>Technology Impact</vt:lpstr>
      <vt:lpstr>Browsers – Secured (Lock)</vt:lpstr>
      <vt:lpstr>HTTPS - Phishing</vt:lpstr>
      <vt:lpstr>HTTPS - Phishing</vt:lpstr>
      <vt:lpstr>Productivity Tools - Desktop</vt:lpstr>
      <vt:lpstr>alternativeto.net</vt:lpstr>
      <vt:lpstr>osalt.com</vt:lpstr>
      <vt:lpstr>sourceforge.net</vt:lpstr>
      <vt:lpstr>Microsoft Office365 (Free, $2.00, $4.50 or $10 per user/month)</vt:lpstr>
      <vt:lpstr>Microsoft Office365 (Free, $2.00, $4.50 or $10 per user/month)</vt:lpstr>
      <vt:lpstr>Google Apps for Nonprofits (Free for Nonprofits)</vt:lpstr>
      <vt:lpstr>Google Apps for Nonprofits (Free for Nonprofits)</vt:lpstr>
      <vt:lpstr>Microsoft Azure Donation ($5000 in Credits)</vt:lpstr>
      <vt:lpstr>AWS for Nonprofits ($175 TechSoup Admin Fee = $2,000 AWS Credits)</vt:lpstr>
      <vt:lpstr>PDF Creation</vt:lpstr>
      <vt:lpstr>Office Productivity Suite</vt:lpstr>
      <vt:lpstr>Financial &amp; Accounting </vt:lpstr>
      <vt:lpstr>Picture Editing</vt:lpstr>
      <vt:lpstr>Computer Aided Design</vt:lpstr>
      <vt:lpstr>Virtual Machines</vt:lpstr>
      <vt:lpstr>Productivity Tools - Hardware</vt:lpstr>
      <vt:lpstr>Server Operating Systems</vt:lpstr>
      <vt:lpstr>Server Business Operating Systems</vt:lpstr>
      <vt:lpstr>Network Attached Storage</vt:lpstr>
      <vt:lpstr>Server / NAS Applications</vt:lpstr>
      <vt:lpstr>Productivity Tools - Web</vt:lpstr>
      <vt:lpstr>Blogs</vt:lpstr>
      <vt:lpstr>Office Suite</vt:lpstr>
      <vt:lpstr>Storage</vt:lpstr>
      <vt:lpstr>Note Taking</vt:lpstr>
      <vt:lpstr>Photo Editing</vt:lpstr>
      <vt:lpstr>Infographics</vt:lpstr>
      <vt:lpstr>Content Management Systems</vt:lpstr>
      <vt:lpstr>Customer Relationship Management</vt:lpstr>
      <vt:lpstr>eMail Marketing</vt:lpstr>
      <vt:lpstr>Social Networking</vt:lpstr>
      <vt:lpstr>Online Security</vt:lpstr>
      <vt:lpstr>Questions &amp; Answers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2017-06-14T16:09:33Z</dcterms:created>
  <dcterms:modified xsi:type="dcterms:W3CDTF">2017-06-14T16:10:52Z</dcterms:modified>
</cp:coreProperties>
</file>