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sldIdLst>
    <p:sldId id="256" r:id="rId2"/>
    <p:sldId id="258" r:id="rId3"/>
    <p:sldId id="329" r:id="rId4"/>
    <p:sldId id="326" r:id="rId5"/>
    <p:sldId id="327" r:id="rId6"/>
    <p:sldId id="336" r:id="rId7"/>
    <p:sldId id="347" r:id="rId8"/>
    <p:sldId id="348" r:id="rId9"/>
    <p:sldId id="349" r:id="rId10"/>
    <p:sldId id="350" r:id="rId11"/>
    <p:sldId id="351" r:id="rId12"/>
    <p:sldId id="346" r:id="rId13"/>
    <p:sldId id="353" r:id="rId14"/>
    <p:sldId id="345" r:id="rId15"/>
    <p:sldId id="288" r:id="rId16"/>
    <p:sldId id="266" r:id="rId17"/>
    <p:sldId id="267" r:id="rId18"/>
    <p:sldId id="271" r:id="rId19"/>
    <p:sldId id="292" r:id="rId20"/>
    <p:sldId id="293" r:id="rId21"/>
    <p:sldId id="334" r:id="rId22"/>
    <p:sldId id="352" r:id="rId23"/>
    <p:sldId id="294" r:id="rId24"/>
    <p:sldId id="295" r:id="rId25"/>
    <p:sldId id="296" r:id="rId26"/>
    <p:sldId id="297" r:id="rId27"/>
    <p:sldId id="354" r:id="rId28"/>
    <p:sldId id="338" r:id="rId29"/>
    <p:sldId id="339" r:id="rId30"/>
    <p:sldId id="355" r:id="rId31"/>
    <p:sldId id="341" r:id="rId32"/>
    <p:sldId id="340" r:id="rId33"/>
    <p:sldId id="310" r:id="rId34"/>
    <p:sldId id="313" r:id="rId35"/>
    <p:sldId id="314" r:id="rId36"/>
    <p:sldId id="356" r:id="rId37"/>
    <p:sldId id="343" r:id="rId38"/>
    <p:sldId id="324" r:id="rId39"/>
    <p:sldId id="35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9A8F472D-FB92-4C2B-A9DB-33D438486513}">
          <p14:sldIdLst>
            <p14:sldId id="256"/>
          </p14:sldIdLst>
        </p14:section>
        <p14:section name="Intro" id="{7115E984-CC92-4A75-94A0-4C2EE823D11F}">
          <p14:sldIdLst>
            <p14:sldId id="258"/>
            <p14:sldId id="329"/>
            <p14:sldId id="326"/>
            <p14:sldId id="327"/>
          </p14:sldIdLst>
        </p14:section>
        <p14:section name="New Technology" id="{574CEFDB-ABD3-49A2-8914-D7CC44158609}">
          <p14:sldIdLst>
            <p14:sldId id="336"/>
            <p14:sldId id="347"/>
            <p14:sldId id="348"/>
            <p14:sldId id="349"/>
            <p14:sldId id="350"/>
            <p14:sldId id="351"/>
            <p14:sldId id="346"/>
            <p14:sldId id="353"/>
            <p14:sldId id="345"/>
            <p14:sldId id="288"/>
            <p14:sldId id="266"/>
            <p14:sldId id="267"/>
            <p14:sldId id="271"/>
            <p14:sldId id="292"/>
            <p14:sldId id="293"/>
            <p14:sldId id="334"/>
          </p14:sldIdLst>
        </p14:section>
        <p14:section name="Productivity Tools - Desktop" id="{2F50AD7B-0934-43CF-B945-23C3EA879D37}">
          <p14:sldIdLst>
            <p14:sldId id="352"/>
            <p14:sldId id="294"/>
            <p14:sldId id="295"/>
            <p14:sldId id="296"/>
            <p14:sldId id="297"/>
            <p14:sldId id="354"/>
            <p14:sldId id="338"/>
            <p14:sldId id="339"/>
            <p14:sldId id="355"/>
            <p14:sldId id="341"/>
            <p14:sldId id="340"/>
          </p14:sldIdLst>
        </p14:section>
        <p14:section name="Productivity Tools - Hardware" id="{974BA502-EC61-4163-82FE-F29C3EF2042D}">
          <p14:sldIdLst>
            <p14:sldId id="310"/>
            <p14:sldId id="313"/>
            <p14:sldId id="314"/>
          </p14:sldIdLst>
        </p14:section>
        <p14:section name="Productivity Tools - Web" id="{B811490E-D8F3-42D7-8770-A6E2E1F43687}">
          <p14:sldIdLst>
            <p14:sldId id="356"/>
            <p14:sldId id="343"/>
          </p14:sldIdLst>
        </p14:section>
        <p14:section name="Conclusion" id="{67B05EB8-4D4A-463E-82D3-F1F7BB4209E0}">
          <p14:sldIdLst>
            <p14:sldId id="324"/>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08" autoAdjust="0"/>
  </p:normalViewPr>
  <p:slideViewPr>
    <p:cSldViewPr>
      <p:cViewPr varScale="1">
        <p:scale>
          <a:sx n="87" d="100"/>
          <a:sy n="87" d="100"/>
        </p:scale>
        <p:origin x="222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6" d="100"/>
          <a:sy n="86" d="100"/>
        </p:scale>
        <p:origin x="-224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F608BE-6005-4475-8EFC-C80CAC213EE3}" type="datetimeFigureOut">
              <a:rPr lang="en-US" smtClean="0"/>
              <a:t>8/24/2017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4BA05CF-CF2C-4A10-94A2-50D43ABC0001}" type="slidenum">
              <a:rPr lang="en-US" smtClean="0"/>
              <a:t>‹#›</a:t>
            </a:fld>
            <a:endParaRPr lang="en-US"/>
          </a:p>
        </p:txBody>
      </p:sp>
    </p:spTree>
    <p:extLst>
      <p:ext uri="{BB962C8B-B14F-4D97-AF65-F5344CB8AC3E}">
        <p14:creationId xmlns:p14="http://schemas.microsoft.com/office/powerpoint/2010/main" val="187590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a:t>
            </a:fld>
            <a:endParaRPr lang="en-US"/>
          </a:p>
        </p:txBody>
      </p:sp>
    </p:spTree>
    <p:extLst>
      <p:ext uri="{BB962C8B-B14F-4D97-AF65-F5344CB8AC3E}">
        <p14:creationId xmlns:p14="http://schemas.microsoft.com/office/powerpoint/2010/main" val="61820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10</a:t>
            </a:fld>
            <a:endParaRPr lang="en-US"/>
          </a:p>
        </p:txBody>
      </p:sp>
    </p:spTree>
    <p:extLst>
      <p:ext uri="{BB962C8B-B14F-4D97-AF65-F5344CB8AC3E}">
        <p14:creationId xmlns:p14="http://schemas.microsoft.com/office/powerpoint/2010/main" val="17748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11</a:t>
            </a:fld>
            <a:endParaRPr lang="en-US"/>
          </a:p>
        </p:txBody>
      </p:sp>
    </p:spTree>
    <p:extLst>
      <p:ext uri="{BB962C8B-B14F-4D97-AF65-F5344CB8AC3E}">
        <p14:creationId xmlns:p14="http://schemas.microsoft.com/office/powerpoint/2010/main" val="689750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12</a:t>
            </a:fld>
            <a:endParaRPr lang="en-US"/>
          </a:p>
        </p:txBody>
      </p:sp>
    </p:spTree>
    <p:extLst>
      <p:ext uri="{BB962C8B-B14F-4D97-AF65-F5344CB8AC3E}">
        <p14:creationId xmlns:p14="http://schemas.microsoft.com/office/powerpoint/2010/main" val="84611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13</a:t>
            </a:fld>
            <a:endParaRPr lang="en-US"/>
          </a:p>
        </p:txBody>
      </p:sp>
    </p:spTree>
    <p:extLst>
      <p:ext uri="{BB962C8B-B14F-4D97-AF65-F5344CB8AC3E}">
        <p14:creationId xmlns:p14="http://schemas.microsoft.com/office/powerpoint/2010/main" val="336409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14</a:t>
            </a:fld>
            <a:endParaRPr lang="en-US"/>
          </a:p>
        </p:txBody>
      </p:sp>
    </p:spTree>
    <p:extLst>
      <p:ext uri="{BB962C8B-B14F-4D97-AF65-F5344CB8AC3E}">
        <p14:creationId xmlns:p14="http://schemas.microsoft.com/office/powerpoint/2010/main" val="57297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15</a:t>
            </a:fld>
            <a:endParaRPr lang="en-US"/>
          </a:p>
        </p:txBody>
      </p:sp>
    </p:spTree>
    <p:extLst>
      <p:ext uri="{BB962C8B-B14F-4D97-AF65-F5344CB8AC3E}">
        <p14:creationId xmlns:p14="http://schemas.microsoft.com/office/powerpoint/2010/main" val="2269782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16</a:t>
            </a:fld>
            <a:endParaRPr lang="en-US"/>
          </a:p>
        </p:txBody>
      </p:sp>
    </p:spTree>
    <p:extLst>
      <p:ext uri="{BB962C8B-B14F-4D97-AF65-F5344CB8AC3E}">
        <p14:creationId xmlns:p14="http://schemas.microsoft.com/office/powerpoint/2010/main" val="2776458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17</a:t>
            </a:fld>
            <a:endParaRPr lang="en-US"/>
          </a:p>
        </p:txBody>
      </p:sp>
    </p:spTree>
    <p:extLst>
      <p:ext uri="{BB962C8B-B14F-4D97-AF65-F5344CB8AC3E}">
        <p14:creationId xmlns:p14="http://schemas.microsoft.com/office/powerpoint/2010/main" val="303116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18</a:t>
            </a:fld>
            <a:endParaRPr lang="en-US"/>
          </a:p>
        </p:txBody>
      </p:sp>
    </p:spTree>
    <p:extLst>
      <p:ext uri="{BB962C8B-B14F-4D97-AF65-F5344CB8AC3E}">
        <p14:creationId xmlns:p14="http://schemas.microsoft.com/office/powerpoint/2010/main" val="828245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19</a:t>
            </a:fld>
            <a:endParaRPr lang="en-US"/>
          </a:p>
        </p:txBody>
      </p:sp>
    </p:spTree>
    <p:extLst>
      <p:ext uri="{BB962C8B-B14F-4D97-AF65-F5344CB8AC3E}">
        <p14:creationId xmlns:p14="http://schemas.microsoft.com/office/powerpoint/2010/main" val="15704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a:t>
            </a:fld>
            <a:endParaRPr lang="en-US"/>
          </a:p>
        </p:txBody>
      </p:sp>
    </p:spTree>
    <p:extLst>
      <p:ext uri="{BB962C8B-B14F-4D97-AF65-F5344CB8AC3E}">
        <p14:creationId xmlns:p14="http://schemas.microsoft.com/office/powerpoint/2010/main" val="215220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20</a:t>
            </a:fld>
            <a:endParaRPr lang="en-US"/>
          </a:p>
        </p:txBody>
      </p:sp>
    </p:spTree>
    <p:extLst>
      <p:ext uri="{BB962C8B-B14F-4D97-AF65-F5344CB8AC3E}">
        <p14:creationId xmlns:p14="http://schemas.microsoft.com/office/powerpoint/2010/main" val="546486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21</a:t>
            </a:fld>
            <a:endParaRPr lang="en-US"/>
          </a:p>
        </p:txBody>
      </p:sp>
    </p:spTree>
    <p:extLst>
      <p:ext uri="{BB962C8B-B14F-4D97-AF65-F5344CB8AC3E}">
        <p14:creationId xmlns:p14="http://schemas.microsoft.com/office/powerpoint/2010/main" val="228207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22</a:t>
            </a:fld>
            <a:endParaRPr lang="en-US"/>
          </a:p>
        </p:txBody>
      </p:sp>
    </p:spTree>
    <p:extLst>
      <p:ext uri="{BB962C8B-B14F-4D97-AF65-F5344CB8AC3E}">
        <p14:creationId xmlns:p14="http://schemas.microsoft.com/office/powerpoint/2010/main" val="827592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23</a:t>
            </a:fld>
            <a:endParaRPr lang="en-US"/>
          </a:p>
        </p:txBody>
      </p:sp>
    </p:spTree>
    <p:extLst>
      <p:ext uri="{BB962C8B-B14F-4D97-AF65-F5344CB8AC3E}">
        <p14:creationId xmlns:p14="http://schemas.microsoft.com/office/powerpoint/2010/main" val="3158306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24</a:t>
            </a:fld>
            <a:endParaRPr lang="en-US"/>
          </a:p>
        </p:txBody>
      </p:sp>
    </p:spTree>
    <p:extLst>
      <p:ext uri="{BB962C8B-B14F-4D97-AF65-F5344CB8AC3E}">
        <p14:creationId xmlns:p14="http://schemas.microsoft.com/office/powerpoint/2010/main" val="1338022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25</a:t>
            </a:fld>
            <a:endParaRPr lang="en-US"/>
          </a:p>
        </p:txBody>
      </p:sp>
    </p:spTree>
    <p:extLst>
      <p:ext uri="{BB962C8B-B14F-4D97-AF65-F5344CB8AC3E}">
        <p14:creationId xmlns:p14="http://schemas.microsoft.com/office/powerpoint/2010/main" val="3993500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26</a:t>
            </a:fld>
            <a:endParaRPr lang="en-US"/>
          </a:p>
        </p:txBody>
      </p:sp>
    </p:spTree>
    <p:extLst>
      <p:ext uri="{BB962C8B-B14F-4D97-AF65-F5344CB8AC3E}">
        <p14:creationId xmlns:p14="http://schemas.microsoft.com/office/powerpoint/2010/main" val="190273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27</a:t>
            </a:fld>
            <a:endParaRPr lang="en-US"/>
          </a:p>
        </p:txBody>
      </p:sp>
    </p:spTree>
    <p:extLst>
      <p:ext uri="{BB962C8B-B14F-4D97-AF65-F5344CB8AC3E}">
        <p14:creationId xmlns:p14="http://schemas.microsoft.com/office/powerpoint/2010/main" val="261595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28</a:t>
            </a:fld>
            <a:endParaRPr lang="en-US"/>
          </a:p>
        </p:txBody>
      </p:sp>
    </p:spTree>
    <p:extLst>
      <p:ext uri="{BB962C8B-B14F-4D97-AF65-F5344CB8AC3E}">
        <p14:creationId xmlns:p14="http://schemas.microsoft.com/office/powerpoint/2010/main" val="504682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29</a:t>
            </a:fld>
            <a:endParaRPr lang="en-US"/>
          </a:p>
        </p:txBody>
      </p:sp>
    </p:spTree>
    <p:extLst>
      <p:ext uri="{BB962C8B-B14F-4D97-AF65-F5344CB8AC3E}">
        <p14:creationId xmlns:p14="http://schemas.microsoft.com/office/powerpoint/2010/main" val="341392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3</a:t>
            </a:fld>
            <a:endParaRPr lang="en-US"/>
          </a:p>
        </p:txBody>
      </p:sp>
    </p:spTree>
    <p:extLst>
      <p:ext uri="{BB962C8B-B14F-4D97-AF65-F5344CB8AC3E}">
        <p14:creationId xmlns:p14="http://schemas.microsoft.com/office/powerpoint/2010/main" val="1375110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30</a:t>
            </a:fld>
            <a:endParaRPr lang="en-US"/>
          </a:p>
        </p:txBody>
      </p:sp>
    </p:spTree>
    <p:extLst>
      <p:ext uri="{BB962C8B-B14F-4D97-AF65-F5344CB8AC3E}">
        <p14:creationId xmlns:p14="http://schemas.microsoft.com/office/powerpoint/2010/main" val="3234189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31</a:t>
            </a:fld>
            <a:endParaRPr lang="en-US"/>
          </a:p>
        </p:txBody>
      </p:sp>
    </p:spTree>
    <p:extLst>
      <p:ext uri="{BB962C8B-B14F-4D97-AF65-F5344CB8AC3E}">
        <p14:creationId xmlns:p14="http://schemas.microsoft.com/office/powerpoint/2010/main" val="2395594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32</a:t>
            </a:fld>
            <a:endParaRPr lang="en-US"/>
          </a:p>
        </p:txBody>
      </p:sp>
    </p:spTree>
    <p:extLst>
      <p:ext uri="{BB962C8B-B14F-4D97-AF65-F5344CB8AC3E}">
        <p14:creationId xmlns:p14="http://schemas.microsoft.com/office/powerpoint/2010/main" val="2801709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33</a:t>
            </a:fld>
            <a:endParaRPr lang="en-US"/>
          </a:p>
        </p:txBody>
      </p:sp>
    </p:spTree>
    <p:extLst>
      <p:ext uri="{BB962C8B-B14F-4D97-AF65-F5344CB8AC3E}">
        <p14:creationId xmlns:p14="http://schemas.microsoft.com/office/powerpoint/2010/main" val="950114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34</a:t>
            </a:fld>
            <a:endParaRPr lang="en-US"/>
          </a:p>
        </p:txBody>
      </p:sp>
    </p:spTree>
    <p:extLst>
      <p:ext uri="{BB962C8B-B14F-4D97-AF65-F5344CB8AC3E}">
        <p14:creationId xmlns:p14="http://schemas.microsoft.com/office/powerpoint/2010/main" val="1788508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35</a:t>
            </a:fld>
            <a:endParaRPr lang="en-US"/>
          </a:p>
        </p:txBody>
      </p:sp>
    </p:spTree>
    <p:extLst>
      <p:ext uri="{BB962C8B-B14F-4D97-AF65-F5344CB8AC3E}">
        <p14:creationId xmlns:p14="http://schemas.microsoft.com/office/powerpoint/2010/main" val="924567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36</a:t>
            </a:fld>
            <a:endParaRPr lang="en-US"/>
          </a:p>
        </p:txBody>
      </p:sp>
    </p:spTree>
    <p:extLst>
      <p:ext uri="{BB962C8B-B14F-4D97-AF65-F5344CB8AC3E}">
        <p14:creationId xmlns:p14="http://schemas.microsoft.com/office/powerpoint/2010/main" val="2782569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37</a:t>
            </a:fld>
            <a:endParaRPr lang="en-US"/>
          </a:p>
        </p:txBody>
      </p:sp>
    </p:spTree>
    <p:extLst>
      <p:ext uri="{BB962C8B-B14F-4D97-AF65-F5344CB8AC3E}">
        <p14:creationId xmlns:p14="http://schemas.microsoft.com/office/powerpoint/2010/main" val="1862014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4BA05CF-CF2C-4A10-94A2-50D43ABC0001}" type="slidenum">
              <a:rPr lang="en-US" smtClean="0"/>
              <a:t>38</a:t>
            </a:fld>
            <a:endParaRPr lang="en-US"/>
          </a:p>
        </p:txBody>
      </p:sp>
    </p:spTree>
    <p:extLst>
      <p:ext uri="{BB962C8B-B14F-4D97-AF65-F5344CB8AC3E}">
        <p14:creationId xmlns:p14="http://schemas.microsoft.com/office/powerpoint/2010/main" val="69199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4</a:t>
            </a:fld>
            <a:endParaRPr lang="en-US"/>
          </a:p>
        </p:txBody>
      </p:sp>
    </p:spTree>
    <p:extLst>
      <p:ext uri="{BB962C8B-B14F-4D97-AF65-F5344CB8AC3E}">
        <p14:creationId xmlns:p14="http://schemas.microsoft.com/office/powerpoint/2010/main" val="192892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Software is what makes the hardware work such as Windows for your computer, Apple iOS for your iPhone, firmware for the copier or scanner, etc… this software is known as “operating systems”.  You can install even more software onto the operating system called “Software Applications” or “apps” like </a:t>
            </a:r>
            <a:r>
              <a:rPr lang="en-US" dirty="0" err="1"/>
              <a:t>Quickbooks</a:t>
            </a:r>
            <a:r>
              <a:rPr lang="en-US" dirty="0"/>
              <a:t>, Microsoft Office, iWork, Adobe Acrobat, Firefox, Facebook and Twitter.  Your software may not always “cost you money”. Later, we’ll talk more about software – and specifically – free and open source software.</a:t>
            </a:r>
          </a:p>
          <a:p>
            <a:endParaRPr lang="en-US" dirty="0"/>
          </a:p>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5</a:t>
            </a:fld>
            <a:endParaRPr lang="en-US"/>
          </a:p>
        </p:txBody>
      </p:sp>
    </p:spTree>
    <p:extLst>
      <p:ext uri="{BB962C8B-B14F-4D97-AF65-F5344CB8AC3E}">
        <p14:creationId xmlns:p14="http://schemas.microsoft.com/office/powerpoint/2010/main" val="38093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6</a:t>
            </a:fld>
            <a:endParaRPr lang="en-US"/>
          </a:p>
        </p:txBody>
      </p:sp>
    </p:spTree>
    <p:extLst>
      <p:ext uri="{BB962C8B-B14F-4D97-AF65-F5344CB8AC3E}">
        <p14:creationId xmlns:p14="http://schemas.microsoft.com/office/powerpoint/2010/main" val="12981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7</a:t>
            </a:fld>
            <a:endParaRPr lang="en-US"/>
          </a:p>
        </p:txBody>
      </p:sp>
    </p:spTree>
    <p:extLst>
      <p:ext uri="{BB962C8B-B14F-4D97-AF65-F5344CB8AC3E}">
        <p14:creationId xmlns:p14="http://schemas.microsoft.com/office/powerpoint/2010/main" val="316132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8</a:t>
            </a:fld>
            <a:endParaRPr lang="en-US"/>
          </a:p>
        </p:txBody>
      </p:sp>
    </p:spTree>
    <p:extLst>
      <p:ext uri="{BB962C8B-B14F-4D97-AF65-F5344CB8AC3E}">
        <p14:creationId xmlns:p14="http://schemas.microsoft.com/office/powerpoint/2010/main" val="2524763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05CF-CF2C-4A10-94A2-50D43ABC0001}" type="slidenum">
              <a:rPr lang="en-US" smtClean="0"/>
              <a:t>9</a:t>
            </a:fld>
            <a:endParaRPr lang="en-US"/>
          </a:p>
        </p:txBody>
      </p:sp>
    </p:spTree>
    <p:extLst>
      <p:ext uri="{BB962C8B-B14F-4D97-AF65-F5344CB8AC3E}">
        <p14:creationId xmlns:p14="http://schemas.microsoft.com/office/powerpoint/2010/main" val="422406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59FB59-B16C-4E13-85A9-E6080177EC16}" type="datetime1">
              <a:rPr lang="en-US" smtClean="0"/>
              <a:t>8/24/2017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BAD6B-F51B-4135-9F58-7BF32B97607C}" type="datetime1">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4A1DA5-2C08-4439-B4D1-C73E66A2DE5A}" type="datetime1">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AAAB61-3A10-4B53-A236-44394A6DD108}" type="datetime1">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Title 6"/>
          <p:cNvSpPr>
            <a:spLocks noGrp="1"/>
          </p:cNvSpPr>
          <p:nvPr>
            <p:ph type="title" hasCustomPrompt="1"/>
          </p:nvPr>
        </p:nvSpPr>
        <p:spPr/>
        <p:txBody>
          <a:bodyPr rtlCol="0">
            <a:noAutofit/>
          </a:bodyPr>
          <a:lstStyle>
            <a:lvl1pPr>
              <a:defRPr sz="3600" b="1" cap="none" spc="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extLst/>
          </a:lstStyle>
          <a:p>
            <a:r>
              <a:rPr kumimoji="0"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4FF9AC-AE41-47D4-83AA-4D8133DC49E5}" type="datetime1">
              <a:rPr lang="en-US" smtClean="0"/>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7CC708-C9D6-4476-97C9-D57295EAF71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33870C1-3E36-41AA-8CC2-AB426843796E}" type="datetime1">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2E2D3E4-9281-4D9C-8781-5EF4EAD802BE}" type="datetime1">
              <a:rPr lang="en-US" smtClean="0"/>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8AF334-CEB1-41C7-BFE0-5F53046AF5D6}" type="datetime1">
              <a:rPr lang="en-US" smtClean="0"/>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7CC708-C9D6-4476-97C9-D57295EAF71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5F9C1-5B74-4F0A-B8DA-09A33A1F8F71}" type="datetime1">
              <a:rPr lang="en-US" smtClean="0"/>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B5E4413-B60B-4D9D-8AD1-C6D9D7F600A3}" type="datetime1">
              <a:rPr lang="en-US" smtClean="0"/>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7CC708-C9D6-4476-97C9-D57295EAF71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8D8BA3-2E63-411F-9DBC-642BEA6EFA85}" type="datetime1">
              <a:rPr lang="en-US" smtClean="0"/>
              <a:t>8/24/2017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7CC708-C9D6-4476-97C9-D57295EAF71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1F862D0-129F-4D1A-ACA3-BD402A536D86}" type="datetime1">
              <a:rPr lang="en-US" smtClean="0"/>
              <a:t>8/24/2017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7CC708-C9D6-4476-97C9-D57295EAF7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png"/><Relationship Id="rId39" Type="http://schemas.openxmlformats.org/officeDocument/2006/relationships/image" Target="../media/image81.png"/><Relationship Id="rId3" Type="http://schemas.openxmlformats.org/officeDocument/2006/relationships/image" Target="../media/image45.wmf"/><Relationship Id="rId21" Type="http://schemas.openxmlformats.org/officeDocument/2006/relationships/image" Target="../media/image63.png"/><Relationship Id="rId34" Type="http://schemas.openxmlformats.org/officeDocument/2006/relationships/image" Target="../media/image76.png"/><Relationship Id="rId42" Type="http://schemas.openxmlformats.org/officeDocument/2006/relationships/image" Target="../media/image84.png"/><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png"/><Relationship Id="rId38" Type="http://schemas.openxmlformats.org/officeDocument/2006/relationships/image" Target="../media/image80.png"/><Relationship Id="rId46" Type="http://schemas.openxmlformats.org/officeDocument/2006/relationships/image" Target="../media/image88.png"/><Relationship Id="rId2" Type="http://schemas.openxmlformats.org/officeDocument/2006/relationships/notesSlide" Target="../notesSlides/notesSlide18.xml"/><Relationship Id="rId16" Type="http://schemas.openxmlformats.org/officeDocument/2006/relationships/image" Target="../media/image58.png"/><Relationship Id="rId20" Type="http://schemas.openxmlformats.org/officeDocument/2006/relationships/image" Target="../media/image62.png"/><Relationship Id="rId29" Type="http://schemas.openxmlformats.org/officeDocument/2006/relationships/image" Target="../media/image71.png"/><Relationship Id="rId41"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24" Type="http://schemas.openxmlformats.org/officeDocument/2006/relationships/image" Target="../media/image66.pn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png"/><Relationship Id="rId45" Type="http://schemas.openxmlformats.org/officeDocument/2006/relationships/image" Target="../media/image87.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png"/><Relationship Id="rId28" Type="http://schemas.openxmlformats.org/officeDocument/2006/relationships/image" Target="../media/image70.png"/><Relationship Id="rId36" Type="http://schemas.openxmlformats.org/officeDocument/2006/relationships/image" Target="../media/image78.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png"/><Relationship Id="rId44" Type="http://schemas.openxmlformats.org/officeDocument/2006/relationships/image" Target="../media/image86.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png"/><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8.jpeg"/><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5.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22.jpeg"/><Relationship Id="rId11" Type="http://schemas.openxmlformats.org/officeDocument/2006/relationships/image" Target="../media/image127.png"/><Relationship Id="rId5" Type="http://schemas.openxmlformats.org/officeDocument/2006/relationships/image" Target="../media/image121.jpeg"/><Relationship Id="rId10" Type="http://schemas.openxmlformats.org/officeDocument/2006/relationships/image" Target="../media/image126.png"/><Relationship Id="rId4" Type="http://schemas.openxmlformats.org/officeDocument/2006/relationships/image" Target="../media/image120.gif"/><Relationship Id="rId9" Type="http://schemas.openxmlformats.org/officeDocument/2006/relationships/image" Target="../media/image125.jpeg"/></Relationships>
</file>

<file path=ppt/slides/_rels/slide3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idlandss.org/" TargetMode="External"/><Relationship Id="rId2" Type="http://schemas.openxmlformats.org/officeDocument/2006/relationships/hyperlink" Target="mailto:ghires@midlandss.org" TargetMode="External"/><Relationship Id="rId1" Type="http://schemas.openxmlformats.org/officeDocument/2006/relationships/slideLayout" Target="../slideLayouts/slideLayout2.xml"/><Relationship Id="rId4" Type="http://schemas.openxmlformats.org/officeDocument/2006/relationships/hyperlink" Target="http://hiresconsult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Technology</a:t>
            </a:r>
          </a:p>
        </p:txBody>
      </p:sp>
      <p:sp>
        <p:nvSpPr>
          <p:cNvPr id="3" name="Subtitle 2"/>
          <p:cNvSpPr>
            <a:spLocks noGrp="1"/>
          </p:cNvSpPr>
          <p:nvPr>
            <p:ph type="subTitle" idx="1"/>
          </p:nvPr>
        </p:nvSpPr>
        <p:spPr/>
        <p:txBody>
          <a:bodyPr/>
          <a:lstStyle/>
          <a:p>
            <a:r>
              <a:rPr lang="en-US" dirty="0"/>
              <a:t>Tools in your Technology Plan</a:t>
            </a:r>
          </a:p>
        </p:txBody>
      </p:sp>
      <p:sp>
        <p:nvSpPr>
          <p:cNvPr id="4" name="TextBox 3"/>
          <p:cNvSpPr txBox="1"/>
          <p:nvPr/>
        </p:nvSpPr>
        <p:spPr>
          <a:xfrm>
            <a:off x="5257800" y="228600"/>
            <a:ext cx="3276600" cy="338554"/>
          </a:xfrm>
          <a:prstGeom prst="rect">
            <a:avLst/>
          </a:prstGeom>
          <a:noFill/>
        </p:spPr>
        <p:txBody>
          <a:bodyPr wrap="square" rtlCol="0">
            <a:spAutoFit/>
          </a:bodyPr>
          <a:lstStyle/>
          <a:p>
            <a:pPr algn="r"/>
            <a:r>
              <a:rPr lang="en-US" sz="1600" i="1" u="sng" dirty="0">
                <a:solidFill>
                  <a:schemeClr val="accent6"/>
                </a:solidFill>
              </a:rPr>
              <a:t>August 2017</a:t>
            </a:r>
          </a:p>
        </p:txBody>
      </p:sp>
    </p:spTree>
    <p:extLst>
      <p:ext uri="{BB962C8B-B14F-4D97-AF65-F5344CB8AC3E}">
        <p14:creationId xmlns:p14="http://schemas.microsoft.com/office/powerpoint/2010/main" val="20379517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2"/>
          <a:lstStyle/>
          <a:p>
            <a:pPr>
              <a:lnSpc>
                <a:spcPct val="125000"/>
              </a:lnSpc>
            </a:pPr>
            <a:r>
              <a:rPr lang="en-US" dirty="0"/>
              <a:t>Client/Server</a:t>
            </a:r>
          </a:p>
          <a:p>
            <a:pPr>
              <a:lnSpc>
                <a:spcPct val="125000"/>
              </a:lnSpc>
            </a:pPr>
            <a:r>
              <a:rPr lang="en-US" dirty="0"/>
              <a:t>Local</a:t>
            </a:r>
          </a:p>
          <a:p>
            <a:pPr>
              <a:lnSpc>
                <a:spcPct val="125000"/>
              </a:lnSpc>
            </a:pPr>
            <a:r>
              <a:rPr lang="en-US" dirty="0"/>
              <a:t>File/Server shares</a:t>
            </a:r>
          </a:p>
          <a:p>
            <a:pPr>
              <a:lnSpc>
                <a:spcPct val="125000"/>
              </a:lnSpc>
            </a:pPr>
            <a:r>
              <a:rPr lang="en-US" dirty="0"/>
              <a:t>Online</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10</a:t>
            </a:fld>
            <a:endParaRPr lang="en-US"/>
          </a:p>
        </p:txBody>
      </p:sp>
      <p:sp>
        <p:nvSpPr>
          <p:cNvPr id="4" name="Title 3"/>
          <p:cNvSpPr>
            <a:spLocks noGrp="1"/>
          </p:cNvSpPr>
          <p:nvPr>
            <p:ph type="title"/>
          </p:nvPr>
        </p:nvSpPr>
        <p:spPr/>
        <p:txBody>
          <a:bodyPr>
            <a:normAutofit/>
          </a:bodyPr>
          <a:lstStyle/>
          <a:p>
            <a:r>
              <a:rPr lang="en-US" sz="3600" dirty="0"/>
              <a:t>Databases</a:t>
            </a:r>
          </a:p>
        </p:txBody>
      </p:sp>
    </p:spTree>
    <p:extLst>
      <p:ext uri="{BB962C8B-B14F-4D97-AF65-F5344CB8AC3E}">
        <p14:creationId xmlns:p14="http://schemas.microsoft.com/office/powerpoint/2010/main" val="936534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319271"/>
          </a:xfrm>
        </p:spPr>
        <p:txBody>
          <a:bodyPr numCol="1">
            <a:normAutofit/>
          </a:bodyPr>
          <a:lstStyle/>
          <a:p>
            <a:pPr>
              <a:lnSpc>
                <a:spcPct val="125000"/>
              </a:lnSpc>
            </a:pPr>
            <a:r>
              <a:rPr lang="en-US" dirty="0"/>
              <a:t>Website(s) / FTP</a:t>
            </a:r>
          </a:p>
          <a:p>
            <a:pPr>
              <a:lnSpc>
                <a:spcPct val="125000"/>
              </a:lnSpc>
            </a:pPr>
            <a:r>
              <a:rPr lang="en-US" dirty="0"/>
              <a:t>Domain names</a:t>
            </a:r>
          </a:p>
          <a:p>
            <a:pPr>
              <a:lnSpc>
                <a:spcPct val="125000"/>
              </a:lnSpc>
            </a:pPr>
            <a:r>
              <a:rPr lang="en-US" dirty="0"/>
              <a:t>Facebook/Twitter/LinkedIn/Pinterest, etc.</a:t>
            </a:r>
          </a:p>
          <a:p>
            <a:pPr>
              <a:lnSpc>
                <a:spcPct val="125000"/>
              </a:lnSpc>
            </a:pPr>
            <a:r>
              <a:rPr lang="en-US" dirty="0"/>
              <a:t>Email</a:t>
            </a:r>
          </a:p>
          <a:p>
            <a:pPr>
              <a:lnSpc>
                <a:spcPct val="125000"/>
              </a:lnSpc>
            </a:pPr>
            <a:r>
              <a:rPr lang="en-US" dirty="0"/>
              <a:t>Access/Passwords</a:t>
            </a:r>
          </a:p>
          <a:p>
            <a:pPr lvl="1">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11</a:t>
            </a:fld>
            <a:endParaRPr lang="en-US"/>
          </a:p>
        </p:txBody>
      </p:sp>
      <p:sp>
        <p:nvSpPr>
          <p:cNvPr id="4" name="Title 3"/>
          <p:cNvSpPr>
            <a:spLocks noGrp="1"/>
          </p:cNvSpPr>
          <p:nvPr>
            <p:ph type="title"/>
          </p:nvPr>
        </p:nvSpPr>
        <p:spPr/>
        <p:txBody>
          <a:bodyPr>
            <a:normAutofit/>
          </a:bodyPr>
          <a:lstStyle/>
          <a:p>
            <a:r>
              <a:rPr lang="en-US" sz="3600" dirty="0"/>
              <a:t>Online Presences</a:t>
            </a:r>
          </a:p>
        </p:txBody>
      </p:sp>
    </p:spTree>
    <p:extLst>
      <p:ext uri="{BB962C8B-B14F-4D97-AF65-F5344CB8AC3E}">
        <p14:creationId xmlns:p14="http://schemas.microsoft.com/office/powerpoint/2010/main" val="136444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numCol="1">
            <a:normAutofit/>
          </a:bodyPr>
          <a:lstStyle/>
          <a:p>
            <a:r>
              <a:rPr lang="en-US" dirty="0"/>
              <a:t>TechSoup</a:t>
            </a:r>
          </a:p>
          <a:p>
            <a:pPr lvl="1"/>
            <a:r>
              <a:rPr lang="en-US" dirty="0"/>
              <a:t>Tech Planning 101: Getting Started and Assessing Your IT Infrastructure (Free)</a:t>
            </a:r>
          </a:p>
          <a:p>
            <a:r>
              <a:rPr lang="en-US" dirty="0"/>
              <a:t>Inventory Software</a:t>
            </a:r>
          </a:p>
          <a:p>
            <a:pPr lvl="1"/>
            <a:r>
              <a:rPr lang="en-US" dirty="0" err="1"/>
              <a:t>Spiceworks</a:t>
            </a:r>
            <a:endParaRPr lang="en-US" dirty="0"/>
          </a:p>
          <a:p>
            <a:pPr lvl="1"/>
            <a:r>
              <a:rPr lang="en-US" dirty="0" err="1"/>
              <a:t>SysAid</a:t>
            </a:r>
            <a:r>
              <a:rPr lang="en-US" dirty="0"/>
              <a:t> Free Edition</a:t>
            </a:r>
          </a:p>
          <a:p>
            <a:pPr lvl="1"/>
            <a:r>
              <a:rPr lang="en-US" dirty="0"/>
              <a:t>IT Asset Tool</a:t>
            </a:r>
          </a:p>
          <a:p>
            <a:pPr lvl="1"/>
            <a:r>
              <a:rPr lang="en-US" dirty="0"/>
              <a:t>Spreadsheets</a:t>
            </a:r>
          </a:p>
        </p:txBody>
      </p:sp>
      <p:sp>
        <p:nvSpPr>
          <p:cNvPr id="3" name="Slide Number Placeholder 2"/>
          <p:cNvSpPr>
            <a:spLocks noGrp="1"/>
          </p:cNvSpPr>
          <p:nvPr>
            <p:ph type="sldNum" sz="quarter" idx="12"/>
          </p:nvPr>
        </p:nvSpPr>
        <p:spPr/>
        <p:txBody>
          <a:bodyPr/>
          <a:lstStyle/>
          <a:p>
            <a:fld id="{5D7CC708-C9D6-4476-97C9-D57295EAF710}" type="slidenum">
              <a:rPr lang="en-US" smtClean="0"/>
              <a:t>12</a:t>
            </a:fld>
            <a:endParaRPr lang="en-US"/>
          </a:p>
        </p:txBody>
      </p:sp>
      <p:sp>
        <p:nvSpPr>
          <p:cNvPr id="4" name="Title 3"/>
          <p:cNvSpPr>
            <a:spLocks noGrp="1"/>
          </p:cNvSpPr>
          <p:nvPr>
            <p:ph type="title"/>
          </p:nvPr>
        </p:nvSpPr>
        <p:spPr/>
        <p:txBody>
          <a:bodyPr/>
          <a:lstStyle/>
          <a:p>
            <a:r>
              <a:rPr lang="en-US" dirty="0"/>
              <a:t>Recommendations</a:t>
            </a:r>
          </a:p>
        </p:txBody>
      </p:sp>
    </p:spTree>
    <p:extLst>
      <p:ext uri="{BB962C8B-B14F-4D97-AF65-F5344CB8AC3E}">
        <p14:creationId xmlns:p14="http://schemas.microsoft.com/office/powerpoint/2010/main" val="9415792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13</a:t>
            </a:fld>
            <a:endParaRPr lang="en-US"/>
          </a:p>
        </p:txBody>
      </p:sp>
      <p:sp>
        <p:nvSpPr>
          <p:cNvPr id="4" name="Title 3"/>
          <p:cNvSpPr>
            <a:spLocks noGrp="1"/>
          </p:cNvSpPr>
          <p:nvPr>
            <p:ph type="title"/>
          </p:nvPr>
        </p:nvSpPr>
        <p:spPr/>
        <p:txBody>
          <a:bodyPr>
            <a:normAutofit/>
          </a:bodyPr>
          <a:lstStyle/>
          <a:p>
            <a:r>
              <a:rPr lang="en-US" dirty="0"/>
              <a:t>Technology Tools: Cloud</a:t>
            </a:r>
          </a:p>
        </p:txBody>
      </p:sp>
      <p:pic>
        <p:nvPicPr>
          <p:cNvPr id="2050" name="Picture 2" descr="Image result for office36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1200" y="4191000"/>
            <a:ext cx="26765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zure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749154"/>
            <a:ext cx="2221239" cy="11464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mage result for amazon web services logo -sv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0518" y="1015509"/>
            <a:ext cx="2937351"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google cloud platform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6554" y="3816381"/>
            <a:ext cx="3071913" cy="1738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mage result for cloud storage"/>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12945" y="2462407"/>
            <a:ext cx="3265084" cy="2378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result for facebook"/>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22874" y="5468006"/>
            <a:ext cx="938213" cy="93821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twitt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93085" y="257892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napcha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9439" y="1652424"/>
            <a:ext cx="1677471" cy="111918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pinteres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0519" y="3318700"/>
            <a:ext cx="995362" cy="99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8813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14</a:t>
            </a:fld>
            <a:endParaRPr lang="en-US"/>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800" y="930062"/>
            <a:ext cx="6781800" cy="5477882"/>
          </a:xfrm>
          <a:prstGeom prst="rect">
            <a:avLst/>
          </a:prstGeom>
        </p:spPr>
      </p:pic>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 COMPUTING</a:t>
            </a:r>
          </a:p>
        </p:txBody>
      </p:sp>
    </p:spTree>
    <p:extLst>
      <p:ext uri="{BB962C8B-B14F-4D97-AF65-F5344CB8AC3E}">
        <p14:creationId xmlns:p14="http://schemas.microsoft.com/office/powerpoint/2010/main" val="3818711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15</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265809"/>
            <a:ext cx="8333255" cy="5058791"/>
          </a:xfrm>
          <a:prstGeom prst="rect">
            <a:avLst/>
          </a:prstGeom>
        </p:spPr>
      </p:pic>
      <p:sp>
        <p:nvSpPr>
          <p:cNvPr id="10" name="Title 3"/>
          <p:cNvSpPr txBox="1">
            <a:spLocks/>
          </p:cNvSpPr>
          <p:nvPr/>
        </p:nvSpPr>
        <p:spPr>
          <a:xfrm>
            <a:off x="394024" y="2286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CLOUD</a:t>
            </a:r>
            <a:r>
              <a:rPr lang="en-US" dirty="0"/>
              <a:t> </a:t>
            </a:r>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OPTIONS</a:t>
            </a:r>
          </a:p>
        </p:txBody>
      </p:sp>
    </p:spTree>
    <p:extLst>
      <p:ext uri="{BB962C8B-B14F-4D97-AF65-F5344CB8AC3E}">
        <p14:creationId xmlns:p14="http://schemas.microsoft.com/office/powerpoint/2010/main" val="3638482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16</a:t>
            </a:fld>
            <a:endParaRPr lang="en-US"/>
          </a:p>
        </p:txBody>
      </p:sp>
      <p:pic>
        <p:nvPicPr>
          <p:cNvPr id="6" name="Picture 5"/>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8839200" cy="6253938"/>
          </a:xfrm>
          <a:prstGeom prst="rect">
            <a:avLst/>
          </a:prstGeom>
        </p:spPr>
      </p:pic>
    </p:spTree>
    <p:extLst>
      <p:ext uri="{BB962C8B-B14F-4D97-AF65-F5344CB8AC3E}">
        <p14:creationId xmlns:p14="http://schemas.microsoft.com/office/powerpoint/2010/main" val="1214998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7CC708-C9D6-4476-97C9-D57295EAF710}" type="slidenum">
              <a:rPr lang="en-US" smtClean="0"/>
              <a:t>17</a:t>
            </a:fld>
            <a:endParaRPr lang="en-US"/>
          </a:p>
        </p:txBody>
      </p:sp>
      <p:pic>
        <p:nvPicPr>
          <p:cNvPr id="3" name="Picture 2"/>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0"/>
            <a:ext cx="4419600" cy="6629400"/>
          </a:xfrm>
          <a:prstGeom prst="rect">
            <a:avLst/>
          </a:prstGeom>
        </p:spPr>
      </p:pic>
      <p:pic>
        <p:nvPicPr>
          <p:cNvPr id="4" name="Picture 3"/>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402015" y="76200"/>
            <a:ext cx="4724400" cy="6781800"/>
          </a:xfrm>
          <a:prstGeom prst="rect">
            <a:avLst/>
          </a:prstGeom>
        </p:spPr>
      </p:pic>
    </p:spTree>
    <p:extLst>
      <p:ext uri="{BB962C8B-B14F-4D97-AF65-F5344CB8AC3E}">
        <p14:creationId xmlns:p14="http://schemas.microsoft.com/office/powerpoint/2010/main" val="276921253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18</a:t>
            </a:fld>
            <a:endParaRPr lang="en-US"/>
          </a:p>
        </p:txBody>
      </p:sp>
      <p:sp>
        <p:nvSpPr>
          <p:cNvPr id="4" name="Title 3"/>
          <p:cNvSpPr>
            <a:spLocks noGrp="1"/>
          </p:cNvSpPr>
          <p:nvPr>
            <p:ph type="title"/>
          </p:nvPr>
        </p:nvSpPr>
        <p:spPr/>
        <p:txBody>
          <a:bodyPr/>
          <a:lstStyle/>
          <a:p>
            <a:r>
              <a:rPr lang="en-US" dirty="0"/>
              <a:t>Which one?</a:t>
            </a:r>
          </a:p>
        </p:txBody>
      </p:sp>
      <p:pic>
        <p:nvPicPr>
          <p:cNvPr id="2050" name="Picture 2" descr="C:\Users\Gary\AppData\Local\Microsoft\Windows\Temporary Internet Files\Content.IE5\9BFZVD0Y\MC900078622[1].wm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1400" y="2286000"/>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2107" name="Picture 210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00200" y="3787883"/>
            <a:ext cx="406349" cy="406349"/>
          </a:xfrm>
          <a:prstGeom prst="rect">
            <a:avLst/>
          </a:prstGeom>
        </p:spPr>
      </p:pic>
      <p:pic>
        <p:nvPicPr>
          <p:cNvPr id="2108" name="Picture 210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61166" y="4778999"/>
            <a:ext cx="406349" cy="406349"/>
          </a:xfrm>
          <a:prstGeom prst="rect">
            <a:avLst/>
          </a:prstGeom>
        </p:spPr>
      </p:pic>
      <p:pic>
        <p:nvPicPr>
          <p:cNvPr id="2109" name="Picture 210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62200" y="3450238"/>
            <a:ext cx="406349" cy="406349"/>
          </a:xfrm>
          <a:prstGeom prst="rect">
            <a:avLst/>
          </a:prstGeom>
        </p:spPr>
      </p:pic>
      <p:pic>
        <p:nvPicPr>
          <p:cNvPr id="2110" name="Picture 210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222252" y="4283869"/>
            <a:ext cx="406349" cy="406349"/>
          </a:xfrm>
          <a:prstGeom prst="rect">
            <a:avLst/>
          </a:prstGeom>
        </p:spPr>
      </p:pic>
      <p:pic>
        <p:nvPicPr>
          <p:cNvPr id="2111" name="Picture 2110"/>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378225" y="5230149"/>
            <a:ext cx="406349" cy="406349"/>
          </a:xfrm>
          <a:prstGeom prst="rect">
            <a:avLst/>
          </a:prstGeom>
        </p:spPr>
      </p:pic>
      <p:pic>
        <p:nvPicPr>
          <p:cNvPr id="2112" name="Picture 21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31717" y="3356403"/>
            <a:ext cx="406349" cy="406349"/>
          </a:xfrm>
          <a:prstGeom prst="rect">
            <a:avLst/>
          </a:prstGeom>
        </p:spPr>
      </p:pic>
      <p:pic>
        <p:nvPicPr>
          <p:cNvPr id="2113" name="Picture 21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974988" y="4372650"/>
            <a:ext cx="406349" cy="406349"/>
          </a:xfrm>
          <a:prstGeom prst="rect">
            <a:avLst/>
          </a:prstGeom>
        </p:spPr>
      </p:pic>
      <p:pic>
        <p:nvPicPr>
          <p:cNvPr id="2114" name="Picture 21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568825" y="3450238"/>
            <a:ext cx="406349" cy="406349"/>
          </a:xfrm>
          <a:prstGeom prst="rect">
            <a:avLst/>
          </a:prstGeom>
        </p:spPr>
      </p:pic>
      <p:pic>
        <p:nvPicPr>
          <p:cNvPr id="2115" name="Picture 2114"/>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775174" y="3436999"/>
            <a:ext cx="406349" cy="406349"/>
          </a:xfrm>
          <a:prstGeom prst="rect">
            <a:avLst/>
          </a:prstGeom>
        </p:spPr>
      </p:pic>
      <p:pic>
        <p:nvPicPr>
          <p:cNvPr id="2116" name="Picture 2115"/>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2067515" y="5751780"/>
            <a:ext cx="406349" cy="406349"/>
          </a:xfrm>
          <a:prstGeom prst="rect">
            <a:avLst/>
          </a:prstGeom>
        </p:spPr>
      </p:pic>
      <p:pic>
        <p:nvPicPr>
          <p:cNvPr id="2117" name="Picture 2116"/>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6371999" y="4320287"/>
            <a:ext cx="406349" cy="406349"/>
          </a:xfrm>
          <a:prstGeom prst="rect">
            <a:avLst/>
          </a:prstGeom>
        </p:spPr>
      </p:pic>
      <p:pic>
        <p:nvPicPr>
          <p:cNvPr id="2118" name="Picture 2117"/>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2417096" y="4493804"/>
            <a:ext cx="406349" cy="406349"/>
          </a:xfrm>
          <a:prstGeom prst="rect">
            <a:avLst/>
          </a:prstGeom>
        </p:spPr>
      </p:pic>
      <p:pic>
        <p:nvPicPr>
          <p:cNvPr id="2119" name="Picture 2118"/>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7562476" y="5064994"/>
            <a:ext cx="406349" cy="406349"/>
          </a:xfrm>
          <a:prstGeom prst="rect">
            <a:avLst/>
          </a:prstGeom>
        </p:spPr>
      </p:pic>
      <p:pic>
        <p:nvPicPr>
          <p:cNvPr id="2120" name="Picture 2119"/>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5460748" y="4961165"/>
            <a:ext cx="406349" cy="406349"/>
          </a:xfrm>
          <a:prstGeom prst="rect">
            <a:avLst/>
          </a:prstGeom>
        </p:spPr>
      </p:pic>
      <p:pic>
        <p:nvPicPr>
          <p:cNvPr id="2121" name="Picture 2120"/>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071697" y="3991057"/>
            <a:ext cx="406349" cy="406349"/>
          </a:xfrm>
          <a:prstGeom prst="rect">
            <a:avLst/>
          </a:prstGeom>
        </p:spPr>
      </p:pic>
      <p:pic>
        <p:nvPicPr>
          <p:cNvPr id="2122" name="Picture 2121"/>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5867097" y="5888356"/>
            <a:ext cx="406349" cy="406349"/>
          </a:xfrm>
          <a:prstGeom prst="rect">
            <a:avLst/>
          </a:prstGeom>
        </p:spPr>
      </p:pic>
      <p:pic>
        <p:nvPicPr>
          <p:cNvPr id="2123" name="Picture 2122"/>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6768825" y="5625825"/>
            <a:ext cx="406349" cy="406349"/>
          </a:xfrm>
          <a:prstGeom prst="rect">
            <a:avLst/>
          </a:prstGeom>
        </p:spPr>
      </p:pic>
      <p:pic>
        <p:nvPicPr>
          <p:cNvPr id="2124" name="Picture 2123"/>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264450" y="350512"/>
            <a:ext cx="406349" cy="406349"/>
          </a:xfrm>
          <a:prstGeom prst="rect">
            <a:avLst/>
          </a:prstGeom>
        </p:spPr>
      </p:pic>
      <p:pic>
        <p:nvPicPr>
          <p:cNvPr id="2125" name="Picture 2124"/>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5162476" y="545796"/>
            <a:ext cx="406349" cy="406349"/>
          </a:xfrm>
          <a:prstGeom prst="rect">
            <a:avLst/>
          </a:prstGeom>
        </p:spPr>
      </p:pic>
      <p:pic>
        <p:nvPicPr>
          <p:cNvPr id="2126" name="Picture 2125"/>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6152376" y="838200"/>
            <a:ext cx="406349" cy="406349"/>
          </a:xfrm>
          <a:prstGeom prst="rect">
            <a:avLst/>
          </a:prstGeom>
        </p:spPr>
      </p:pic>
      <p:pic>
        <p:nvPicPr>
          <p:cNvPr id="2127" name="Picture 2126"/>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8183830" y="952769"/>
            <a:ext cx="406349" cy="406349"/>
          </a:xfrm>
          <a:prstGeom prst="rect">
            <a:avLst/>
          </a:prstGeom>
        </p:spPr>
      </p:pic>
      <p:pic>
        <p:nvPicPr>
          <p:cNvPr id="2128" name="Picture 2127"/>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7200943" y="1133872"/>
            <a:ext cx="406349" cy="406349"/>
          </a:xfrm>
          <a:prstGeom prst="rect">
            <a:avLst/>
          </a:prstGeom>
        </p:spPr>
      </p:pic>
      <p:pic>
        <p:nvPicPr>
          <p:cNvPr id="2129" name="Picture 2128"/>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8183830" y="1791066"/>
            <a:ext cx="406349" cy="406349"/>
          </a:xfrm>
          <a:prstGeom prst="rect">
            <a:avLst/>
          </a:prstGeom>
        </p:spPr>
      </p:pic>
      <p:pic>
        <p:nvPicPr>
          <p:cNvPr id="2130" name="Picture 2129"/>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370566" y="3459203"/>
            <a:ext cx="406349" cy="406349"/>
          </a:xfrm>
          <a:prstGeom prst="rect">
            <a:avLst/>
          </a:prstGeom>
        </p:spPr>
      </p:pic>
      <p:pic>
        <p:nvPicPr>
          <p:cNvPr id="2131" name="Picture 2130"/>
          <p:cNvPicPr>
            <a:picLocks noChangeAspect="1"/>
          </p:cNvPicPr>
          <p:nvPr/>
        </p:nvPicPr>
        <p:blipFill>
          <a:blip r:embed="rId28">
            <a:extLst>
              <a:ext uri="{28A0092B-C50C-407E-A947-70E740481C1C}">
                <a14:useLocalDpi xmlns:a14="http://schemas.microsoft.com/office/drawing/2010/main"/>
              </a:ext>
            </a:extLst>
          </a:blip>
          <a:stretch>
            <a:fillRect/>
          </a:stretch>
        </p:blipFill>
        <p:spPr>
          <a:xfrm>
            <a:off x="1277898" y="1562292"/>
            <a:ext cx="406349" cy="406349"/>
          </a:xfrm>
          <a:prstGeom prst="rect">
            <a:avLst/>
          </a:prstGeom>
        </p:spPr>
      </p:pic>
      <p:pic>
        <p:nvPicPr>
          <p:cNvPr id="2132" name="Picture 2131"/>
          <p:cNvPicPr>
            <a:picLocks noChangeAspect="1"/>
          </p:cNvPicPr>
          <p:nvPr/>
        </p:nvPicPr>
        <p:blipFill>
          <a:blip r:embed="rId29">
            <a:extLst>
              <a:ext uri="{28A0092B-C50C-407E-A947-70E740481C1C}">
                <a14:useLocalDpi xmlns:a14="http://schemas.microsoft.com/office/drawing/2010/main"/>
              </a:ext>
            </a:extLst>
          </a:blip>
          <a:stretch>
            <a:fillRect/>
          </a:stretch>
        </p:blipFill>
        <p:spPr>
          <a:xfrm>
            <a:off x="2034060" y="1879651"/>
            <a:ext cx="406349" cy="406349"/>
          </a:xfrm>
          <a:prstGeom prst="rect">
            <a:avLst/>
          </a:prstGeom>
        </p:spPr>
      </p:pic>
      <p:pic>
        <p:nvPicPr>
          <p:cNvPr id="2133" name="Picture 2132"/>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3166437" y="1930349"/>
            <a:ext cx="406349" cy="406349"/>
          </a:xfrm>
          <a:prstGeom prst="rect">
            <a:avLst/>
          </a:prstGeom>
        </p:spPr>
      </p:pic>
      <p:pic>
        <p:nvPicPr>
          <p:cNvPr id="2134" name="Picture 2133"/>
          <p:cNvPicPr>
            <a:picLocks noChangeAspect="1"/>
          </p:cNvPicPr>
          <p:nvPr/>
        </p:nvPicPr>
        <p:blipFill>
          <a:blip r:embed="rId31">
            <a:extLst>
              <a:ext uri="{28A0092B-C50C-407E-A947-70E740481C1C}">
                <a14:useLocalDpi xmlns:a14="http://schemas.microsoft.com/office/drawing/2010/main"/>
              </a:ext>
            </a:extLst>
          </a:blip>
          <a:stretch>
            <a:fillRect/>
          </a:stretch>
        </p:blipFill>
        <p:spPr>
          <a:xfrm>
            <a:off x="4038600" y="1359118"/>
            <a:ext cx="406349" cy="406349"/>
          </a:xfrm>
          <a:prstGeom prst="rect">
            <a:avLst/>
          </a:prstGeom>
        </p:spPr>
      </p:pic>
      <p:pic>
        <p:nvPicPr>
          <p:cNvPr id="2135" name="Picture 2134"/>
          <p:cNvPicPr>
            <a:picLocks noChangeAspect="1"/>
          </p:cNvPicPr>
          <p:nvPr/>
        </p:nvPicPr>
        <p:blipFill>
          <a:blip r:embed="rId32">
            <a:extLst>
              <a:ext uri="{28A0092B-C50C-407E-A947-70E740481C1C}">
                <a14:useLocalDpi xmlns:a14="http://schemas.microsoft.com/office/drawing/2010/main"/>
              </a:ext>
            </a:extLst>
          </a:blip>
          <a:stretch>
            <a:fillRect/>
          </a:stretch>
        </p:blipFill>
        <p:spPr>
          <a:xfrm>
            <a:off x="5626017" y="1524000"/>
            <a:ext cx="406349" cy="406349"/>
          </a:xfrm>
          <a:prstGeom prst="rect">
            <a:avLst/>
          </a:prstGeom>
        </p:spPr>
      </p:pic>
      <p:pic>
        <p:nvPicPr>
          <p:cNvPr id="2136" name="Picture 2135"/>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6512476" y="2209875"/>
            <a:ext cx="406349" cy="406349"/>
          </a:xfrm>
          <a:prstGeom prst="rect">
            <a:avLst/>
          </a:prstGeom>
        </p:spPr>
      </p:pic>
      <p:pic>
        <p:nvPicPr>
          <p:cNvPr id="2137" name="Picture 2136"/>
          <p:cNvPicPr>
            <a:picLocks noChangeAspect="1"/>
          </p:cNvPicPr>
          <p:nvPr/>
        </p:nvPicPr>
        <p:blipFill>
          <a:blip r:embed="rId34">
            <a:extLst>
              <a:ext uri="{28A0092B-C50C-407E-A947-70E740481C1C}">
                <a14:useLocalDpi xmlns:a14="http://schemas.microsoft.com/office/drawing/2010/main"/>
              </a:ext>
            </a:extLst>
          </a:blip>
          <a:stretch>
            <a:fillRect/>
          </a:stretch>
        </p:blipFill>
        <p:spPr>
          <a:xfrm>
            <a:off x="7581295" y="2209876"/>
            <a:ext cx="406349" cy="406349"/>
          </a:xfrm>
          <a:prstGeom prst="rect">
            <a:avLst/>
          </a:prstGeom>
        </p:spPr>
      </p:pic>
      <p:pic>
        <p:nvPicPr>
          <p:cNvPr id="2138" name="Picture 2137"/>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8183830" y="2819399"/>
            <a:ext cx="406349" cy="406349"/>
          </a:xfrm>
          <a:prstGeom prst="rect">
            <a:avLst/>
          </a:prstGeom>
        </p:spPr>
      </p:pic>
      <p:pic>
        <p:nvPicPr>
          <p:cNvPr id="2139" name="Picture 2138"/>
          <p:cNvPicPr>
            <a:picLocks noChangeAspect="1"/>
          </p:cNvPicPr>
          <p:nvPr/>
        </p:nvPicPr>
        <p:blipFill>
          <a:blip r:embed="rId36">
            <a:extLst>
              <a:ext uri="{28A0092B-C50C-407E-A947-70E740481C1C}">
                <a14:useLocalDpi xmlns:a14="http://schemas.microsoft.com/office/drawing/2010/main"/>
              </a:ext>
            </a:extLst>
          </a:blip>
          <a:stretch>
            <a:fillRect/>
          </a:stretch>
        </p:blipFill>
        <p:spPr>
          <a:xfrm>
            <a:off x="8118825" y="5828999"/>
            <a:ext cx="406349" cy="406349"/>
          </a:xfrm>
          <a:prstGeom prst="rect">
            <a:avLst/>
          </a:prstGeom>
        </p:spPr>
      </p:pic>
      <p:pic>
        <p:nvPicPr>
          <p:cNvPr id="2140" name="Picture 2139"/>
          <p:cNvPicPr>
            <a:picLocks noChangeAspect="1"/>
          </p:cNvPicPr>
          <p:nvPr/>
        </p:nvPicPr>
        <p:blipFill>
          <a:blip r:embed="rId37">
            <a:extLst>
              <a:ext uri="{28A0092B-C50C-407E-A947-70E740481C1C}">
                <a14:useLocalDpi xmlns:a14="http://schemas.microsoft.com/office/drawing/2010/main"/>
              </a:ext>
            </a:extLst>
          </a:blip>
          <a:stretch>
            <a:fillRect/>
          </a:stretch>
        </p:blipFill>
        <p:spPr>
          <a:xfrm>
            <a:off x="6454129" y="5034486"/>
            <a:ext cx="406349" cy="406349"/>
          </a:xfrm>
          <a:prstGeom prst="rect">
            <a:avLst/>
          </a:prstGeom>
        </p:spPr>
      </p:pic>
      <p:pic>
        <p:nvPicPr>
          <p:cNvPr id="2141" name="Picture 2140"/>
          <p:cNvPicPr>
            <a:picLocks noChangeAspect="1"/>
          </p:cNvPicPr>
          <p:nvPr/>
        </p:nvPicPr>
        <p:blipFill>
          <a:blip r:embed="rId38">
            <a:extLst>
              <a:ext uri="{28A0092B-C50C-407E-A947-70E740481C1C}">
                <a14:useLocalDpi xmlns:a14="http://schemas.microsoft.com/office/drawing/2010/main"/>
              </a:ext>
            </a:extLst>
          </a:blip>
          <a:stretch>
            <a:fillRect/>
          </a:stretch>
        </p:blipFill>
        <p:spPr>
          <a:xfrm>
            <a:off x="776915" y="4402099"/>
            <a:ext cx="406349" cy="406349"/>
          </a:xfrm>
          <a:prstGeom prst="rect">
            <a:avLst/>
          </a:prstGeom>
        </p:spPr>
      </p:pic>
      <p:pic>
        <p:nvPicPr>
          <p:cNvPr id="2142" name="Picture 214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406425" y="5185348"/>
            <a:ext cx="406349" cy="406349"/>
          </a:xfrm>
          <a:prstGeom prst="rect">
            <a:avLst/>
          </a:prstGeom>
        </p:spPr>
      </p:pic>
      <p:pic>
        <p:nvPicPr>
          <p:cNvPr id="2143" name="Picture 2142"/>
          <p:cNvPicPr>
            <a:picLocks noChangeAspect="1"/>
          </p:cNvPicPr>
          <p:nvPr/>
        </p:nvPicPr>
        <p:blipFill>
          <a:blip r:embed="rId40">
            <a:extLst>
              <a:ext uri="{28A0092B-C50C-407E-A947-70E740481C1C}">
                <a14:useLocalDpi xmlns:a14="http://schemas.microsoft.com/office/drawing/2010/main"/>
              </a:ext>
            </a:extLst>
          </a:blip>
          <a:stretch>
            <a:fillRect/>
          </a:stretch>
        </p:blipFill>
        <p:spPr>
          <a:xfrm>
            <a:off x="609600" y="2440474"/>
            <a:ext cx="406349" cy="406349"/>
          </a:xfrm>
          <a:prstGeom prst="rect">
            <a:avLst/>
          </a:prstGeom>
        </p:spPr>
      </p:pic>
      <p:pic>
        <p:nvPicPr>
          <p:cNvPr id="2144" name="Picture 2143"/>
          <p:cNvPicPr>
            <a:picLocks noChangeAspect="1"/>
          </p:cNvPicPr>
          <p:nvPr/>
        </p:nvPicPr>
        <p:blipFill>
          <a:blip r:embed="rId41">
            <a:extLst>
              <a:ext uri="{28A0092B-C50C-407E-A947-70E740481C1C}">
                <a14:useLocalDpi xmlns:a14="http://schemas.microsoft.com/office/drawing/2010/main"/>
              </a:ext>
            </a:extLst>
          </a:blip>
          <a:stretch>
            <a:fillRect/>
          </a:stretch>
        </p:blipFill>
        <p:spPr>
          <a:xfrm>
            <a:off x="2241661" y="2413051"/>
            <a:ext cx="406349" cy="406349"/>
          </a:xfrm>
          <a:prstGeom prst="rect">
            <a:avLst/>
          </a:prstGeom>
        </p:spPr>
      </p:pic>
      <p:pic>
        <p:nvPicPr>
          <p:cNvPr id="2145" name="Picture 2144"/>
          <p:cNvPicPr>
            <a:picLocks noChangeAspect="1"/>
          </p:cNvPicPr>
          <p:nvPr/>
        </p:nvPicPr>
        <p:blipFill>
          <a:blip r:embed="rId42">
            <a:extLst>
              <a:ext uri="{28A0092B-C50C-407E-A947-70E740481C1C}">
                <a14:useLocalDpi xmlns:a14="http://schemas.microsoft.com/office/drawing/2010/main"/>
              </a:ext>
            </a:extLst>
          </a:blip>
          <a:stretch>
            <a:fillRect/>
          </a:stretch>
        </p:blipFill>
        <p:spPr>
          <a:xfrm>
            <a:off x="2971876" y="2950054"/>
            <a:ext cx="406349" cy="406349"/>
          </a:xfrm>
          <a:prstGeom prst="rect">
            <a:avLst/>
          </a:prstGeom>
        </p:spPr>
      </p:pic>
      <p:pic>
        <p:nvPicPr>
          <p:cNvPr id="2146" name="Picture 2145"/>
          <p:cNvPicPr>
            <a:picLocks noChangeAspect="1"/>
          </p:cNvPicPr>
          <p:nvPr/>
        </p:nvPicPr>
        <p:blipFill>
          <a:blip r:embed="rId43">
            <a:extLst>
              <a:ext uri="{28A0092B-C50C-407E-A947-70E740481C1C}">
                <a14:useLocalDpi xmlns:a14="http://schemas.microsoft.com/office/drawing/2010/main"/>
              </a:ext>
            </a:extLst>
          </a:blip>
          <a:stretch>
            <a:fillRect/>
          </a:stretch>
        </p:blipFill>
        <p:spPr>
          <a:xfrm>
            <a:off x="5867097" y="2846823"/>
            <a:ext cx="406349" cy="406349"/>
          </a:xfrm>
          <a:prstGeom prst="rect">
            <a:avLst/>
          </a:prstGeom>
        </p:spPr>
      </p:pic>
      <p:pic>
        <p:nvPicPr>
          <p:cNvPr id="2147" name="Picture 2146"/>
          <p:cNvPicPr>
            <a:picLocks noChangeAspect="1"/>
          </p:cNvPicPr>
          <p:nvPr/>
        </p:nvPicPr>
        <p:blipFill>
          <a:blip r:embed="rId44">
            <a:extLst>
              <a:ext uri="{28A0092B-C50C-407E-A947-70E740481C1C}">
                <a14:useLocalDpi xmlns:a14="http://schemas.microsoft.com/office/drawing/2010/main"/>
              </a:ext>
            </a:extLst>
          </a:blip>
          <a:stretch>
            <a:fillRect/>
          </a:stretch>
        </p:blipFill>
        <p:spPr>
          <a:xfrm>
            <a:off x="7186749" y="2819400"/>
            <a:ext cx="406349" cy="406349"/>
          </a:xfrm>
          <a:prstGeom prst="rect">
            <a:avLst/>
          </a:prstGeom>
        </p:spPr>
      </p:pic>
      <p:pic>
        <p:nvPicPr>
          <p:cNvPr id="2148" name="Picture 2147"/>
          <p:cNvPicPr>
            <a:picLocks noChangeAspect="1"/>
          </p:cNvPicPr>
          <p:nvPr/>
        </p:nvPicPr>
        <p:blipFill>
          <a:blip r:embed="rId45">
            <a:extLst>
              <a:ext uri="{28A0092B-C50C-407E-A947-70E740481C1C}">
                <a14:useLocalDpi xmlns:a14="http://schemas.microsoft.com/office/drawing/2010/main"/>
              </a:ext>
            </a:extLst>
          </a:blip>
          <a:stretch>
            <a:fillRect/>
          </a:stretch>
        </p:blipFill>
        <p:spPr>
          <a:xfrm>
            <a:off x="5422843" y="4198925"/>
            <a:ext cx="406349" cy="406349"/>
          </a:xfrm>
          <a:prstGeom prst="rect">
            <a:avLst/>
          </a:prstGeom>
        </p:spPr>
      </p:pic>
      <p:pic>
        <p:nvPicPr>
          <p:cNvPr id="2149" name="Picture 2148"/>
          <p:cNvPicPr>
            <a:picLocks noChangeAspect="1"/>
          </p:cNvPicPr>
          <p:nvPr/>
        </p:nvPicPr>
        <p:blipFill>
          <a:blip r:embed="rId46">
            <a:extLst>
              <a:ext uri="{28A0092B-C50C-407E-A947-70E740481C1C}">
                <a14:useLocalDpi xmlns:a14="http://schemas.microsoft.com/office/drawing/2010/main"/>
              </a:ext>
            </a:extLst>
          </a:blip>
          <a:stretch>
            <a:fillRect/>
          </a:stretch>
        </p:blipFill>
        <p:spPr>
          <a:xfrm>
            <a:off x="1524000" y="3153228"/>
            <a:ext cx="406349" cy="406349"/>
          </a:xfrm>
          <a:prstGeom prst="rect">
            <a:avLst/>
          </a:prstGeom>
        </p:spPr>
      </p:pic>
    </p:spTree>
    <p:extLst>
      <p:ext uri="{BB962C8B-B14F-4D97-AF65-F5344CB8AC3E}">
        <p14:creationId xmlns:p14="http://schemas.microsoft.com/office/powerpoint/2010/main" val="4280194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19</a:t>
            </a:fld>
            <a:endParaRPr lang="en-US"/>
          </a:p>
        </p:txBody>
      </p:sp>
      <p:sp>
        <p:nvSpPr>
          <p:cNvPr id="4" name="Title 3"/>
          <p:cNvSpPr>
            <a:spLocks noGrp="1"/>
          </p:cNvSpPr>
          <p:nvPr>
            <p:ph type="title"/>
          </p:nvPr>
        </p:nvSpPr>
        <p:spPr/>
        <p:txBody>
          <a:bodyPr>
            <a:normAutofit/>
          </a:bodyPr>
          <a:lstStyle/>
          <a:p>
            <a:r>
              <a:rPr lang="en-US" dirty="0"/>
              <a:t>Browsers – Secured (Lock)</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638" y="4126088"/>
            <a:ext cx="8312727" cy="563797"/>
          </a:xfrm>
          <a:prstGeom prst="rect">
            <a:avLst/>
          </a:prstGeom>
          <a:ln w="381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209" y="1324995"/>
            <a:ext cx="8125583" cy="591887"/>
          </a:xfrm>
          <a:prstGeom prst="rect">
            <a:avLst/>
          </a:prstGeom>
          <a:ln w="38100">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637" y="2257922"/>
            <a:ext cx="8312727" cy="544989"/>
          </a:xfrm>
          <a:prstGeom prst="rect">
            <a:avLst/>
          </a:prstGeom>
          <a:ln w="38100">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636" y="3144937"/>
            <a:ext cx="8312728" cy="611617"/>
          </a:xfrm>
          <a:prstGeom prst="rect">
            <a:avLst/>
          </a:prstGeom>
          <a:ln w="38100">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637" y="5099640"/>
            <a:ext cx="8312727" cy="544558"/>
          </a:xfrm>
          <a:prstGeom prst="rect">
            <a:avLst/>
          </a:prstGeom>
          <a:ln w="38100">
            <a:solidFill>
              <a:schemeClr val="tx1"/>
            </a:solidFill>
          </a:ln>
        </p:spPr>
      </p:pic>
      <p:sp>
        <p:nvSpPr>
          <p:cNvPr id="14" name="Arrow: Down 13"/>
          <p:cNvSpPr/>
          <p:nvPr/>
        </p:nvSpPr>
        <p:spPr>
          <a:xfrm rot="1756039">
            <a:off x="1409701" y="1225016"/>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Arrow: Down 14"/>
          <p:cNvSpPr/>
          <p:nvPr/>
        </p:nvSpPr>
        <p:spPr>
          <a:xfrm rot="1756039">
            <a:off x="1927023" y="2080683"/>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Arrow: Down 15"/>
          <p:cNvSpPr/>
          <p:nvPr/>
        </p:nvSpPr>
        <p:spPr>
          <a:xfrm rot="1756039">
            <a:off x="870355" y="3036492"/>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Arrow: Down 16"/>
          <p:cNvSpPr/>
          <p:nvPr/>
        </p:nvSpPr>
        <p:spPr>
          <a:xfrm rot="1756039">
            <a:off x="7870623" y="3835979"/>
            <a:ext cx="228600" cy="461513"/>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Down 17"/>
          <p:cNvSpPr/>
          <p:nvPr/>
        </p:nvSpPr>
        <p:spPr>
          <a:xfrm rot="1756039">
            <a:off x="1622223" y="4886435"/>
            <a:ext cx="228600" cy="461513"/>
          </a:xfrm>
          <a:prstGeom prst="downArrow">
            <a:avLst/>
          </a:prstGeom>
          <a:solidFill>
            <a:srgbClr val="00B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5121166" y="1139594"/>
            <a:ext cx="1316755" cy="369332"/>
          </a:xfrm>
          <a:prstGeom prst="rect">
            <a:avLst/>
          </a:prstGeom>
          <a:solidFill>
            <a:schemeClr val="tx2">
              <a:lumMod val="20000"/>
              <a:lumOff val="80000"/>
            </a:schemeClr>
          </a:solidFill>
        </p:spPr>
        <p:txBody>
          <a:bodyPr wrap="square" rtlCol="0" anchor="ctr">
            <a:spAutoFit/>
          </a:bodyPr>
          <a:lstStyle/>
          <a:p>
            <a:pPr algn="ctr"/>
            <a:r>
              <a:rPr lang="en-US" dirty="0"/>
              <a:t>CHROME</a:t>
            </a:r>
          </a:p>
        </p:txBody>
      </p:sp>
      <p:sp>
        <p:nvSpPr>
          <p:cNvPr id="20" name="TextBox 19"/>
          <p:cNvSpPr txBox="1"/>
          <p:nvPr/>
        </p:nvSpPr>
        <p:spPr>
          <a:xfrm>
            <a:off x="5132751" y="2096453"/>
            <a:ext cx="1316755" cy="369332"/>
          </a:xfrm>
          <a:prstGeom prst="rect">
            <a:avLst/>
          </a:prstGeom>
          <a:solidFill>
            <a:schemeClr val="tx2">
              <a:lumMod val="20000"/>
              <a:lumOff val="80000"/>
            </a:schemeClr>
          </a:solidFill>
        </p:spPr>
        <p:txBody>
          <a:bodyPr wrap="square" rtlCol="0" anchor="ctr">
            <a:spAutoFit/>
          </a:bodyPr>
          <a:lstStyle/>
          <a:p>
            <a:pPr algn="ctr"/>
            <a:r>
              <a:rPr lang="en-US" dirty="0"/>
              <a:t>EDGE</a:t>
            </a:r>
          </a:p>
        </p:txBody>
      </p:sp>
      <p:sp>
        <p:nvSpPr>
          <p:cNvPr id="21" name="TextBox 20"/>
          <p:cNvSpPr txBox="1"/>
          <p:nvPr/>
        </p:nvSpPr>
        <p:spPr>
          <a:xfrm>
            <a:off x="5105400" y="2983468"/>
            <a:ext cx="1316755" cy="369332"/>
          </a:xfrm>
          <a:prstGeom prst="rect">
            <a:avLst/>
          </a:prstGeom>
          <a:solidFill>
            <a:schemeClr val="tx2">
              <a:lumMod val="20000"/>
              <a:lumOff val="80000"/>
            </a:schemeClr>
          </a:solidFill>
        </p:spPr>
        <p:txBody>
          <a:bodyPr wrap="square" rtlCol="0" anchor="ctr">
            <a:spAutoFit/>
          </a:bodyPr>
          <a:lstStyle/>
          <a:p>
            <a:pPr algn="ctr"/>
            <a:r>
              <a:rPr lang="en-US" dirty="0"/>
              <a:t>FIREFOX</a:t>
            </a:r>
          </a:p>
        </p:txBody>
      </p:sp>
      <p:sp>
        <p:nvSpPr>
          <p:cNvPr id="22" name="TextBox 21"/>
          <p:cNvSpPr txBox="1"/>
          <p:nvPr/>
        </p:nvSpPr>
        <p:spPr>
          <a:xfrm>
            <a:off x="5168654" y="3945531"/>
            <a:ext cx="1316755" cy="369332"/>
          </a:xfrm>
          <a:prstGeom prst="rect">
            <a:avLst/>
          </a:prstGeom>
          <a:solidFill>
            <a:schemeClr val="tx2">
              <a:lumMod val="20000"/>
              <a:lumOff val="80000"/>
            </a:schemeClr>
          </a:solidFill>
        </p:spPr>
        <p:txBody>
          <a:bodyPr wrap="square" rtlCol="0" anchor="ctr">
            <a:spAutoFit/>
          </a:bodyPr>
          <a:lstStyle/>
          <a:p>
            <a:pPr algn="ctr"/>
            <a:r>
              <a:rPr lang="en-US" dirty="0"/>
              <a:t>IE</a:t>
            </a:r>
          </a:p>
        </p:txBody>
      </p:sp>
      <p:sp>
        <p:nvSpPr>
          <p:cNvPr id="23" name="TextBox 22"/>
          <p:cNvSpPr txBox="1"/>
          <p:nvPr/>
        </p:nvSpPr>
        <p:spPr>
          <a:xfrm>
            <a:off x="5155157" y="4888468"/>
            <a:ext cx="1316755" cy="369332"/>
          </a:xfrm>
          <a:prstGeom prst="rect">
            <a:avLst/>
          </a:prstGeom>
          <a:solidFill>
            <a:schemeClr val="tx2">
              <a:lumMod val="20000"/>
              <a:lumOff val="80000"/>
            </a:schemeClr>
          </a:solidFill>
        </p:spPr>
        <p:txBody>
          <a:bodyPr wrap="square" rtlCol="0" anchor="ctr">
            <a:spAutoFit/>
          </a:bodyPr>
          <a:lstStyle/>
          <a:p>
            <a:pPr algn="ctr"/>
            <a:r>
              <a:rPr lang="en-US" dirty="0"/>
              <a:t>OPERA</a:t>
            </a:r>
          </a:p>
        </p:txBody>
      </p:sp>
    </p:spTree>
    <p:extLst>
      <p:ext uri="{BB962C8B-B14F-4D97-AF65-F5344CB8AC3E}">
        <p14:creationId xmlns:p14="http://schemas.microsoft.com/office/powerpoint/2010/main" val="21948175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92001" y="1415459"/>
            <a:ext cx="1588528" cy="1966749"/>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Recommended Books</a:t>
            </a:r>
          </a:p>
        </p:txBody>
      </p:sp>
      <p:sp>
        <p:nvSpPr>
          <p:cNvPr id="5" name="Slide Number Placeholder 4"/>
          <p:cNvSpPr>
            <a:spLocks noGrp="1"/>
          </p:cNvSpPr>
          <p:nvPr>
            <p:ph type="sldNum" sz="quarter" idx="12"/>
          </p:nvPr>
        </p:nvSpPr>
        <p:spPr/>
        <p:txBody>
          <a:bodyPr/>
          <a:lstStyle/>
          <a:p>
            <a:fld id="{5D7CC708-C9D6-4476-97C9-D57295EAF710}" type="slidenum">
              <a:rPr lang="en-US" smtClean="0"/>
              <a:t>2</a:t>
            </a:fld>
            <a:endParaRPr lang="en-US"/>
          </a:p>
        </p:txBody>
      </p:sp>
      <p:pic>
        <p:nvPicPr>
          <p:cNvPr id="6"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0548" y="1415460"/>
            <a:ext cx="1476694" cy="1968925"/>
          </a:xfrm>
          <a:prstGeom prst="rect">
            <a:avLst/>
          </a:prstGeom>
          <a:ln>
            <a:noFill/>
          </a:ln>
          <a:effectLst>
            <a:outerShdw blurRad="292100" dist="139700" dir="2700000" algn="tl" rotWithShape="0">
              <a:srgbClr val="333333">
                <a:alpha val="65000"/>
              </a:srgbClr>
            </a:outerShdw>
          </a:effectLst>
        </p:spPr>
      </p:pic>
      <p:pic>
        <p:nvPicPr>
          <p:cNvPr id="7" name="Content Placeholder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37261" y="1415460"/>
            <a:ext cx="1508754" cy="1968925"/>
          </a:xfrm>
          <a:prstGeom prst="rect">
            <a:avLst/>
          </a:prstGeom>
          <a:ln>
            <a:noFill/>
          </a:ln>
          <a:effectLst>
            <a:outerShdw blurRad="292100" dist="139700" dir="2700000" algn="tl" rotWithShape="0">
              <a:srgbClr val="333333">
                <a:alpha val="65000"/>
              </a:srgbClr>
            </a:outerShdw>
          </a:effectLst>
        </p:spPr>
      </p:pic>
      <p:pic>
        <p:nvPicPr>
          <p:cNvPr id="1026" name="Picture 2" descr="http://ecx.images-amazon.com/images/I/51h8o7DJvWL.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835" t="-324" b="-1001"/>
          <a:stretch/>
        </p:blipFill>
        <p:spPr bwMode="auto">
          <a:xfrm>
            <a:off x="3766526" y="3810000"/>
            <a:ext cx="1544114" cy="20576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ecx.images-amazon.com/images/I/51YEDYZrVB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56618" y="3810001"/>
            <a:ext cx="1543253" cy="20576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ecx.images-amazon.com/images/I/41N3TnggtP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54254" y="3810000"/>
            <a:ext cx="1366294" cy="2057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ecx.images-amazon.com/images/I/51oX20pznEL.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86034" y="1415460"/>
            <a:ext cx="1376433" cy="19776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530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20</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1330" y="1905000"/>
            <a:ext cx="6442728" cy="4322208"/>
          </a:xfrm>
          <a:prstGeom prst="rect">
            <a:avLst/>
          </a:prstGeom>
        </p:spPr>
      </p:pic>
      <p:pic>
        <p:nvPicPr>
          <p:cNvPr id="8" name="Picture 7"/>
          <p:cNvPicPr>
            <a:picLocks noChangeAspect="1"/>
          </p:cNvPicPr>
          <p:nvPr/>
        </p:nvPicPr>
        <p:blipFill>
          <a:blip r:embed="rId4"/>
          <a:stretch>
            <a:fillRect/>
          </a:stretch>
        </p:blipFill>
        <p:spPr>
          <a:xfrm>
            <a:off x="457200" y="1417638"/>
            <a:ext cx="5789507" cy="20195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259821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21</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HTTPS - Phishing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8862" y="1981200"/>
            <a:ext cx="6397938" cy="4292160"/>
          </a:xfrm>
          <a:prstGeom prst="rect">
            <a:avLst/>
          </a:prstGeom>
        </p:spPr>
      </p:pic>
      <p:pic>
        <p:nvPicPr>
          <p:cNvPr id="5" name="Picture 4"/>
          <p:cNvPicPr>
            <a:picLocks noChangeAspect="1"/>
          </p:cNvPicPr>
          <p:nvPr/>
        </p:nvPicPr>
        <p:blipFill>
          <a:blip r:embed="rId4"/>
          <a:stretch>
            <a:fillRect/>
          </a:stretch>
        </p:blipFill>
        <p:spPr>
          <a:xfrm>
            <a:off x="457200" y="1417638"/>
            <a:ext cx="5892783" cy="1900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46619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22</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#2 – Research</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Hardware</a:t>
            </a:r>
          </a:p>
          <a:p>
            <a:pPr lvl="1">
              <a:lnSpc>
                <a:spcPct val="135000"/>
              </a:lnSpc>
            </a:pPr>
            <a:r>
              <a:rPr lang="en-US" dirty="0"/>
              <a:t>Amazon, BestBuy, Newegg, TigerDirect, Techie</a:t>
            </a:r>
          </a:p>
          <a:p>
            <a:pPr>
              <a:lnSpc>
                <a:spcPct val="135000"/>
              </a:lnSpc>
            </a:pPr>
            <a:r>
              <a:rPr lang="en-US" dirty="0"/>
              <a:t>Software</a:t>
            </a:r>
          </a:p>
          <a:p>
            <a:pPr lvl="1">
              <a:lnSpc>
                <a:spcPct val="135000"/>
              </a:lnSpc>
            </a:pPr>
            <a:r>
              <a:rPr lang="en-US" dirty="0"/>
              <a:t>Online Reviews, Google Search, </a:t>
            </a:r>
          </a:p>
          <a:p>
            <a:pPr>
              <a:lnSpc>
                <a:spcPct val="135000"/>
              </a:lnSpc>
            </a:pPr>
            <a:r>
              <a:rPr lang="en-US" dirty="0"/>
              <a:t>Cloud (Apps)</a:t>
            </a:r>
          </a:p>
          <a:p>
            <a:pPr lvl="1">
              <a:lnSpc>
                <a:spcPct val="135000"/>
              </a:lnSpc>
            </a:pPr>
            <a:r>
              <a:rPr lang="en-US" dirty="0" err="1"/>
              <a:t>AlternativeTo</a:t>
            </a:r>
            <a:r>
              <a:rPr lang="en-US" dirty="0"/>
              <a:t>, </a:t>
            </a:r>
            <a:r>
              <a:rPr lang="en-US" dirty="0" err="1"/>
              <a:t>Osalt</a:t>
            </a:r>
            <a:r>
              <a:rPr lang="en-US" dirty="0"/>
              <a:t>, </a:t>
            </a:r>
            <a:r>
              <a:rPr lang="en-US" dirty="0" err="1"/>
              <a:t>Sourceforge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Related image"/>
          <p:cNvPicPr>
            <a:picLocks noChangeAspect="1" noChangeArrowheads="1"/>
          </p:cNvPicPr>
          <p:nvPr/>
        </p:nvPicPr>
        <p:blipFill>
          <a:blip r:embed="rId3">
            <a:clrChange>
              <a:clrFrom>
                <a:srgbClr val="FCFCFE"/>
              </a:clrFrom>
              <a:clrTo>
                <a:srgbClr val="FCFCFE">
                  <a:alpha val="0"/>
                </a:srgbClr>
              </a:clrTo>
            </a:clrChange>
            <a:extLst>
              <a:ext uri="{28A0092B-C50C-407E-A947-70E740481C1C}">
                <a14:useLocalDpi xmlns:a14="http://schemas.microsoft.com/office/drawing/2010/main"/>
              </a:ext>
            </a:extLst>
          </a:blip>
          <a:srcRect/>
          <a:stretch>
            <a:fillRect/>
          </a:stretch>
        </p:blipFill>
        <p:spPr bwMode="auto">
          <a:xfrm>
            <a:off x="5920172" y="3947948"/>
            <a:ext cx="3124391"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25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200400"/>
          </a:xfrm>
        </p:spPr>
        <p:txBody>
          <a:bodyPr>
            <a:normAutofit/>
          </a:bodyPr>
          <a:lstStyle/>
          <a:p>
            <a:pPr>
              <a:lnSpc>
                <a:spcPct val="200000"/>
              </a:lnSpc>
            </a:pPr>
            <a:r>
              <a:rPr lang="en-US" sz="3200" dirty="0">
                <a:latin typeface="Arial" pitchFamily="34" charset="0"/>
                <a:cs typeface="Arial" pitchFamily="34" charset="0"/>
              </a:rPr>
              <a:t>Commercial</a:t>
            </a:r>
          </a:p>
          <a:p>
            <a:pPr>
              <a:lnSpc>
                <a:spcPct val="200000"/>
              </a:lnSpc>
            </a:pPr>
            <a:r>
              <a:rPr lang="en-US" sz="3200" dirty="0">
                <a:latin typeface="Arial" pitchFamily="34" charset="0"/>
                <a:cs typeface="Arial" pitchFamily="34" charset="0"/>
              </a:rPr>
              <a:t>Freemium</a:t>
            </a:r>
          </a:p>
          <a:p>
            <a:pPr>
              <a:lnSpc>
                <a:spcPct val="200000"/>
              </a:lnSpc>
            </a:pPr>
            <a:r>
              <a:rPr lang="en-US" sz="3200" dirty="0">
                <a:latin typeface="Arial" pitchFamily="34" charset="0"/>
                <a:cs typeface="Arial" pitchFamily="34" charset="0"/>
              </a:rPr>
              <a:t>Free Open Source Software (FOSS)</a:t>
            </a:r>
          </a:p>
          <a:p>
            <a:pPr>
              <a:lnSpc>
                <a:spcPct val="200000"/>
              </a:lnSpc>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23</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Types of Software / Apps</a:t>
            </a:r>
          </a:p>
        </p:txBody>
      </p:sp>
    </p:spTree>
    <p:extLst>
      <p:ext uri="{BB962C8B-B14F-4D97-AF65-F5344CB8AC3E}">
        <p14:creationId xmlns:p14="http://schemas.microsoft.com/office/powerpoint/2010/main" val="240015878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24</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alternativeto.net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19200"/>
            <a:ext cx="7153752" cy="4799210"/>
          </a:xfrm>
          <a:prstGeom prst="rect">
            <a:avLst/>
          </a:prstGeom>
        </p:spPr>
      </p:pic>
    </p:spTree>
    <p:extLst>
      <p:ext uri="{BB962C8B-B14F-4D97-AF65-F5344CB8AC3E}">
        <p14:creationId xmlns:p14="http://schemas.microsoft.com/office/powerpoint/2010/main" val="185716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25</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osalt.com</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4769" y="1303283"/>
            <a:ext cx="6934200" cy="4651920"/>
          </a:xfrm>
          <a:prstGeom prst="rect">
            <a:avLst/>
          </a:prstGeom>
        </p:spPr>
      </p:pic>
    </p:spTree>
    <p:extLst>
      <p:ext uri="{BB962C8B-B14F-4D97-AF65-F5344CB8AC3E}">
        <p14:creationId xmlns:p14="http://schemas.microsoft.com/office/powerpoint/2010/main" val="2049875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26</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sourceforge.net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6400" y="1296360"/>
            <a:ext cx="7080876" cy="4750320"/>
          </a:xfrm>
          <a:prstGeom prst="rect">
            <a:avLst/>
          </a:prstGeom>
        </p:spPr>
      </p:pic>
    </p:spTree>
    <p:extLst>
      <p:ext uri="{BB962C8B-B14F-4D97-AF65-F5344CB8AC3E}">
        <p14:creationId xmlns:p14="http://schemas.microsoft.com/office/powerpoint/2010/main" val="3822814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27</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#3 – “Office” Productivity Suite</a:t>
            </a:r>
          </a:p>
        </p:txBody>
      </p:sp>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Microsoft Office 365 for Nonprofits</a:t>
            </a:r>
          </a:p>
          <a:p>
            <a:pPr>
              <a:lnSpc>
                <a:spcPct val="135000"/>
              </a:lnSpc>
            </a:pPr>
            <a:r>
              <a:rPr lang="en-US" dirty="0"/>
              <a:t>Google G-Suite for Nonprofits</a:t>
            </a:r>
          </a:p>
          <a:p>
            <a:pPr>
              <a:lnSpc>
                <a:spcPct val="135000"/>
              </a:lnSpc>
            </a:pPr>
            <a:r>
              <a:rPr lang="en-US" dirty="0"/>
              <a:t>LibreOffice, OpenOffice, </a:t>
            </a:r>
            <a:r>
              <a:rPr lang="en-US" dirty="0" err="1"/>
              <a:t>OnlyOffice</a:t>
            </a:r>
            <a:endParaRPr lang="en-US" dirty="0"/>
          </a:p>
        </p:txBody>
      </p:sp>
      <p:sp>
        <p:nvSpPr>
          <p:cNvPr id="2" name="AutoShape 2" descr="Related imag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microsoft clippy"/>
          <p:cNvPicPr>
            <a:picLocks noChangeAspect="1" noChangeArrowheads="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5486400" y="3941090"/>
            <a:ext cx="3493581" cy="283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290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Office365</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$2.00, $4.50 or $10 per user/month)</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28</a:t>
            </a:fld>
            <a:endParaRPr lang="en-US"/>
          </a:p>
        </p:txBody>
      </p:sp>
      <p:pic>
        <p:nvPicPr>
          <p:cNvPr id="4" name="Picture 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6838" y="1313889"/>
            <a:ext cx="8562361" cy="4934512"/>
          </a:xfrm>
          <a:prstGeom prst="rect">
            <a:avLst/>
          </a:prstGeom>
        </p:spPr>
      </p:pic>
    </p:spTree>
    <p:extLst>
      <p:ext uri="{BB962C8B-B14F-4D97-AF65-F5344CB8AC3E}">
        <p14:creationId xmlns:p14="http://schemas.microsoft.com/office/powerpoint/2010/main" val="30953390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Google Apps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(Free for Nonprofits)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29</a:t>
            </a:fld>
            <a:endParaRPr lang="en-US"/>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69" y="1676400"/>
            <a:ext cx="8300295" cy="3928939"/>
          </a:xfrm>
          <a:prstGeom prst="rect">
            <a:avLst/>
          </a:prstGeom>
        </p:spPr>
      </p:pic>
    </p:spTree>
    <p:extLst>
      <p:ext uri="{BB962C8B-B14F-4D97-AF65-F5344CB8AC3E}">
        <p14:creationId xmlns:p14="http://schemas.microsoft.com/office/powerpoint/2010/main" val="21489670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a:t>
            </a:fld>
            <a:endParaRPr lang="en-US"/>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7572" y="1235673"/>
            <a:ext cx="2743200" cy="1840320"/>
          </a:xfrm>
          <a:prstGeom prst="rect">
            <a:avLst/>
          </a:prstGeom>
          <a:effectLst>
            <a:outerShdw blurRad="165100" dist="88900" dir="2700000" algn="tl" rotWithShape="0">
              <a:prstClr val="black">
                <a:alpha val="40000"/>
              </a:prstClr>
            </a:outerShdw>
          </a:effectLst>
        </p:spPr>
      </p:pic>
      <p:sp>
        <p:nvSpPr>
          <p:cNvPr id="4" name="Title 3"/>
          <p:cNvSpPr>
            <a:spLocks noGrp="1"/>
          </p:cNvSpPr>
          <p:nvPr>
            <p:ph type="title"/>
          </p:nvPr>
        </p:nvSpPr>
        <p:spPr/>
        <p:txBody>
          <a:bodyPr/>
          <a:lstStyle/>
          <a:p>
            <a:r>
              <a:rPr lang="en-US" dirty="0"/>
              <a:t>Recommended Online Resources</a:t>
            </a:r>
          </a:p>
        </p:txBody>
      </p:sp>
      <p:sp>
        <p:nvSpPr>
          <p:cNvPr id="8" name="TextBox 7"/>
          <p:cNvSpPr txBox="1"/>
          <p:nvPr/>
        </p:nvSpPr>
        <p:spPr>
          <a:xfrm>
            <a:off x="533400" y="1445941"/>
            <a:ext cx="3911648" cy="2677656"/>
          </a:xfrm>
          <a:prstGeom prst="rect">
            <a:avLst/>
          </a:prstGeom>
          <a:noFill/>
        </p:spPr>
        <p:txBody>
          <a:bodyPr wrap="none" rtlCol="0">
            <a:spAutoFit/>
          </a:bodyPr>
          <a:lstStyle/>
          <a:p>
            <a:pPr marL="285750" indent="-285750">
              <a:buFont typeface="Arial" panose="020B0604020202020204" pitchFamily="34" charset="0"/>
              <a:buChar char="•"/>
            </a:pPr>
            <a:r>
              <a:rPr lang="en-US" sz="2800" dirty="0"/>
              <a:t>techsoup.org</a:t>
            </a:r>
          </a:p>
          <a:p>
            <a:pPr marL="285750" indent="-285750">
              <a:buFont typeface="Arial" panose="020B0604020202020204" pitchFamily="34" charset="0"/>
              <a:buChar char="•"/>
            </a:pPr>
            <a:r>
              <a:rPr lang="en-US" sz="2800" dirty="0"/>
              <a:t>nten.org</a:t>
            </a:r>
          </a:p>
          <a:p>
            <a:pPr marL="285750" indent="-285750">
              <a:buFont typeface="Arial" panose="020B0604020202020204" pitchFamily="34" charset="0"/>
              <a:buChar char="•"/>
            </a:pPr>
            <a:r>
              <a:rPr lang="en-US" sz="2800" dirty="0"/>
              <a:t>idealware.org</a:t>
            </a:r>
          </a:p>
          <a:p>
            <a:pPr marL="285750" indent="-285750">
              <a:buFont typeface="Arial" panose="020B0604020202020204" pitchFamily="34" charset="0"/>
              <a:buChar char="•"/>
            </a:pPr>
            <a:r>
              <a:rPr lang="en-US" sz="2800" dirty="0"/>
              <a:t>nonprofittech.com</a:t>
            </a:r>
          </a:p>
          <a:p>
            <a:pPr marL="285750" indent="-285750">
              <a:buFont typeface="Arial" panose="020B0604020202020204" pitchFamily="34" charset="0"/>
              <a:buChar char="•"/>
            </a:pPr>
            <a:r>
              <a:rPr lang="en-US" sz="2800" dirty="0"/>
              <a:t>nptechforgood.com</a:t>
            </a:r>
          </a:p>
          <a:p>
            <a:pPr marL="285750" indent="-285750">
              <a:buFont typeface="Arial" panose="020B0604020202020204" pitchFamily="34" charset="0"/>
              <a:buChar char="•"/>
            </a:pPr>
            <a:endParaRPr lang="en-US" sz="2800"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6952" y="1881898"/>
            <a:ext cx="2743200" cy="1840320"/>
          </a:xfrm>
          <a:prstGeom prst="rect">
            <a:avLst/>
          </a:prstGeom>
          <a:effectLst>
            <a:outerShdw blurRad="165100" dist="88900" dir="2700000" algn="tl" rotWithShape="0">
              <a:prstClr val="black">
                <a:alpha val="40000"/>
              </a:prstClr>
            </a:outerShdw>
          </a:effectLst>
        </p:spPr>
      </p:pic>
      <p:pic>
        <p:nvPicPr>
          <p:cNvPr id="18" name="Picture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0097" y="3411647"/>
            <a:ext cx="2743200" cy="1840320"/>
          </a:xfrm>
          <a:prstGeom prst="rect">
            <a:avLst/>
          </a:prstGeom>
          <a:effectLst>
            <a:outerShdw blurRad="165100" dist="88900" dir="2700000" algn="tl" rotWithShape="0">
              <a:prstClr val="black">
                <a:alpha val="40000"/>
              </a:prstClr>
            </a:outerShdw>
          </a:effectLst>
        </p:spPr>
      </p:pic>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97750" y="3883324"/>
            <a:ext cx="2743200" cy="1840320"/>
          </a:xfrm>
          <a:prstGeom prst="rect">
            <a:avLst/>
          </a:prstGeom>
          <a:effectLst>
            <a:outerShdw blurRad="165100" dist="88900" dir="2700000" algn="tl" rotWithShape="0">
              <a:prstClr val="black">
                <a:alpha val="40000"/>
              </a:prstClr>
            </a:outerShdw>
          </a:effectLst>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91200" y="4812353"/>
            <a:ext cx="2743200" cy="1840320"/>
          </a:xfrm>
          <a:prstGeom prst="rect">
            <a:avLst/>
          </a:prstGeom>
          <a:effectLst>
            <a:outerShdw blurRad="165100" dist="88900" dir="2700000" algn="tl" rotWithShape="0">
              <a:prstClr val="black">
                <a:alpha val="40000"/>
              </a:prstClr>
            </a:outerShdw>
          </a:effectLst>
        </p:spPr>
      </p:pic>
    </p:spTree>
    <p:extLst>
      <p:ext uri="{BB962C8B-B14F-4D97-AF65-F5344CB8AC3E}">
        <p14:creationId xmlns:p14="http://schemas.microsoft.com/office/powerpoint/2010/main" val="202671420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LibreOffice</a:t>
            </a:r>
            <a:r>
              <a:rPr lang="en-US" sz="440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OpenOffice, etc.</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30</a:t>
            </a:fld>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784" y="1828641"/>
            <a:ext cx="5712584" cy="3034249"/>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0076" y="1263014"/>
            <a:ext cx="5487567" cy="28746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3568250"/>
            <a:ext cx="6098728" cy="2943416"/>
          </a:xfrm>
          <a:prstGeom prst="rect">
            <a:avLst/>
          </a:prstGeom>
        </p:spPr>
      </p:pic>
    </p:spTree>
    <p:extLst>
      <p:ext uri="{BB962C8B-B14F-4D97-AF65-F5344CB8AC3E}">
        <p14:creationId xmlns:p14="http://schemas.microsoft.com/office/powerpoint/2010/main" val="16734608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Microsoft Azure Donation</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($5000 in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31</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524000"/>
            <a:ext cx="6133655" cy="412935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5713" y="2286000"/>
            <a:ext cx="5867400" cy="3950100"/>
          </a:xfrm>
          <a:prstGeom prst="rect">
            <a:avLst/>
          </a:prstGeom>
        </p:spPr>
      </p:pic>
    </p:spTree>
    <p:extLst>
      <p:ext uri="{BB962C8B-B14F-4D97-AF65-F5344CB8AC3E}">
        <p14:creationId xmlns:p14="http://schemas.microsoft.com/office/powerpoint/2010/main" val="10692819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AWS for Nonprofits</a:t>
            </a:r>
            <a:br>
              <a:rPr lang="en-US" sz="4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($175 </a:t>
            </a:r>
            <a:r>
              <a:rPr lang="en-US" sz="1400" dirty="0" err="1">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TechSoup</a:t>
            </a:r>
            <a:r>
              <a:rPr lang="en-US" sz="14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Admin Fee = $2,000 AWS Credits)</a:t>
            </a:r>
            <a:endParaRPr lang="en-US" dirty="0"/>
          </a:p>
        </p:txBody>
      </p:sp>
      <p:sp>
        <p:nvSpPr>
          <p:cNvPr id="7" name="Slide Number Placeholder 6"/>
          <p:cNvSpPr>
            <a:spLocks noGrp="1"/>
          </p:cNvSpPr>
          <p:nvPr>
            <p:ph type="sldNum" sz="quarter" idx="12"/>
          </p:nvPr>
        </p:nvSpPr>
        <p:spPr/>
        <p:txBody>
          <a:bodyPr/>
          <a:lstStyle/>
          <a:p>
            <a:fld id="{5D7CC708-C9D6-4476-97C9-D57295EAF710}" type="slidenum">
              <a:rPr lang="en-US" smtClean="0"/>
              <a:t>32</a:t>
            </a:fld>
            <a:endParaRPr lang="en-US"/>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1480275"/>
            <a:ext cx="5611061" cy="37775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696" y="2339344"/>
            <a:ext cx="6043417" cy="4068600"/>
          </a:xfrm>
          <a:prstGeom prst="rect">
            <a:avLst/>
          </a:prstGeom>
        </p:spPr>
      </p:pic>
    </p:spTree>
    <p:extLst>
      <p:ext uri="{BB962C8B-B14F-4D97-AF65-F5344CB8AC3E}">
        <p14:creationId xmlns:p14="http://schemas.microsoft.com/office/powerpoint/2010/main" val="3392268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fontScale="70000" lnSpcReduction="20000"/>
          </a:bodyPr>
          <a:lstStyle/>
          <a:p>
            <a:pPr>
              <a:lnSpc>
                <a:spcPct val="200000"/>
              </a:lnSpc>
            </a:pPr>
            <a:r>
              <a:rPr lang="en-US" sz="3200" dirty="0">
                <a:latin typeface="Arial" pitchFamily="34" charset="0"/>
                <a:cs typeface="Arial" pitchFamily="34" charset="0"/>
              </a:rPr>
              <a:t>Networked Attached Storage (NAS)</a:t>
            </a:r>
          </a:p>
          <a:p>
            <a:pPr lvl="1">
              <a:lnSpc>
                <a:spcPct val="200000"/>
              </a:lnSpc>
            </a:pPr>
            <a:r>
              <a:rPr lang="en-US" sz="2800" dirty="0">
                <a:latin typeface="Arial" pitchFamily="34" charset="0"/>
                <a:cs typeface="Arial" pitchFamily="34" charset="0"/>
              </a:rPr>
              <a:t>Additional Storage Space</a:t>
            </a:r>
          </a:p>
          <a:p>
            <a:pPr lvl="1">
              <a:lnSpc>
                <a:spcPct val="200000"/>
              </a:lnSpc>
            </a:pPr>
            <a:r>
              <a:rPr lang="en-US" sz="2800" dirty="0">
                <a:latin typeface="Arial" pitchFamily="34" charset="0"/>
                <a:cs typeface="Arial" pitchFamily="34" charset="0"/>
              </a:rPr>
              <a:t>Easier Collaboration, Less Mess</a:t>
            </a:r>
          </a:p>
          <a:p>
            <a:pPr lvl="1">
              <a:lnSpc>
                <a:spcPct val="200000"/>
              </a:lnSpc>
            </a:pPr>
            <a:r>
              <a:rPr lang="en-US" sz="2800" dirty="0">
                <a:latin typeface="Arial" pitchFamily="34" charset="0"/>
                <a:cs typeface="Arial" pitchFamily="34" charset="0"/>
              </a:rPr>
              <a:t>Your own “Private Cloud”</a:t>
            </a:r>
          </a:p>
          <a:p>
            <a:pPr lvl="1">
              <a:lnSpc>
                <a:spcPct val="200000"/>
              </a:lnSpc>
            </a:pPr>
            <a:r>
              <a:rPr lang="en-US" sz="2800" dirty="0">
                <a:latin typeface="Arial" pitchFamily="34" charset="0"/>
                <a:cs typeface="Arial" pitchFamily="34" charset="0"/>
              </a:rPr>
              <a:t>Automatic Data Backups</a:t>
            </a:r>
          </a:p>
          <a:p>
            <a:pPr lvl="1">
              <a:lnSpc>
                <a:spcPct val="200000"/>
              </a:lnSpc>
            </a:pPr>
            <a:r>
              <a:rPr lang="en-US" sz="2800" dirty="0">
                <a:latin typeface="Arial" pitchFamily="34" charset="0"/>
                <a:cs typeface="Arial" pitchFamily="34" charset="0"/>
              </a:rPr>
              <a:t>Fast Configuration with Low Complications</a:t>
            </a:r>
          </a:p>
          <a:p>
            <a:pPr lvl="1">
              <a:lnSpc>
                <a:spcPct val="200000"/>
              </a:lnSpc>
            </a:pPr>
            <a:r>
              <a:rPr lang="en-US" sz="2800" dirty="0">
                <a:latin typeface="Arial" pitchFamily="34" charset="0"/>
                <a:cs typeface="Arial" pitchFamily="34" charset="0"/>
              </a:rPr>
              <a:t>Lots of Apps available</a:t>
            </a:r>
          </a:p>
          <a:p>
            <a:pPr lvl="1">
              <a:lnSpc>
                <a:spcPct val="200000"/>
              </a:lnSpc>
            </a:pPr>
            <a:endParaRPr lang="en-US" sz="2800" dirty="0">
              <a:latin typeface="Arial" pitchFamily="34" charset="0"/>
              <a:cs typeface="Arial" pitchFamily="34" charset="0"/>
            </a:endParaRPr>
          </a:p>
          <a:p>
            <a:pPr marL="109728" indent="0">
              <a:lnSpc>
                <a:spcPct val="200000"/>
              </a:lnSpc>
              <a:buNone/>
            </a:pPr>
            <a:endParaRPr lang="en-US"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5D7CC708-C9D6-4476-97C9-D57295EAF710}" type="slidenum">
              <a:rPr lang="en-US" smtClean="0"/>
              <a:t>33</a:t>
            </a:fld>
            <a:endParaRPr lang="en-US"/>
          </a:p>
        </p:txBody>
      </p:sp>
      <p:sp>
        <p:nvSpPr>
          <p:cNvPr id="4" name="Title 3"/>
          <p:cNvSpPr>
            <a:spLocks noGrp="1"/>
          </p:cNvSpPr>
          <p:nvPr>
            <p:ph type="title"/>
          </p:nvPr>
        </p:nvSpPr>
        <p:spPr/>
        <p:txBody>
          <a:bodyPr>
            <a:normAutofit/>
          </a:bodyPr>
          <a:lstStyle/>
          <a:p>
            <a:r>
              <a:rPr lang="en-US" dirty="0">
                <a:ln w="0" cmpd="sng">
                  <a:noFill/>
                  <a:prstDash val="solid"/>
                </a:ln>
              </a:rPr>
              <a:t>Tool #4 – Get a NAS</a:t>
            </a:r>
          </a:p>
        </p:txBody>
      </p:sp>
      <p:pic>
        <p:nvPicPr>
          <p:cNvPr id="2050" name="Picture 2" descr="Image result for network attached 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285750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15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Network Attached Storage</a:t>
            </a:r>
          </a:p>
        </p:txBody>
      </p:sp>
      <p:sp>
        <p:nvSpPr>
          <p:cNvPr id="6" name="Text Placeholder 5"/>
          <p:cNvSpPr>
            <a:spLocks noGrp="1"/>
          </p:cNvSpPr>
          <p:nvPr>
            <p:ph type="body" idx="1"/>
          </p:nvPr>
        </p:nvSpPr>
        <p:spPr>
          <a:xfrm>
            <a:off x="457200" y="5410200"/>
            <a:ext cx="8229600" cy="997744"/>
          </a:xfrm>
        </p:spPr>
        <p:txBody>
          <a:bodyPr>
            <a:normAutofit/>
          </a:bodyPr>
          <a:lstStyle/>
          <a:p>
            <a:pPr algn="ctr"/>
            <a:r>
              <a:rPr lang="en-US" dirty="0" err="1"/>
              <a:t>Qnap</a:t>
            </a:r>
            <a:r>
              <a:rPr lang="en-US" dirty="0"/>
              <a:t>, Synology, </a:t>
            </a:r>
            <a:r>
              <a:rPr lang="en-US" dirty="0" err="1"/>
              <a:t>Drobo</a:t>
            </a:r>
            <a:r>
              <a:rPr lang="en-US" dirty="0"/>
              <a:t>,</a:t>
            </a:r>
            <a:br>
              <a:rPr lang="en-US" dirty="0"/>
            </a:br>
            <a:r>
              <a:rPr lang="en-US" dirty="0"/>
              <a:t>Seagate, Western Digital, </a:t>
            </a:r>
            <a:r>
              <a:rPr lang="en-US" dirty="0" err="1"/>
              <a:t>Netgear</a:t>
            </a: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34</a:t>
            </a:fld>
            <a:endParaRPr lang="en-US"/>
          </a:p>
        </p:txBody>
      </p:sp>
      <p:pic>
        <p:nvPicPr>
          <p:cNvPr id="11268" name="Picture 4" descr="http://media.bestofmicro.com/8/G/411136/original/SeagateNAS.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7376" y="3235030"/>
            <a:ext cx="2188309" cy="195580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ecx.images-amazon.com/images/I/71LIagHRcCL._SL1500_.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404" y="1506054"/>
            <a:ext cx="3069056" cy="1919183"/>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ecx.images-amazon.com/images/I/71E1iEBCMqL._SL1500_.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2969876"/>
            <a:ext cx="2330640" cy="23306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28786" y="1371248"/>
            <a:ext cx="1969254" cy="1749881"/>
          </a:xfrm>
          <a:prstGeom prst="rect">
            <a:avLst/>
          </a:prstGeom>
          <a:noFill/>
          <a:ln>
            <a:noFill/>
          </a:ln>
        </p:spPr>
      </p:pic>
      <p:pic>
        <p:nvPicPr>
          <p:cNvPr id="11266" name="Picture 2" descr="http://blog.bildergallery.com/wp-content/uploads/2013/02/synology_ds412+_1.jpg"/>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03388" y="1438201"/>
            <a:ext cx="2395771" cy="1796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TGEAR ReadyNAS 316 6-Bay 12TB (6 x 2TB) Network Attached Storage (RN31662D)"/>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91752" y="3175971"/>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4193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Server / NAS Applications</a:t>
            </a:r>
          </a:p>
        </p:txBody>
      </p:sp>
      <p:sp>
        <p:nvSpPr>
          <p:cNvPr id="6" name="Text Placeholder 5"/>
          <p:cNvSpPr>
            <a:spLocks noGrp="1"/>
          </p:cNvSpPr>
          <p:nvPr>
            <p:ph type="body" idx="1"/>
          </p:nvPr>
        </p:nvSpPr>
        <p:spPr>
          <a:xfrm>
            <a:off x="457200" y="5410200"/>
            <a:ext cx="8229600" cy="762000"/>
          </a:xfrm>
        </p:spPr>
        <p:txBody>
          <a:bodyPr>
            <a:normAutofit lnSpcReduction="10000"/>
          </a:bodyPr>
          <a:lstStyle/>
          <a:p>
            <a:pPr algn="ctr"/>
            <a:r>
              <a:rPr lang="en-US" dirty="0"/>
              <a:t>Apache, Asterisk, Drupal, </a:t>
            </a:r>
            <a:r>
              <a:rPr lang="en-US" dirty="0" err="1"/>
              <a:t>Joomla</a:t>
            </a:r>
            <a:r>
              <a:rPr lang="en-US" dirty="0"/>
              <a:t>, MySQL, PHP, Python, Tomcat, </a:t>
            </a:r>
            <a:r>
              <a:rPr lang="en-US" dirty="0" err="1"/>
              <a:t>vTiger</a:t>
            </a:r>
            <a:r>
              <a:rPr lang="en-US" dirty="0"/>
              <a:t>, </a:t>
            </a:r>
            <a:r>
              <a:rPr lang="en-US" dirty="0" err="1"/>
              <a:t>Wordpress</a:t>
            </a:r>
            <a:endParaRPr lang="en-US" dirty="0"/>
          </a:p>
        </p:txBody>
      </p:sp>
      <p:pic>
        <p:nvPicPr>
          <p:cNvPr id="10" name="Content Placeholder 9"/>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3801226" y="2988869"/>
            <a:ext cx="1709258" cy="2011193"/>
          </a:xfrm>
          <a:ln>
            <a:noFill/>
            <a:prstDash val="solid"/>
          </a:ln>
        </p:spPr>
      </p:pic>
      <p:sp>
        <p:nvSpPr>
          <p:cNvPr id="3" name="Slide Number Placeholder 2"/>
          <p:cNvSpPr>
            <a:spLocks noGrp="1"/>
          </p:cNvSpPr>
          <p:nvPr>
            <p:ph type="sldNum" sz="quarter" idx="12"/>
          </p:nvPr>
        </p:nvSpPr>
        <p:spPr/>
        <p:txBody>
          <a:bodyPr/>
          <a:lstStyle/>
          <a:p>
            <a:fld id="{5D7CC708-C9D6-4476-97C9-D57295EAF710}" type="slidenum">
              <a:rPr lang="en-US" smtClean="0"/>
              <a:t>35</a:t>
            </a:fld>
            <a:endParaRPr lang="en-US"/>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600200"/>
            <a:ext cx="1570692" cy="830222"/>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45112" y="2160632"/>
            <a:ext cx="1746925" cy="1274073"/>
          </a:xfrm>
          <a:prstGeom prst="rect">
            <a:avLst/>
          </a:prstGeom>
          <a:noFill/>
          <a:ln>
            <a:noFill/>
          </a:ln>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23034" y="3558271"/>
            <a:ext cx="1778192" cy="124904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8200" y="1555597"/>
            <a:ext cx="1663900" cy="934118"/>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 y="3994466"/>
            <a:ext cx="1295403" cy="886056"/>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1036" y="4353419"/>
            <a:ext cx="1885950" cy="907789"/>
          </a:xfrm>
          <a:prstGeom prst="rect">
            <a:avLst/>
          </a:prstGeom>
        </p:spPr>
      </p:pic>
      <p:pic>
        <p:nvPicPr>
          <p:cNvPr id="16" name="Picture 15"/>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848" y="2975917"/>
            <a:ext cx="2644371" cy="893190"/>
          </a:xfrm>
          <a:prstGeom prst="rect">
            <a:avLst/>
          </a:prstGeom>
        </p:spPr>
      </p:pic>
      <p:pic>
        <p:nvPicPr>
          <p:cNvPr id="12292" name="Picture 4" descr="https://d235vx86g2jtce.cloudfront.net/VtigerLogoDark400x120.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34008" y="3609678"/>
            <a:ext cx="2268524" cy="68055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s.w.org/about/images/logos/wordpress-logo-stacked-rgb.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811631" y="952464"/>
            <a:ext cx="1663111" cy="1033195"/>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tripwire.com/state-of-security/wp-content/uploads/security30.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66598" y="1486756"/>
            <a:ext cx="1499108" cy="154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8244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800"/>
          </a:xfrm>
        </p:spPr>
        <p:txBody>
          <a:bodyPr>
            <a:normAutofit lnSpcReduction="10000"/>
          </a:bodyPr>
          <a:lstStyle/>
          <a:p>
            <a:pPr lvl="1">
              <a:lnSpc>
                <a:spcPct val="200000"/>
              </a:lnSpc>
            </a:pPr>
            <a:r>
              <a:rPr lang="en-US" sz="2800" dirty="0">
                <a:latin typeface="Arial" pitchFamily="34" charset="0"/>
                <a:cs typeface="Arial" pitchFamily="34" charset="0"/>
              </a:rPr>
              <a:t>Secure your devices</a:t>
            </a:r>
          </a:p>
          <a:p>
            <a:pPr lvl="1">
              <a:lnSpc>
                <a:spcPct val="200000"/>
              </a:lnSpc>
            </a:pPr>
            <a:r>
              <a:rPr lang="en-US" sz="2800" dirty="0">
                <a:latin typeface="Arial" pitchFamily="34" charset="0"/>
                <a:cs typeface="Arial" pitchFamily="34" charset="0"/>
              </a:rPr>
              <a:t>Always use HTTPS if possible</a:t>
            </a:r>
          </a:p>
          <a:p>
            <a:pPr lvl="1">
              <a:lnSpc>
                <a:spcPct val="200000"/>
              </a:lnSpc>
            </a:pPr>
            <a:r>
              <a:rPr lang="en-US" sz="2800" dirty="0">
                <a:latin typeface="Arial" pitchFamily="34" charset="0"/>
                <a:cs typeface="Arial" pitchFamily="34" charset="0"/>
              </a:rPr>
              <a:t>Public Wi-Fi – Just Say NO</a:t>
            </a:r>
          </a:p>
          <a:p>
            <a:pPr lvl="1">
              <a:lnSpc>
                <a:spcPct val="200000"/>
              </a:lnSpc>
            </a:pPr>
            <a:r>
              <a:rPr lang="en-US" sz="2800" dirty="0">
                <a:latin typeface="Arial" pitchFamily="34" charset="0"/>
                <a:cs typeface="Arial" pitchFamily="34" charset="0"/>
              </a:rPr>
              <a:t>Use Password Managers</a:t>
            </a:r>
          </a:p>
          <a:p>
            <a:pPr lvl="1">
              <a:lnSpc>
                <a:spcPct val="200000"/>
              </a:lnSpc>
            </a:pPr>
            <a:r>
              <a:rPr lang="en-US" sz="2800" dirty="0">
                <a:latin typeface="Arial" pitchFamily="34" charset="0"/>
                <a:cs typeface="Arial" pitchFamily="34" charset="0"/>
              </a:rPr>
              <a:t>Two-Factor Authentication</a:t>
            </a:r>
          </a:p>
        </p:txBody>
      </p:sp>
      <p:sp>
        <p:nvSpPr>
          <p:cNvPr id="3" name="Slide Number Placeholder 2"/>
          <p:cNvSpPr>
            <a:spLocks noGrp="1"/>
          </p:cNvSpPr>
          <p:nvPr>
            <p:ph type="sldNum" sz="quarter" idx="12"/>
          </p:nvPr>
        </p:nvSpPr>
        <p:spPr/>
        <p:txBody>
          <a:bodyPr/>
          <a:lstStyle/>
          <a:p>
            <a:fld id="{5D7CC708-C9D6-4476-97C9-D57295EAF710}" type="slidenum">
              <a:rPr lang="en-US" smtClean="0"/>
              <a:t>36</a:t>
            </a:fld>
            <a:endParaRPr lang="en-US"/>
          </a:p>
        </p:txBody>
      </p:sp>
      <p:sp>
        <p:nvSpPr>
          <p:cNvPr id="4" name="Title 3"/>
          <p:cNvSpPr>
            <a:spLocks noGrp="1"/>
          </p:cNvSpPr>
          <p:nvPr>
            <p:ph type="title"/>
          </p:nvPr>
        </p:nvSpPr>
        <p:spPr/>
        <p:txBody>
          <a:bodyPr>
            <a:normAutofit fontScale="90000"/>
          </a:bodyPr>
          <a:lstStyle/>
          <a:p>
            <a:r>
              <a:rPr lang="en-US" dirty="0">
                <a:ln w="0" cmpd="sng">
                  <a:noFill/>
                  <a:prstDash val="solid"/>
                </a:ln>
              </a:rPr>
              <a:t>Tool #5 – Security (Online, Devices, etc.)</a:t>
            </a:r>
          </a:p>
        </p:txBody>
      </p:sp>
      <p:pic>
        <p:nvPicPr>
          <p:cNvPr id="3074" name="Picture 2" descr="Image result for secur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574" y="3200400"/>
            <a:ext cx="314557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2233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Password Managers</a:t>
            </a:r>
          </a:p>
        </p:txBody>
      </p:sp>
      <p:sp>
        <p:nvSpPr>
          <p:cNvPr id="8" name="Text Placeholder 7"/>
          <p:cNvSpPr>
            <a:spLocks noGrp="1"/>
          </p:cNvSpPr>
          <p:nvPr>
            <p:ph type="body" sz="half" idx="3"/>
          </p:nvPr>
        </p:nvSpPr>
        <p:spPr>
          <a:xfrm>
            <a:off x="762000" y="5410200"/>
            <a:ext cx="7924801" cy="762000"/>
          </a:xfrm>
        </p:spPr>
        <p:txBody>
          <a:bodyPr>
            <a:normAutofit lnSpcReduction="10000"/>
          </a:bodyPr>
          <a:lstStyle/>
          <a:p>
            <a:pPr algn="ctr"/>
            <a:r>
              <a:rPr lang="en-US" dirty="0" err="1"/>
              <a:t>LastPass</a:t>
            </a:r>
            <a:r>
              <a:rPr lang="en-US" dirty="0"/>
              <a:t>, RoboForm, </a:t>
            </a:r>
            <a:r>
              <a:rPr lang="en-US" dirty="0" err="1"/>
              <a:t>Dashlane</a:t>
            </a:r>
            <a:r>
              <a:rPr lang="en-US" dirty="0"/>
              <a:t>, 1Password, KeePass*</a:t>
            </a:r>
          </a:p>
        </p:txBody>
      </p:sp>
      <p:sp>
        <p:nvSpPr>
          <p:cNvPr id="3" name="Slide Number Placeholder 2"/>
          <p:cNvSpPr>
            <a:spLocks noGrp="1"/>
          </p:cNvSpPr>
          <p:nvPr>
            <p:ph type="sldNum" sz="quarter" idx="12"/>
          </p:nvPr>
        </p:nvSpPr>
        <p:spPr/>
        <p:txBody>
          <a:bodyPr/>
          <a:lstStyle/>
          <a:p>
            <a:fld id="{5D7CC708-C9D6-4476-97C9-D57295EAF710}" type="slidenum">
              <a:rPr lang="en-US" smtClean="0"/>
              <a:t>37</a:t>
            </a:fld>
            <a:endParaRPr lang="en-US"/>
          </a:p>
        </p:txBody>
      </p:sp>
      <p:pic>
        <p:nvPicPr>
          <p:cNvPr id="6" name="Picture 5"/>
          <p:cNvPicPr>
            <a:picLocks noChangeAspect="1"/>
          </p:cNvPicPr>
          <p:nvPr/>
        </p:nvPicPr>
        <p:blipFill>
          <a:blip r:embed="rId3"/>
          <a:stretch>
            <a:fillRect/>
          </a:stretch>
        </p:blipFill>
        <p:spPr>
          <a:xfrm>
            <a:off x="5445117" y="1433865"/>
            <a:ext cx="2764019" cy="1150128"/>
          </a:xfrm>
          <a:prstGeom prst="rect">
            <a:avLst/>
          </a:prstGeom>
        </p:spPr>
      </p:pic>
      <p:sp>
        <p:nvSpPr>
          <p:cNvPr id="9" name="AutoShape 2" descr="Image result for 1passwor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Image result for 1passwor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028950"/>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roboform"/>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0" y="1266631"/>
            <a:ext cx="3238500" cy="1824355"/>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keepas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03986" y="3876897"/>
            <a:ext cx="3105150" cy="1357283"/>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Image result for lastpass"/>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32434" y="2475431"/>
            <a:ext cx="4471987" cy="164186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7545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38</a:t>
            </a:fld>
            <a:endParaRPr lang="en-US"/>
          </a:p>
        </p:txBody>
      </p:sp>
      <p:sp>
        <p:nvSpPr>
          <p:cNvPr id="4" name="Title 3"/>
          <p:cNvSpPr>
            <a:spLocks noGrp="1"/>
          </p:cNvSpPr>
          <p:nvPr>
            <p:ph type="title"/>
          </p:nvPr>
        </p:nvSpPr>
        <p:spPr/>
        <p:txBody>
          <a:bodyPr>
            <a:normAutofit/>
          </a:bodyPr>
          <a:lstStyle/>
          <a:p>
            <a:r>
              <a:rPr lang="en-US" sz="3600" dirty="0">
                <a:ln w="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&amp; Answers</a:t>
            </a:r>
          </a:p>
        </p:txBody>
      </p:sp>
      <p:pic>
        <p:nvPicPr>
          <p:cNvPr id="7170" name="Picture 2" descr="C:\Users\Gary\AppData\Local\Microsoft\Windows\Temporary Internet Files\Content.IE5\9BFZVD0Y\MC900078622[1].wmf"/>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3643312" y="1746250"/>
            <a:ext cx="1857375"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473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Midland Shared Spaces</a:t>
            </a:r>
            <a:br>
              <a:rPr lang="en-US" dirty="0"/>
            </a:br>
            <a:r>
              <a:rPr lang="en-US" dirty="0"/>
              <a:t>3500 N A St, Ste 1100</a:t>
            </a:r>
            <a:br>
              <a:rPr lang="en-US" dirty="0"/>
            </a:br>
            <a:r>
              <a:rPr lang="en-US" dirty="0"/>
              <a:t>Midland, TX 79705</a:t>
            </a:r>
            <a:br>
              <a:rPr lang="en-US" dirty="0"/>
            </a:br>
            <a:r>
              <a:rPr lang="en-US" dirty="0"/>
              <a:t>(432) 685-0400 main</a:t>
            </a:r>
            <a:br>
              <a:rPr lang="en-US" dirty="0"/>
            </a:br>
            <a:r>
              <a:rPr lang="en-US" dirty="0">
                <a:hlinkClick r:id="rId2"/>
              </a:rPr>
              <a:t>ghires@midlandss.org</a:t>
            </a:r>
            <a:br>
              <a:rPr lang="en-US" dirty="0"/>
            </a:br>
            <a:r>
              <a:rPr lang="en-US" dirty="0">
                <a:hlinkClick r:id="rId3"/>
              </a:rPr>
              <a:t>https://midlandss.org</a:t>
            </a:r>
            <a:endParaRPr lang="en-US" dirty="0"/>
          </a:p>
          <a:p>
            <a:endParaRPr lang="en-US" dirty="0"/>
          </a:p>
          <a:p>
            <a:r>
              <a:rPr lang="en-US" dirty="0"/>
              <a:t>Hires Consulting </a:t>
            </a:r>
            <a:r>
              <a:rPr lang="en-US" sz="2400" dirty="0"/>
              <a:t>(website for this presentation)</a:t>
            </a:r>
            <a:br>
              <a:rPr lang="en-US" dirty="0"/>
            </a:br>
            <a:r>
              <a:rPr lang="en-US" dirty="0">
                <a:hlinkClick r:id="rId4"/>
              </a:rPr>
              <a:t>http://hiresconsulting.com</a:t>
            </a:r>
            <a:endParaRPr lang="en-US" dirty="0"/>
          </a:p>
          <a:p>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39</a:t>
            </a:fld>
            <a:endParaRPr lang="en-US"/>
          </a:p>
        </p:txBody>
      </p:sp>
      <p:sp>
        <p:nvSpPr>
          <p:cNvPr id="4" name="Title 3"/>
          <p:cNvSpPr>
            <a:spLocks noGrp="1"/>
          </p:cNvSpPr>
          <p:nvPr>
            <p:ph type="title"/>
          </p:nvPr>
        </p:nvSpPr>
        <p:spPr/>
        <p:txBody>
          <a:bodyPr/>
          <a:lstStyle/>
          <a:p>
            <a:r>
              <a:rPr lang="en-US" dirty="0"/>
              <a:t>Contact Information</a:t>
            </a:r>
          </a:p>
        </p:txBody>
      </p:sp>
    </p:spTree>
    <p:extLst>
      <p:ext uri="{BB962C8B-B14F-4D97-AF65-F5344CB8AC3E}">
        <p14:creationId xmlns:p14="http://schemas.microsoft.com/office/powerpoint/2010/main" val="41472124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4</a:t>
            </a:fld>
            <a:endParaRPr lang="en-US"/>
          </a:p>
        </p:txBody>
      </p:sp>
      <p:pic>
        <p:nvPicPr>
          <p:cNvPr id="7"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43200" y="2318572"/>
            <a:ext cx="4572000" cy="3877056"/>
          </a:xfrm>
          <a:prstGeom prst="rect">
            <a:avLst/>
          </a:prstGeom>
        </p:spPr>
      </p:pic>
      <p:sp>
        <p:nvSpPr>
          <p:cNvPr id="4" name="Title 3"/>
          <p:cNvSpPr>
            <a:spLocks noGrp="1"/>
          </p:cNvSpPr>
          <p:nvPr>
            <p:ph type="title"/>
          </p:nvPr>
        </p:nvSpPr>
        <p:spPr/>
        <p:txBody>
          <a:bodyPr>
            <a:normAutofit/>
          </a:bodyPr>
          <a:lstStyle/>
          <a:p>
            <a:r>
              <a:rPr lang="en-US" dirty="0"/>
              <a:t>Technology Tools: Hardware</a:t>
            </a:r>
          </a:p>
        </p:txBody>
      </p:sp>
      <p:pic>
        <p:nvPicPr>
          <p:cNvPr id="5" name="Picture 4"/>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3399" y="1600200"/>
            <a:ext cx="3008823" cy="182880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19311">
            <a:off x="7362308" y="1395424"/>
            <a:ext cx="1181635" cy="2238353"/>
          </a:xfrm>
          <a:prstGeom prst="rect">
            <a:avLst/>
          </a:prstGeom>
        </p:spPr>
      </p:pic>
      <p:pic>
        <p:nvPicPr>
          <p:cNvPr id="8" name="Picture 7"/>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00" y="3505200"/>
            <a:ext cx="2408567" cy="2196613"/>
          </a:xfrm>
          <a:prstGeom prst="rect">
            <a:avLst/>
          </a:prstGeom>
        </p:spPr>
      </p:pic>
      <p:pic>
        <p:nvPicPr>
          <p:cNvPr id="9" name="Picture 8"/>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73782" y="4257100"/>
            <a:ext cx="2882836" cy="2027200"/>
          </a:xfrm>
          <a:prstGeom prst="rect">
            <a:avLst/>
          </a:prstGeom>
        </p:spPr>
      </p:pic>
    </p:spTree>
    <p:extLst>
      <p:ext uri="{BB962C8B-B14F-4D97-AF65-F5344CB8AC3E}">
        <p14:creationId xmlns:p14="http://schemas.microsoft.com/office/powerpoint/2010/main" val="16834582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famouslogos.net/images/android-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4650" y="2121791"/>
            <a:ext cx="2441046" cy="177992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D7CC708-C9D6-4476-97C9-D57295EAF710}" type="slidenum">
              <a:rPr lang="en-US" smtClean="0"/>
              <a:t>5</a:t>
            </a:fld>
            <a:endParaRPr lang="en-US"/>
          </a:p>
        </p:txBody>
      </p:sp>
      <p:sp>
        <p:nvSpPr>
          <p:cNvPr id="4" name="Title 3"/>
          <p:cNvSpPr>
            <a:spLocks noGrp="1"/>
          </p:cNvSpPr>
          <p:nvPr>
            <p:ph type="title"/>
          </p:nvPr>
        </p:nvSpPr>
        <p:spPr/>
        <p:txBody>
          <a:bodyPr>
            <a:normAutofit/>
          </a:bodyPr>
          <a:lstStyle/>
          <a:p>
            <a:r>
              <a:rPr lang="en-US" dirty="0"/>
              <a:t>Technology Tools: Software</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3082" y="3068238"/>
            <a:ext cx="1247190" cy="1175477"/>
          </a:xfrm>
          <a:prstGeom prst="rect">
            <a:avLst/>
          </a:prstGeom>
        </p:spPr>
      </p:pic>
      <p:pic>
        <p:nvPicPr>
          <p:cNvPr id="2054" name="Picture 6" descr="http://cdn1.itpro.co.uk/sites/itpro/files/window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5075" y="989478"/>
            <a:ext cx="2587625" cy="22646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razysons.com/wp-content/uploads/2015/03/office-logo-100057126-large.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56844" y="3334543"/>
            <a:ext cx="2438665" cy="113906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media.engadget.com/img/product/15/brs/chrome-os-2odl-80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72700" y="4414174"/>
            <a:ext cx="2124885" cy="159366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getmytaxesdone.com/wp-content/uploads/2015/02/intuit-quickbooks-new-logo.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96491" y="1996224"/>
            <a:ext cx="32766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os 1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3495" y="1367468"/>
            <a:ext cx="1394096" cy="13940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adobe acrobat pro dc 201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57800" y="4828912"/>
            <a:ext cx="1186971" cy="16821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adobe photoshop"/>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199" y="3708262"/>
            <a:ext cx="1795221" cy="17952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tun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34201" y="4893883"/>
            <a:ext cx="1515558" cy="152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0709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D7CC708-C9D6-4476-97C9-D57295EAF710}" type="slidenum">
              <a:rPr lang="en-US" smtClean="0"/>
              <a:t>6</a:t>
            </a:fld>
            <a:endParaRPr lang="en-US"/>
          </a:p>
        </p:txBody>
      </p:sp>
      <p:sp>
        <p:nvSpPr>
          <p:cNvPr id="8" name="Title 3"/>
          <p:cNvSpPr>
            <a:spLocks noGrp="1"/>
          </p:cNvSpPr>
          <p:nvPr>
            <p:ph type="title"/>
          </p:nvPr>
        </p:nvSpPr>
        <p:spPr>
          <a:xfrm>
            <a:off x="457200" y="274638"/>
            <a:ext cx="8229600" cy="1143000"/>
          </a:xfrm>
        </p:spPr>
        <p:txBody>
          <a:bodyPr>
            <a:normAutofit/>
          </a:bodyPr>
          <a:lstStyle/>
          <a:p>
            <a:r>
              <a:rPr lang="en-US" sz="3600"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Tool #1 – Conduct an Inventory</a:t>
            </a:r>
          </a:p>
        </p:txBody>
      </p:sp>
      <p:pic>
        <p:nvPicPr>
          <p:cNvPr id="5" name="Picture 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603071">
            <a:off x="4792356" y="2849645"/>
            <a:ext cx="3380767" cy="2250625"/>
          </a:xfrm>
          <a:prstGeom prst="rect">
            <a:avLst/>
          </a:prstGeom>
        </p:spPr>
      </p:pic>
      <p:sp>
        <p:nvSpPr>
          <p:cNvPr id="6" name="Content Placeholder 1"/>
          <p:cNvSpPr txBox="1">
            <a:spLocks/>
          </p:cNvSpPr>
          <p:nvPr/>
        </p:nvSpPr>
        <p:spPr>
          <a:xfrm>
            <a:off x="304800" y="1676400"/>
            <a:ext cx="8382000" cy="4330891"/>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135000"/>
              </a:lnSpc>
            </a:pPr>
            <a:r>
              <a:rPr lang="en-US" dirty="0"/>
              <a:t>Workstations/Hardware/Equipment</a:t>
            </a:r>
          </a:p>
          <a:p>
            <a:pPr>
              <a:lnSpc>
                <a:spcPct val="135000"/>
              </a:lnSpc>
            </a:pPr>
            <a:r>
              <a:rPr lang="en-US" dirty="0"/>
              <a:t>Software</a:t>
            </a:r>
          </a:p>
          <a:p>
            <a:pPr>
              <a:lnSpc>
                <a:spcPct val="135000"/>
              </a:lnSpc>
            </a:pPr>
            <a:r>
              <a:rPr lang="en-US" dirty="0"/>
              <a:t>Networks</a:t>
            </a:r>
          </a:p>
          <a:p>
            <a:pPr>
              <a:lnSpc>
                <a:spcPct val="135000"/>
              </a:lnSpc>
            </a:pPr>
            <a:r>
              <a:rPr lang="en-US" dirty="0"/>
              <a:t>Databases</a:t>
            </a:r>
          </a:p>
          <a:p>
            <a:pPr>
              <a:lnSpc>
                <a:spcPct val="135000"/>
              </a:lnSpc>
            </a:pPr>
            <a:r>
              <a:rPr lang="en-US" dirty="0"/>
              <a:t>Online Presences</a:t>
            </a:r>
          </a:p>
        </p:txBody>
      </p:sp>
    </p:spTree>
    <p:extLst>
      <p:ext uri="{BB962C8B-B14F-4D97-AF65-F5344CB8AC3E}">
        <p14:creationId xmlns:p14="http://schemas.microsoft.com/office/powerpoint/2010/main" val="20241383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45003"/>
          </a:xfrm>
        </p:spPr>
        <p:txBody>
          <a:bodyPr numCol="2">
            <a:normAutofit lnSpcReduction="10000"/>
          </a:bodyPr>
          <a:lstStyle/>
          <a:p>
            <a:pPr>
              <a:lnSpc>
                <a:spcPct val="114000"/>
              </a:lnSpc>
            </a:pPr>
            <a:r>
              <a:rPr lang="en-US" dirty="0"/>
              <a:t>Manufacturer</a:t>
            </a:r>
          </a:p>
          <a:p>
            <a:pPr>
              <a:lnSpc>
                <a:spcPct val="114000"/>
              </a:lnSpc>
            </a:pPr>
            <a:r>
              <a:rPr lang="en-US" dirty="0"/>
              <a:t>Make</a:t>
            </a:r>
          </a:p>
          <a:p>
            <a:pPr>
              <a:lnSpc>
                <a:spcPct val="114000"/>
              </a:lnSpc>
            </a:pPr>
            <a:r>
              <a:rPr lang="en-US" dirty="0"/>
              <a:t>Model</a:t>
            </a:r>
          </a:p>
          <a:p>
            <a:pPr>
              <a:lnSpc>
                <a:spcPct val="114000"/>
              </a:lnSpc>
            </a:pPr>
            <a:r>
              <a:rPr lang="en-US" dirty="0"/>
              <a:t>Serial Number</a:t>
            </a:r>
          </a:p>
          <a:p>
            <a:pPr>
              <a:lnSpc>
                <a:spcPct val="114000"/>
              </a:lnSpc>
            </a:pPr>
            <a:r>
              <a:rPr lang="en-US" dirty="0"/>
              <a:t>Status</a:t>
            </a:r>
          </a:p>
          <a:p>
            <a:pPr>
              <a:lnSpc>
                <a:spcPct val="114000"/>
              </a:lnSpc>
            </a:pPr>
            <a:r>
              <a:rPr lang="en-US" dirty="0"/>
              <a:t>Purchased Date</a:t>
            </a:r>
          </a:p>
          <a:p>
            <a:pPr>
              <a:lnSpc>
                <a:spcPct val="114000"/>
              </a:lnSpc>
            </a:pPr>
            <a:r>
              <a:rPr lang="en-US" dirty="0"/>
              <a:t>Warranty</a:t>
            </a:r>
          </a:p>
          <a:p>
            <a:pPr>
              <a:lnSpc>
                <a:spcPct val="114000"/>
              </a:lnSpc>
            </a:pPr>
            <a:r>
              <a:rPr lang="en-US" dirty="0"/>
              <a:t>Cost</a:t>
            </a:r>
          </a:p>
          <a:p>
            <a:pPr>
              <a:lnSpc>
                <a:spcPct val="114000"/>
              </a:lnSpc>
            </a:pPr>
            <a:r>
              <a:rPr lang="en-US" dirty="0"/>
              <a:t>CPU</a:t>
            </a:r>
          </a:p>
          <a:p>
            <a:pPr>
              <a:lnSpc>
                <a:spcPct val="114000"/>
              </a:lnSpc>
            </a:pPr>
            <a:r>
              <a:rPr lang="en-US" dirty="0"/>
              <a:t>RAM</a:t>
            </a:r>
          </a:p>
          <a:p>
            <a:pPr>
              <a:lnSpc>
                <a:spcPct val="114000"/>
              </a:lnSpc>
            </a:pPr>
            <a:r>
              <a:rPr lang="en-US" dirty="0"/>
              <a:t>HD</a:t>
            </a:r>
          </a:p>
          <a:p>
            <a:pPr>
              <a:lnSpc>
                <a:spcPct val="114000"/>
              </a:lnSpc>
            </a:pPr>
            <a:r>
              <a:rPr lang="en-US" dirty="0"/>
              <a:t>NIC</a:t>
            </a:r>
          </a:p>
          <a:p>
            <a:pPr>
              <a:lnSpc>
                <a:spcPct val="114000"/>
              </a:lnSpc>
            </a:pPr>
            <a:r>
              <a:rPr lang="en-US" dirty="0"/>
              <a:t>Removable Drives</a:t>
            </a:r>
          </a:p>
          <a:p>
            <a:pPr>
              <a:lnSpc>
                <a:spcPct val="114000"/>
              </a:lnSpc>
            </a:pPr>
            <a:r>
              <a:rPr lang="en-US" dirty="0"/>
              <a:t>Monitor</a:t>
            </a:r>
          </a:p>
          <a:p>
            <a:pPr>
              <a:lnSpc>
                <a:spcPct val="114000"/>
              </a:lnSpc>
            </a:pPr>
            <a:r>
              <a:rPr lang="en-US" dirty="0"/>
              <a:t>User</a:t>
            </a:r>
          </a:p>
          <a:p>
            <a:pPr>
              <a:lnSpc>
                <a:spcPct val="114000"/>
              </a:lnSpc>
            </a:pPr>
            <a:r>
              <a:rPr lang="en-US" dirty="0"/>
              <a:t>Peripherals</a:t>
            </a:r>
          </a:p>
          <a:p>
            <a:pPr>
              <a:lnSpc>
                <a:spcPct val="114000"/>
              </a:lnSpc>
            </a:pPr>
            <a:r>
              <a:rPr lang="en-US" dirty="0"/>
              <a:t>Condition</a:t>
            </a:r>
          </a:p>
        </p:txBody>
      </p:sp>
      <p:sp>
        <p:nvSpPr>
          <p:cNvPr id="3" name="Slide Number Placeholder 2"/>
          <p:cNvSpPr>
            <a:spLocks noGrp="1"/>
          </p:cNvSpPr>
          <p:nvPr>
            <p:ph type="sldNum" sz="quarter" idx="12"/>
          </p:nvPr>
        </p:nvSpPr>
        <p:spPr/>
        <p:txBody>
          <a:bodyPr/>
          <a:lstStyle/>
          <a:p>
            <a:fld id="{5D7CC708-C9D6-4476-97C9-D57295EAF710}" type="slidenum">
              <a:rPr lang="en-US" smtClean="0"/>
              <a:t>7</a:t>
            </a:fld>
            <a:endParaRPr lang="en-US"/>
          </a:p>
        </p:txBody>
      </p:sp>
      <p:sp>
        <p:nvSpPr>
          <p:cNvPr id="4" name="Title 3"/>
          <p:cNvSpPr>
            <a:spLocks noGrp="1"/>
          </p:cNvSpPr>
          <p:nvPr>
            <p:ph type="title"/>
          </p:nvPr>
        </p:nvSpPr>
        <p:spPr/>
        <p:txBody>
          <a:bodyPr>
            <a:noAutofit/>
          </a:bodyPr>
          <a:lstStyle/>
          <a:p>
            <a:r>
              <a:rPr lang="en-US" sz="3200" dirty="0"/>
              <a:t>Workstations / Hardware / Equipment</a:t>
            </a:r>
          </a:p>
        </p:txBody>
      </p:sp>
    </p:spTree>
    <p:extLst>
      <p:ext uri="{BB962C8B-B14F-4D97-AF65-F5344CB8AC3E}">
        <p14:creationId xmlns:p14="http://schemas.microsoft.com/office/powerpoint/2010/main" val="8108404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852671"/>
          </a:xfrm>
        </p:spPr>
        <p:txBody>
          <a:bodyPr numCol="2">
            <a:normAutofit/>
          </a:bodyPr>
          <a:lstStyle/>
          <a:p>
            <a:pPr>
              <a:lnSpc>
                <a:spcPct val="125000"/>
              </a:lnSpc>
            </a:pPr>
            <a:r>
              <a:rPr lang="en-US" dirty="0"/>
              <a:t>Title</a:t>
            </a:r>
          </a:p>
          <a:p>
            <a:pPr>
              <a:lnSpc>
                <a:spcPct val="125000"/>
              </a:lnSpc>
            </a:pPr>
            <a:r>
              <a:rPr lang="en-US" dirty="0"/>
              <a:t>Version / Release</a:t>
            </a:r>
          </a:p>
          <a:p>
            <a:pPr>
              <a:lnSpc>
                <a:spcPct val="125000"/>
              </a:lnSpc>
            </a:pPr>
            <a:r>
              <a:rPr lang="en-US" dirty="0"/>
              <a:t>Description</a:t>
            </a:r>
          </a:p>
          <a:p>
            <a:pPr>
              <a:lnSpc>
                <a:spcPct val="125000"/>
              </a:lnSpc>
            </a:pPr>
            <a:r>
              <a:rPr lang="en-US" dirty="0"/>
              <a:t>License Info</a:t>
            </a:r>
          </a:p>
          <a:p>
            <a:pPr>
              <a:lnSpc>
                <a:spcPct val="125000"/>
              </a:lnSpc>
            </a:pPr>
            <a:r>
              <a:rPr lang="en-US" dirty="0"/>
              <a:t>Type</a:t>
            </a:r>
            <a:br>
              <a:rPr lang="en-US" dirty="0"/>
            </a:br>
            <a:endParaRPr lang="en-US" dirty="0"/>
          </a:p>
          <a:p>
            <a:pPr>
              <a:lnSpc>
                <a:spcPct val="125000"/>
              </a:lnSpc>
            </a:pPr>
            <a:r>
              <a:rPr lang="en-US" dirty="0"/>
              <a:t>Status</a:t>
            </a:r>
          </a:p>
          <a:p>
            <a:pPr>
              <a:lnSpc>
                <a:spcPct val="125000"/>
              </a:lnSpc>
            </a:pPr>
            <a:r>
              <a:rPr lang="en-US" dirty="0"/>
              <a:t>Purchased Date</a:t>
            </a:r>
          </a:p>
          <a:p>
            <a:pPr>
              <a:lnSpc>
                <a:spcPct val="125000"/>
              </a:lnSpc>
            </a:pPr>
            <a:r>
              <a:rPr lang="en-US" dirty="0"/>
              <a:t>Maintenance</a:t>
            </a:r>
          </a:p>
          <a:p>
            <a:pPr>
              <a:lnSpc>
                <a:spcPct val="125000"/>
              </a:lnSpc>
            </a:pPr>
            <a:r>
              <a:rPr lang="en-US" dirty="0"/>
              <a:t>Cost</a:t>
            </a:r>
          </a:p>
          <a:p>
            <a:pPr>
              <a:lnSpc>
                <a:spcPct val="125000"/>
              </a:lnSpc>
            </a:pPr>
            <a:r>
              <a:rPr lang="en-US" dirty="0"/>
              <a:t>Compatibility</a:t>
            </a:r>
          </a:p>
          <a:p>
            <a:pPr>
              <a:lnSpc>
                <a:spcPct val="125000"/>
              </a:lnSpc>
            </a:pPr>
            <a:endParaRPr lang="en-US" dirty="0"/>
          </a:p>
        </p:txBody>
      </p:sp>
      <p:sp>
        <p:nvSpPr>
          <p:cNvPr id="3" name="Slide Number Placeholder 2"/>
          <p:cNvSpPr>
            <a:spLocks noGrp="1"/>
          </p:cNvSpPr>
          <p:nvPr>
            <p:ph type="sldNum" sz="quarter" idx="12"/>
          </p:nvPr>
        </p:nvSpPr>
        <p:spPr/>
        <p:txBody>
          <a:bodyPr/>
          <a:lstStyle/>
          <a:p>
            <a:fld id="{5D7CC708-C9D6-4476-97C9-D57295EAF710}" type="slidenum">
              <a:rPr lang="en-US" smtClean="0"/>
              <a:t>8</a:t>
            </a:fld>
            <a:endParaRPr lang="en-US"/>
          </a:p>
        </p:txBody>
      </p:sp>
      <p:sp>
        <p:nvSpPr>
          <p:cNvPr id="4" name="Title 3"/>
          <p:cNvSpPr>
            <a:spLocks noGrp="1"/>
          </p:cNvSpPr>
          <p:nvPr>
            <p:ph type="title"/>
          </p:nvPr>
        </p:nvSpPr>
        <p:spPr/>
        <p:txBody>
          <a:bodyPr>
            <a:normAutofit/>
          </a:bodyPr>
          <a:lstStyle/>
          <a:p>
            <a:r>
              <a:rPr lang="en-US" sz="3600" dirty="0"/>
              <a:t>Software</a:t>
            </a:r>
          </a:p>
        </p:txBody>
      </p:sp>
    </p:spTree>
    <p:extLst>
      <p:ext uri="{BB962C8B-B14F-4D97-AF65-F5344CB8AC3E}">
        <p14:creationId xmlns:p14="http://schemas.microsoft.com/office/powerpoint/2010/main" val="24860156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3700271"/>
          </a:xfrm>
        </p:spPr>
        <p:txBody>
          <a:bodyPr numCol="2"/>
          <a:lstStyle/>
          <a:p>
            <a:pPr>
              <a:lnSpc>
                <a:spcPct val="125000"/>
              </a:lnSpc>
            </a:pPr>
            <a:r>
              <a:rPr lang="en-US" dirty="0"/>
              <a:t>LAN / WAN</a:t>
            </a:r>
          </a:p>
          <a:p>
            <a:pPr>
              <a:lnSpc>
                <a:spcPct val="125000"/>
              </a:lnSpc>
            </a:pPr>
            <a:r>
              <a:rPr lang="en-US" dirty="0"/>
              <a:t>Wiring</a:t>
            </a:r>
          </a:p>
          <a:p>
            <a:pPr>
              <a:lnSpc>
                <a:spcPct val="125000"/>
              </a:lnSpc>
            </a:pPr>
            <a:r>
              <a:rPr lang="en-US" dirty="0"/>
              <a:t>Wireless / Wi-Fi</a:t>
            </a:r>
          </a:p>
          <a:p>
            <a:pPr>
              <a:lnSpc>
                <a:spcPct val="125000"/>
              </a:lnSpc>
            </a:pPr>
            <a:r>
              <a:rPr lang="en-US" dirty="0"/>
              <a:t>Network speeds</a:t>
            </a:r>
          </a:p>
          <a:p>
            <a:pPr>
              <a:lnSpc>
                <a:spcPct val="125000"/>
              </a:lnSpc>
            </a:pPr>
            <a:r>
              <a:rPr lang="en-US" dirty="0"/>
              <a:t>Network protocols</a:t>
            </a:r>
          </a:p>
          <a:p>
            <a:pPr>
              <a:lnSpc>
                <a:spcPct val="125000"/>
              </a:lnSpc>
            </a:pPr>
            <a:r>
              <a:rPr lang="en-US" dirty="0"/>
              <a:t>Internet services (ISP)</a:t>
            </a:r>
          </a:p>
          <a:p>
            <a:pPr>
              <a:lnSpc>
                <a:spcPct val="125000"/>
              </a:lnSpc>
            </a:pPr>
            <a:r>
              <a:rPr lang="en-US" dirty="0"/>
              <a:t>Hosts (Web, Email)</a:t>
            </a:r>
          </a:p>
          <a:p>
            <a:pPr>
              <a:lnSpc>
                <a:spcPct val="125000"/>
              </a:lnSpc>
            </a:pPr>
            <a:r>
              <a:rPr lang="en-US" dirty="0"/>
              <a:t>Firewalls</a:t>
            </a:r>
          </a:p>
          <a:p>
            <a:pPr>
              <a:lnSpc>
                <a:spcPct val="125000"/>
              </a:lnSpc>
            </a:pPr>
            <a:r>
              <a:rPr lang="en-US" dirty="0"/>
              <a:t>RAS / VPN</a:t>
            </a:r>
          </a:p>
          <a:p>
            <a:pPr>
              <a:lnSpc>
                <a:spcPct val="125000"/>
              </a:lnSpc>
            </a:pPr>
            <a:r>
              <a:rPr lang="en-US" dirty="0"/>
              <a:t>Equipment</a:t>
            </a:r>
          </a:p>
          <a:p>
            <a:pPr>
              <a:lnSpc>
                <a:spcPct val="125000"/>
              </a:lnSpc>
            </a:pPr>
            <a:r>
              <a:rPr lang="en-US" dirty="0"/>
              <a:t>Diagrams</a:t>
            </a:r>
          </a:p>
          <a:p>
            <a:pPr>
              <a:lnSpc>
                <a:spcPct val="125000"/>
              </a:lnSpc>
            </a:pPr>
            <a:r>
              <a:rPr lang="en-US" dirty="0"/>
              <a:t>Site Plans</a:t>
            </a:r>
          </a:p>
        </p:txBody>
      </p:sp>
      <p:sp>
        <p:nvSpPr>
          <p:cNvPr id="3" name="Slide Number Placeholder 2"/>
          <p:cNvSpPr>
            <a:spLocks noGrp="1"/>
          </p:cNvSpPr>
          <p:nvPr>
            <p:ph type="sldNum" sz="quarter" idx="12"/>
          </p:nvPr>
        </p:nvSpPr>
        <p:spPr/>
        <p:txBody>
          <a:bodyPr/>
          <a:lstStyle/>
          <a:p>
            <a:fld id="{5D7CC708-C9D6-4476-97C9-D57295EAF710}" type="slidenum">
              <a:rPr lang="en-US" smtClean="0"/>
              <a:t>9</a:t>
            </a:fld>
            <a:endParaRPr lang="en-US"/>
          </a:p>
        </p:txBody>
      </p:sp>
      <p:sp>
        <p:nvSpPr>
          <p:cNvPr id="4" name="Title 3"/>
          <p:cNvSpPr>
            <a:spLocks noGrp="1"/>
          </p:cNvSpPr>
          <p:nvPr>
            <p:ph type="title"/>
          </p:nvPr>
        </p:nvSpPr>
        <p:spPr/>
        <p:txBody>
          <a:bodyPr>
            <a:normAutofit/>
          </a:bodyPr>
          <a:lstStyle/>
          <a:p>
            <a:r>
              <a:rPr lang="en-US" sz="3600" dirty="0"/>
              <a:t>Networks</a:t>
            </a:r>
          </a:p>
        </p:txBody>
      </p:sp>
    </p:spTree>
    <p:extLst>
      <p:ext uri="{BB962C8B-B14F-4D97-AF65-F5344CB8AC3E}">
        <p14:creationId xmlns:p14="http://schemas.microsoft.com/office/powerpoint/2010/main" val="37201737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23886</TotalTime>
  <Words>603</Words>
  <Application>Microsoft Office PowerPoint</Application>
  <PresentationFormat>On-screen Show (4:3)</PresentationFormat>
  <Paragraphs>217</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Lucida Sans Unicode</vt:lpstr>
      <vt:lpstr>Verdana</vt:lpstr>
      <vt:lpstr>Wingdings 2</vt:lpstr>
      <vt:lpstr>Wingdings 3</vt:lpstr>
      <vt:lpstr>Concourse</vt:lpstr>
      <vt:lpstr>Technology</vt:lpstr>
      <vt:lpstr>Recommended Books</vt:lpstr>
      <vt:lpstr>Recommended Online Resources</vt:lpstr>
      <vt:lpstr>Technology Tools: Hardware</vt:lpstr>
      <vt:lpstr>Technology Tools: Software</vt:lpstr>
      <vt:lpstr>Tool #1 – Conduct an Inventory</vt:lpstr>
      <vt:lpstr>Workstations / Hardware / Equipment</vt:lpstr>
      <vt:lpstr>Software</vt:lpstr>
      <vt:lpstr>Networks</vt:lpstr>
      <vt:lpstr>Databases</vt:lpstr>
      <vt:lpstr>Online Presences</vt:lpstr>
      <vt:lpstr>Recommendations</vt:lpstr>
      <vt:lpstr>Technology Tools: Cloud</vt:lpstr>
      <vt:lpstr>CLOUD COMPUTING</vt:lpstr>
      <vt:lpstr>PowerPoint Presentation</vt:lpstr>
      <vt:lpstr>PowerPoint Presentation</vt:lpstr>
      <vt:lpstr>PowerPoint Presentation</vt:lpstr>
      <vt:lpstr>Which one?</vt:lpstr>
      <vt:lpstr>Browsers – Secured (Lock)</vt:lpstr>
      <vt:lpstr>HTTPS - Phishing</vt:lpstr>
      <vt:lpstr>HTTPS - Phishing</vt:lpstr>
      <vt:lpstr>Tool #2 – Research</vt:lpstr>
      <vt:lpstr>Types of Software / Apps</vt:lpstr>
      <vt:lpstr>alternativeto.net</vt:lpstr>
      <vt:lpstr>osalt.com</vt:lpstr>
      <vt:lpstr>sourceforge.net</vt:lpstr>
      <vt:lpstr>Tool #3 – “Office” Productivity Suite</vt:lpstr>
      <vt:lpstr>Microsoft Office365 (Free, $2.00, $4.50 or $10 per user/month)</vt:lpstr>
      <vt:lpstr>Google Apps for Nonprofits (Free for Nonprofits)</vt:lpstr>
      <vt:lpstr>LibreOffice, OpenOffice, etc.</vt:lpstr>
      <vt:lpstr>Microsoft Azure Donation ($5000 in Credits)</vt:lpstr>
      <vt:lpstr>AWS for Nonprofits ($175 TechSoup Admin Fee = $2,000 AWS Credits)</vt:lpstr>
      <vt:lpstr>Tool #4 – Get a NAS</vt:lpstr>
      <vt:lpstr>Network Attached Storage</vt:lpstr>
      <vt:lpstr>Server / NAS Applications</vt:lpstr>
      <vt:lpstr>Tool #5 – Security (Online, Devices, etc.)</vt:lpstr>
      <vt:lpstr>Password Managers</vt:lpstr>
      <vt:lpstr>Questions &amp; Answers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Technology</dc:title>
  <dc:creator>Gary</dc:creator>
  <cp:lastModifiedBy>Gary Hires</cp:lastModifiedBy>
  <cp:revision>159</cp:revision>
  <cp:lastPrinted>2015-07-29T12:38:43Z</cp:lastPrinted>
  <dcterms:created xsi:type="dcterms:W3CDTF">2011-06-01T00:47:48Z</dcterms:created>
  <dcterms:modified xsi:type="dcterms:W3CDTF">2017-08-24T12:38:36Z</dcterms:modified>
</cp:coreProperties>
</file>