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329" r:id="rId4"/>
    <p:sldId id="326" r:id="rId5"/>
    <p:sldId id="327" r:id="rId6"/>
    <p:sldId id="328" r:id="rId7"/>
    <p:sldId id="266" r:id="rId8"/>
    <p:sldId id="267" r:id="rId9"/>
    <p:sldId id="271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330" r:id="rId20"/>
    <p:sldId id="331" r:id="rId21"/>
    <p:sldId id="300" r:id="rId22"/>
    <p:sldId id="299" r:id="rId23"/>
    <p:sldId id="301" r:id="rId24"/>
    <p:sldId id="302" r:id="rId25"/>
    <p:sldId id="303" r:id="rId26"/>
    <p:sldId id="304" r:id="rId27"/>
    <p:sldId id="305" r:id="rId28"/>
    <p:sldId id="306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8" r:id="rId37"/>
    <p:sldId id="332" r:id="rId38"/>
    <p:sldId id="319" r:id="rId39"/>
    <p:sldId id="320" r:id="rId40"/>
    <p:sldId id="321" r:id="rId41"/>
    <p:sldId id="322" r:id="rId42"/>
    <p:sldId id="333" r:id="rId43"/>
    <p:sldId id="323" r:id="rId44"/>
    <p:sldId id="32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9A8F472D-FB92-4C2B-A9DB-33D438486513}">
          <p14:sldIdLst>
            <p14:sldId id="256"/>
          </p14:sldIdLst>
        </p14:section>
        <p14:section name="Intro" id="{7115E984-CC92-4A75-94A0-4C2EE823D11F}">
          <p14:sldIdLst>
            <p14:sldId id="258"/>
            <p14:sldId id="329"/>
            <p14:sldId id="326"/>
            <p14:sldId id="327"/>
            <p14:sldId id="328"/>
          </p14:sldIdLst>
        </p14:section>
        <p14:section name="New Technology" id="{574CEFDB-ABD3-49A2-8914-D7CC44158609}">
          <p14:sldIdLst>
            <p14:sldId id="266"/>
            <p14:sldId id="267"/>
            <p14:sldId id="271"/>
            <p14:sldId id="288"/>
            <p14:sldId id="289"/>
            <p14:sldId id="290"/>
            <p14:sldId id="292"/>
            <p14:sldId id="293"/>
          </p14:sldIdLst>
        </p14:section>
        <p14:section name="Productivity Tools - Desktop" id="{2F50AD7B-0934-43CF-B945-23C3EA879D37}">
          <p14:sldIdLst>
            <p14:sldId id="294"/>
            <p14:sldId id="295"/>
            <p14:sldId id="296"/>
            <p14:sldId id="297"/>
            <p14:sldId id="330"/>
            <p14:sldId id="331"/>
            <p14:sldId id="300"/>
            <p14:sldId id="299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Productivity Tools - Hardware" id="{974BA502-EC61-4163-82FE-F29C3EF2042D}">
          <p14:sldIdLst>
            <p14:sldId id="310"/>
            <p14:sldId id="311"/>
            <p14:sldId id="312"/>
            <p14:sldId id="313"/>
            <p14:sldId id="314"/>
          </p14:sldIdLst>
        </p14:section>
        <p14:section name="Productivity Tools - Web" id="{B811490E-D8F3-42D7-8770-A6E2E1F43687}">
          <p14:sldIdLst>
            <p14:sldId id="315"/>
            <p14:sldId id="317"/>
            <p14:sldId id="318"/>
            <p14:sldId id="332"/>
            <p14:sldId id="319"/>
            <p14:sldId id="320"/>
            <p14:sldId id="321"/>
            <p14:sldId id="322"/>
            <p14:sldId id="333"/>
            <p14:sldId id="323"/>
          </p14:sldIdLst>
        </p14:section>
        <p14:section name="Conclusion" id="{67B05EB8-4D4A-463E-82D3-F1F7BB4209E0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0" autoAdjust="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08BE-6005-4475-8EFC-C80CAC213EE3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05CF-CF2C-4A10-94A2-50D43ABC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7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9FB59-B16C-4E13-85A9-E6080177EC16}" type="datetime1">
              <a:rPr lang="en-US" smtClean="0"/>
              <a:t>7/26/2015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BAD6B-F51B-4135-9F58-7BF32B97607C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A1DA5-2C08-4439-B4D1-C73E66A2DE5A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AAB61-3A10-4B53-A236-44394A6DD108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FF9AC-AE41-47D4-83AA-4D8133DC49E5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870C1-3E36-41AA-8CC2-AB426843796E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E2D3E4-9281-4D9C-8781-5EF4EAD802BE}" type="datetime1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AF334-CEB1-41C7-BFE0-5F53046AF5D6}" type="datetime1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5F9C1-5B74-4F0A-B8DA-09A33A1F8F71}" type="datetime1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5E4413-B60B-4D9D-8AD1-C6D9D7F600A3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D8BA3-2E63-411F-9DBC-642BEA6EFA85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F862D0-129F-4D1A-ACA3-BD402A536D86}" type="datetime1">
              <a:rPr lang="en-US" smtClean="0"/>
              <a:t>7/26/2015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jpe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eg"/><Relationship Id="rId5" Type="http://schemas.openxmlformats.org/officeDocument/2006/relationships/image" Target="../media/image123.jpg"/><Relationship Id="rId4" Type="http://schemas.openxmlformats.org/officeDocument/2006/relationships/image" Target="../media/image1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6.gif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jpg"/><Relationship Id="rId10" Type="http://schemas.openxmlformats.org/officeDocument/2006/relationships/image" Target="../media/image133.png"/><Relationship Id="rId4" Type="http://schemas.openxmlformats.org/officeDocument/2006/relationships/image" Target="../media/image127.jpg"/><Relationship Id="rId9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1.jpg"/><Relationship Id="rId7" Type="http://schemas.openxmlformats.org/officeDocument/2006/relationships/image" Target="../media/image154.pn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33.png"/><Relationship Id="rId4" Type="http://schemas.openxmlformats.org/officeDocument/2006/relationships/image" Target="../media/image15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jpe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jpe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3" Type="http://schemas.openxmlformats.org/officeDocument/2006/relationships/image" Target="../media/image33.wmf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2.0, Apps &amp; 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613891"/>
            <a:ext cx="8747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 First</a:t>
            </a:r>
            <a:endParaRPr lang="en-US" sz="8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“Information technology and telecommunications hardware, software and services turns out to be a powerful driver of growth, having an impact on worker productivity three to five times that of non-IT capital (e.g., buildings and machines).”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Impact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Atkinson, Robert D., and McKay, Andrew S. </a:t>
            </a:r>
            <a:r>
              <a:rPr lang="en-US" sz="1400" i="1" dirty="0" smtClean="0"/>
              <a:t>Digital Prosperity: Understanding the Economic Benefits of the Information Technology Revolution</a:t>
            </a:r>
            <a:r>
              <a:rPr lang="en-US" sz="1400" dirty="0" smtClean="0"/>
              <a:t>. The Information Technology and Innovation Foundation, 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61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Identify the need</a:t>
            </a:r>
          </a:p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Build on what you have</a:t>
            </a:r>
          </a:p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Talk to colleagues</a:t>
            </a:r>
          </a:p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Define your decision criteria</a:t>
            </a:r>
          </a:p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Define your decision-making process</a:t>
            </a:r>
          </a:p>
          <a:p>
            <a:pPr marL="624078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Comparison shop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Steps to Assess Technology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83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613891"/>
            <a:ext cx="8747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People Second</a:t>
            </a:r>
            <a:endParaRPr lang="en-US" sz="8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8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Business Process Management (BPM)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Strengths, Weaknesses, Opportunities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and Threats (SWOT)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Getting Buy-In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Measurable Outcomes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Technology Planning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59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Commercial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Freemium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Free Open Source Software (FOSS)</a:t>
            </a:r>
          </a:p>
          <a:p>
            <a:pPr>
              <a:lnSpc>
                <a:spcPct val="20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Productivity Tools - Desktop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01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alternativeto.net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7543800" cy="48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osalt.com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7415739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sourceforge.net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17" y="1295400"/>
            <a:ext cx="7422135" cy="47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Office365</a:t>
            </a:r>
            <a:br>
              <a:rPr lang="en-US" sz="4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(Free, $2.00 or $4.50 per user/month)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368" y="1430754"/>
            <a:ext cx="4768896" cy="26642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02" y="2447602"/>
            <a:ext cx="4962109" cy="2772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4434"/>
            <a:ext cx="5004841" cy="27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01" y="1415459"/>
            <a:ext cx="1588528" cy="196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Books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548" y="1415460"/>
            <a:ext cx="1476694" cy="19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261" y="1415460"/>
            <a:ext cx="1508754" cy="19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ecx.images-amazon.com/images/I/51h8o7DJvW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-324" r="255" b="-1001"/>
          <a:stretch/>
        </p:blipFill>
        <p:spPr bwMode="auto">
          <a:xfrm>
            <a:off x="3766526" y="3810000"/>
            <a:ext cx="1544114" cy="205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51YEDYZrVB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18" y="3810001"/>
            <a:ext cx="1543253" cy="2057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41N3TnggtP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4" y="3810000"/>
            <a:ext cx="1366294" cy="2057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x.images-amazon.com/images/I/51oX20pzn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34" y="1415460"/>
            <a:ext cx="1376433" cy="1977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 Apps for Nonprofits</a:t>
            </a:r>
            <a:br>
              <a:rPr lang="en-US" sz="4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4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(Free for Nonprofits)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9658"/>
            <a:ext cx="5878416" cy="3284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27" y="2057400"/>
            <a:ext cx="7023625" cy="392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832151"/>
            <a:ext cx="6890079" cy="38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PDF Creation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Adobe </a:t>
            </a:r>
            <a:r>
              <a:rPr lang="en-US" dirty="0" smtClean="0"/>
              <a:t>Acrobat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Techsoup</a:t>
            </a:r>
            <a:r>
              <a:rPr lang="en-US" sz="1400" dirty="0" smtClean="0"/>
              <a:t>: $55)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CutePDF</a:t>
            </a:r>
          </a:p>
          <a:p>
            <a:r>
              <a:rPr lang="en-US" dirty="0" smtClean="0"/>
              <a:t>PDF Creator</a:t>
            </a:r>
          </a:p>
          <a:p>
            <a:r>
              <a:rPr lang="en-US" dirty="0" smtClean="0"/>
              <a:t>PDF Converter (Online)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34" y="621103"/>
            <a:ext cx="2236059" cy="16990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954"/>
          <a:stretch/>
        </p:blipFill>
        <p:spPr>
          <a:xfrm>
            <a:off x="4971473" y="4038600"/>
            <a:ext cx="3417130" cy="706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12" y="1197560"/>
            <a:ext cx="1171575" cy="781050"/>
          </a:xfrm>
          <a:prstGeom prst="rect">
            <a:avLst/>
          </a:prstGeom>
        </p:spPr>
      </p:pic>
      <p:pic>
        <p:nvPicPr>
          <p:cNvPr id="1028" name="Picture 4" descr="http://4.bp.blogspot.com/-ejzz6QUmGgA/UZRsT8MqmfI/AAAAAAAAAjk/uvy-WVvDv5w/s1600/1245868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39421"/>
            <a:ext cx="286150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158" y="2900389"/>
            <a:ext cx="3446445" cy="5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Productivity Suite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dirty="0" smtClean="0"/>
              <a:t>Office</a:t>
            </a:r>
          </a:p>
          <a:p>
            <a:r>
              <a:rPr lang="en-US" sz="1400" dirty="0" smtClean="0"/>
              <a:t>(TechSoup: $40)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OpenOffice</a:t>
            </a:r>
          </a:p>
          <a:p>
            <a:r>
              <a:rPr lang="en-US" dirty="0" err="1" smtClean="0"/>
              <a:t>LibreOffice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http://www.notebookzone.hu/images/Microsoft_Office_2013_Professional_BOX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6050"/>
            <a:ext cx="25989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bre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463172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openoff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penoff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openoffice.org/documentation/HOW_TO/word_processing/Word-to-OOo_html_408582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58" y="1600200"/>
            <a:ext cx="3481109" cy="1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Financial &amp; Accounting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 smtClean="0"/>
              <a:t>QuickBooks 2015</a:t>
            </a:r>
          </a:p>
          <a:p>
            <a:r>
              <a:rPr lang="en-US" sz="1400" dirty="0" smtClean="0"/>
              <a:t>(TechSoup: $50)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PostBooks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GnuCash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23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323" y="2313792"/>
            <a:ext cx="3397298" cy="914400"/>
          </a:xfrm>
        </p:spPr>
      </p:pic>
      <p:pic>
        <p:nvPicPr>
          <p:cNvPr id="3074" name="Picture 2" descr="http://oa-s4.intuitstatic.com/showroom_cms/image/content/dam/intuit/onlineacquisition/quickbooks/prd_qb15-pro_3d-l_228a650e-0bf6-4dfb-a83c-29200c4bd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5635"/>
            <a:ext cx="23717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pen4businessonline.com/documents/393559/435220/gnuCa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154383"/>
            <a:ext cx="42957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Picture Editing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/>
          <a:lstStyle/>
          <a:p>
            <a:r>
              <a:rPr lang="en-US" dirty="0" smtClean="0"/>
              <a:t>Adobe </a:t>
            </a:r>
            <a:r>
              <a:rPr lang="en-US" dirty="0" smtClean="0"/>
              <a:t>Photoshop</a:t>
            </a:r>
          </a:p>
          <a:p>
            <a:r>
              <a:rPr lang="en-US" sz="1400" dirty="0" smtClean="0"/>
              <a:t>(TechSoup: $27 – Photoshop Elements)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GIMP</a:t>
            </a:r>
          </a:p>
          <a:p>
            <a:r>
              <a:rPr lang="en-US" dirty="0" err="1" smtClean="0"/>
              <a:t>Pixlr</a:t>
            </a:r>
            <a:r>
              <a:rPr lang="en-US" dirty="0" smtClean="0"/>
              <a:t> Editor (Online)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2" y="1444625"/>
            <a:ext cx="3941763" cy="39417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https://cdn2.pixlr.com/assets/web/pixlr_editor_logo-206f755736ca237b68d38082ba4617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733800"/>
            <a:ext cx="3695700" cy="12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tacoder.com/blog/wp-content/uploads/2013/12/gimp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49" y="637778"/>
            <a:ext cx="2777728" cy="27777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Computer Aided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AutoCAD</a:t>
            </a:r>
          </a:p>
          <a:p>
            <a:r>
              <a:rPr lang="en-US" sz="1400" dirty="0" smtClean="0"/>
              <a:t>(TechSoup: $99 – </a:t>
            </a:r>
            <a:r>
              <a:rPr lang="en-US" sz="1400" dirty="0" err="1" smtClean="0"/>
              <a:t>AutoDesk</a:t>
            </a:r>
            <a:r>
              <a:rPr lang="en-US" sz="1400" dirty="0" smtClean="0"/>
              <a:t> Suite)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NanoCad</a:t>
            </a:r>
            <a:r>
              <a:rPr lang="en-US" dirty="0" smtClean="0"/>
              <a:t>, Google </a:t>
            </a:r>
            <a:r>
              <a:rPr lang="en-US" dirty="0" err="1" smtClean="0"/>
              <a:t>SketchUp</a:t>
            </a:r>
            <a:endParaRPr lang="en-US" dirty="0" smtClean="0"/>
          </a:p>
          <a:p>
            <a:r>
              <a:rPr lang="en-US" dirty="0" err="1" smtClean="0"/>
              <a:t>FreeCAD</a:t>
            </a:r>
            <a:r>
              <a:rPr lang="en-US" dirty="0" smtClean="0"/>
              <a:t>, DraftSight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6" y="1834205"/>
            <a:ext cx="1944612" cy="144045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09818"/>
            <a:ext cx="234315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9" y="4343400"/>
            <a:ext cx="2532893" cy="79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449" y="1250750"/>
            <a:ext cx="2924583" cy="695422"/>
          </a:xfrm>
          <a:prstGeom prst="rect">
            <a:avLst/>
          </a:prstGeom>
        </p:spPr>
      </p:pic>
      <p:pic>
        <p:nvPicPr>
          <p:cNvPr id="4098" name="Picture 2" descr="http://www.viveksystems.com/images/2015/autocad-design-suite-2015-badge-256p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Virtual Machines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r>
              <a:rPr lang="en-US" dirty="0" smtClean="0"/>
              <a:t> Workstation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26</a:t>
            </a:fld>
            <a:endParaRPr lang="en-US"/>
          </a:p>
        </p:txBody>
      </p:sp>
      <p:pic>
        <p:nvPicPr>
          <p:cNvPr id="5122" name="Picture 2" descr="http://free4arab.com/wp-content/uploads/2014/12/VMware-Workstation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/>
        </p:blipFill>
        <p:spPr bwMode="auto">
          <a:xfrm>
            <a:off x="434546" y="1812925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iscoposse.com/wp-content/uploads/2013/07/virtualbox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6" y="2438400"/>
            <a:ext cx="401781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Norton Ghost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Clonezilla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27</a:t>
            </a:fld>
            <a:endParaRPr lang="en-US"/>
          </a:p>
        </p:txBody>
      </p:sp>
      <p:pic>
        <p:nvPicPr>
          <p:cNvPr id="6146" name="Picture 2" descr="http://ecx.images-amazon.com/images/I/41zxbKA1QK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6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onezilla.org/images/clonezilla_logo_transpar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054500" cy="2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CD/DVD Burning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Nero Burning Rom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ImgBurn</a:t>
            </a:r>
            <a:r>
              <a:rPr lang="en-US" dirty="0" smtClean="0"/>
              <a:t>, </a:t>
            </a:r>
            <a:r>
              <a:rPr lang="en-US" dirty="0" err="1" smtClean="0"/>
              <a:t>CDBurnerXP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28</a:t>
            </a:fld>
            <a:endParaRPr lang="en-US"/>
          </a:p>
        </p:txBody>
      </p:sp>
      <p:pic>
        <p:nvPicPr>
          <p:cNvPr id="7170" name="Picture 2" descr="http://www.freemake.com/blog/wp-content/uploads/2014/07/img-b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0587"/>
            <a:ext cx="2157412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Kk0GohAGhyE/U14aqmLAr_I/AAAAAAAABL0/uw3Pj-6dR9c/s1600/CD-Burner-X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72" y="2736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ytimg.com/vi/qSLoRHoGzk0/maxresdefaul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r="24015"/>
          <a:stretch/>
        </p:blipFill>
        <p:spPr bwMode="auto">
          <a:xfrm>
            <a:off x="724694" y="1418109"/>
            <a:ext cx="3505200" cy="36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Servers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Networked Attached Storage (NAS)</a:t>
            </a:r>
          </a:p>
          <a:p>
            <a:pPr marL="109728" indent="0">
              <a:lnSpc>
                <a:spcPct val="200000"/>
              </a:lnSpc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Productivity Tools - Hardware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727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Online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72" y="1458774"/>
            <a:ext cx="2286000" cy="1758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1445941"/>
            <a:ext cx="37641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techsoup.org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nten.org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idealware.org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nonprofittech.org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ptechforgood.org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78" y="1908469"/>
            <a:ext cx="2223286" cy="175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62570"/>
            <a:ext cx="2433204" cy="183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88" y="3891533"/>
            <a:ext cx="2435487" cy="1928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548" y="4423347"/>
            <a:ext cx="2732314" cy="21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Operating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Windows </a:t>
            </a:r>
            <a:r>
              <a:rPr lang="en-US" dirty="0" smtClean="0"/>
              <a:t>Server</a:t>
            </a:r>
            <a:br>
              <a:rPr lang="en-US" dirty="0" smtClean="0"/>
            </a:br>
            <a:r>
              <a:rPr lang="en-US" sz="1400" dirty="0" smtClean="0"/>
              <a:t>(TechSoup: $66)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Linux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84" y="1567209"/>
            <a:ext cx="1872838" cy="187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www.future-x.at/images/WindowsServer-2012-R2-Standard_285x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187377" cy="31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adafnoor.com/blog/wp-content/uploads/2015/04/Ubuntu-10-10-Server-Edition-and-EC2-a-Match-Made-in-Heaven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58" y="1613147"/>
            <a:ext cx="1733142" cy="17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102047360.rsc.cdn77.org/wp-content/uploads/2015/04/cento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F5F7"/>
              </a:clrFrom>
              <a:clrTo>
                <a:srgbClr val="ED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07" y="3591207"/>
            <a:ext cx="266641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yoovant.com/wp-content/uploads/2013/03/debian-logo-555x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60" y="3772098"/>
            <a:ext cx="2472454" cy="10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</a:t>
            </a:r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Business Operating Systems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Windows 2012 R2 Essentials</a:t>
            </a:r>
          </a:p>
          <a:p>
            <a:r>
              <a:rPr lang="en-US" sz="1400" dirty="0" smtClean="0"/>
              <a:t>(TechSoup: $37.00)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5410200"/>
            <a:ext cx="3733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Linux </a:t>
            </a:r>
            <a:r>
              <a:rPr lang="en-US" dirty="0" smtClean="0"/>
              <a:t>Servers</a:t>
            </a:r>
          </a:p>
          <a:p>
            <a:r>
              <a:rPr lang="en-US" dirty="0" err="1" smtClean="0"/>
              <a:t>ClearOS</a:t>
            </a:r>
            <a:r>
              <a:rPr lang="en-US" dirty="0" smtClean="0"/>
              <a:t>, </a:t>
            </a:r>
            <a:r>
              <a:rPr lang="en-US" dirty="0" err="1" smtClean="0"/>
              <a:t>Zentyal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31</a:t>
            </a:fld>
            <a:endParaRPr lang="en-US"/>
          </a:p>
        </p:txBody>
      </p:sp>
      <p:pic>
        <p:nvPicPr>
          <p:cNvPr id="10242" name="Picture 2" descr="http://www.veritastechnology.com.au/wp-content/uploads/2013/11/en-INTL_L_Win_Svr_Essentials_2012_G3S-00587_m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" y="2209800"/>
            <a:ext cx="4029503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3.bp.blogspot.com/-BF1IJUbBO0U/VOkkSML_HVI/AAAAAAAAEbE/dVv6V3t45Y8/s1600/clear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70" y="1584325"/>
            <a:ext cx="1556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zentyal.com/wp-content/themes/zentyalcom-2012/images/resources/zentyal-logo-rgb-vert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05" y="2667000"/>
            <a:ext cx="1862687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 Attached Storage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997744"/>
          </a:xfrm>
        </p:spPr>
        <p:txBody>
          <a:bodyPr>
            <a:normAutofit/>
          </a:bodyPr>
          <a:lstStyle/>
          <a:p>
            <a:r>
              <a:rPr lang="en-US" dirty="0" err="1" smtClean="0"/>
              <a:t>Qnap</a:t>
            </a:r>
            <a:r>
              <a:rPr lang="en-US" dirty="0" smtClean="0"/>
              <a:t>, Synology, </a:t>
            </a:r>
            <a:r>
              <a:rPr lang="en-US" dirty="0" err="1" smtClean="0"/>
              <a:t>Drobo</a:t>
            </a:r>
            <a:r>
              <a:rPr lang="en-US" dirty="0" smtClean="0"/>
              <a:t>, Seagate, Western Digital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32</a:t>
            </a:fld>
            <a:endParaRPr lang="en-US"/>
          </a:p>
        </p:txBody>
      </p:sp>
      <p:pic>
        <p:nvPicPr>
          <p:cNvPr id="11268" name="Picture 4" descr="http://media.bestofmicro.com/8/G/411136/original/SeagateN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76" y="3235030"/>
            <a:ext cx="2188309" cy="19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ecx.images-amazon.com/images/I/71LIagHRcCL._SL1500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" y="1506054"/>
            <a:ext cx="3069056" cy="19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ecx.images-amazon.com/images/I/71E1iEBCMqL._SL15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9876"/>
            <a:ext cx="2330640" cy="23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71" y="1983919"/>
            <a:ext cx="1969254" cy="174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blog.bildergallery.com/wp-content/uploads/2013/02/synology_ds412+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07539"/>
            <a:ext cx="2395771" cy="17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Server / NAS </a:t>
            </a:r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Apache, Asterisk, Drupal, </a:t>
            </a:r>
            <a:r>
              <a:rPr lang="en-US" dirty="0" err="1" smtClean="0"/>
              <a:t>Joomla</a:t>
            </a:r>
            <a:r>
              <a:rPr lang="en-US" dirty="0" smtClean="0"/>
              <a:t>, MySQL, PHP, Python, Tomcat, </a:t>
            </a:r>
            <a:r>
              <a:rPr lang="en-US" dirty="0" err="1" smtClean="0"/>
              <a:t>vTiger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26" y="2988869"/>
            <a:ext cx="1709258" cy="2011193"/>
          </a:xfrm>
          <a:ln>
            <a:noFill/>
            <a:prstDash val="soli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1570692" cy="830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12" y="2160632"/>
            <a:ext cx="1746925" cy="12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034" y="3558271"/>
            <a:ext cx="1778192" cy="124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55597"/>
            <a:ext cx="1663900" cy="934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994466"/>
            <a:ext cx="1295403" cy="886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036" y="4353419"/>
            <a:ext cx="1885950" cy="907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8" y="2975917"/>
            <a:ext cx="2644371" cy="893190"/>
          </a:xfrm>
          <a:prstGeom prst="rect">
            <a:avLst/>
          </a:prstGeom>
        </p:spPr>
      </p:pic>
      <p:pic>
        <p:nvPicPr>
          <p:cNvPr id="12292" name="Picture 4" descr="https://d235vx86g2jtce.cloudfront.net/VtigerLogoDark400x1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08" y="3609678"/>
            <a:ext cx="2268524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.w.org/about/images/logos/wordpress-logo-stacked-rg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31" y="952464"/>
            <a:ext cx="1663111" cy="10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tripwire.com/state-of-security/wp-content/uploads/security3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98" y="1486756"/>
            <a:ext cx="1499108" cy="15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Web 2.0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Hosted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Software as a Service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Social Bookmarking &amp; Networking</a:t>
            </a:r>
          </a:p>
          <a:p>
            <a:pPr marL="109728" indent="0">
              <a:lnSpc>
                <a:spcPct val="200000"/>
              </a:lnSpc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 cmpd="sng">
                  <a:noFill/>
                  <a:prstDash val="solid"/>
                </a:ln>
              </a:rPr>
              <a:t>Productivity Tools - Web</a:t>
            </a:r>
            <a:endParaRPr lang="en-US" dirty="0">
              <a:ln w="0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96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Blogs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Blogger, </a:t>
            </a:r>
            <a:r>
              <a:rPr lang="en-US" dirty="0" err="1" smtClean="0"/>
              <a:t>Tumblr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42" y="4038600"/>
            <a:ext cx="2950596" cy="76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057400"/>
            <a:ext cx="2461025" cy="18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0"/>
            <a:ext cx="3141255" cy="1947577"/>
          </a:xfrm>
        </p:spPr>
      </p:pic>
    </p:spTree>
    <p:extLst>
      <p:ext uri="{BB962C8B-B14F-4D97-AF65-F5344CB8AC3E}">
        <p14:creationId xmlns:p14="http://schemas.microsoft.com/office/powerpoint/2010/main" val="21616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Office Suite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Google Docs, Office </a:t>
            </a:r>
            <a:r>
              <a:rPr lang="en-US" dirty="0" smtClean="0"/>
              <a:t>365, </a:t>
            </a:r>
            <a:r>
              <a:rPr lang="en-US" dirty="0" err="1" smtClean="0"/>
              <a:t>Zoho</a:t>
            </a:r>
            <a:r>
              <a:rPr lang="en-US" dirty="0" smtClean="0"/>
              <a:t>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743200"/>
            <a:ext cx="2149164" cy="236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://blog.protecmail.com/wp-content/uploads/2012/01/google-docs-logo.jpg?0897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505200" cy="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utas.edu.au/__data/assets/image/0005/529385/Office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33" y="1524000"/>
            <a:ext cx="268393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Note Taking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37</a:t>
            </a:fld>
            <a:endParaRPr lang="en-US"/>
          </a:p>
        </p:txBody>
      </p:sp>
      <p:pic>
        <p:nvPicPr>
          <p:cNvPr id="8194" name="Picture 2" descr="http://s2.glbimg.com/4rf1wmkpx6l4Igjm2t4C0r3IKW4=/0x600/s.glbimg.com/po/tt2/f/original/2014/09/11/evernote-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3237"/>
            <a:ext cx="1978025" cy="14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-UdpAKmdFVu8/VH4BhuKQ-LI/AAAAAAAAAeo/-qnRVLjiEiM/s1600/Google%2BKe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9448"/>
            <a:ext cx="3197225" cy="18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ixedbyvonnie.com/wp-content/uploads/2015/02/fixedbyvonnie-microsoft-onenot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884984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Photo Editing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Photoshop.com, Picnik.com, Pixlr.com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86400" y="2362200"/>
            <a:ext cx="2514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82" y="2415721"/>
            <a:ext cx="2149164" cy="80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36" y="3657600"/>
            <a:ext cx="2018746" cy="13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253" b="30067"/>
          <a:stretch/>
        </p:blipFill>
        <p:spPr>
          <a:xfrm>
            <a:off x="1143000" y="2590800"/>
            <a:ext cx="2660073" cy="529694"/>
          </a:xfrm>
        </p:spPr>
      </p:pic>
    </p:spTree>
    <p:extLst>
      <p:ext uri="{BB962C8B-B14F-4D97-AF65-F5344CB8AC3E}">
        <p14:creationId xmlns:p14="http://schemas.microsoft.com/office/powerpoint/2010/main" val="27052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 Management Systems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Joomla</a:t>
            </a:r>
            <a:r>
              <a:rPr lang="en-US" dirty="0" smtClean="0"/>
              <a:t>, Drupal,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09800"/>
            <a:ext cx="2178258" cy="1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560321"/>
            <a:ext cx="1270597" cy="13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133600"/>
            <a:ext cx="2339472" cy="1600200"/>
          </a:xfrm>
        </p:spPr>
      </p:pic>
      <p:sp>
        <p:nvSpPr>
          <p:cNvPr id="6" name="TextBox 5"/>
          <p:cNvSpPr txBox="1"/>
          <p:nvPr/>
        </p:nvSpPr>
        <p:spPr>
          <a:xfrm>
            <a:off x="4114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Drupal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18572"/>
            <a:ext cx="4572000" cy="3877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Tools: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600200"/>
            <a:ext cx="300882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9311">
            <a:off x="7362308" y="1395424"/>
            <a:ext cx="1181635" cy="2238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05200"/>
            <a:ext cx="2408567" cy="219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82" y="4257100"/>
            <a:ext cx="2882836" cy="20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Customer Relationship Management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vTigerCRM</a:t>
            </a:r>
            <a:r>
              <a:rPr lang="en-US" dirty="0" smtClean="0"/>
              <a:t>, </a:t>
            </a:r>
            <a:r>
              <a:rPr lang="en-US" dirty="0" err="1" smtClean="0"/>
              <a:t>SugarCRM</a:t>
            </a:r>
            <a:r>
              <a:rPr lang="en-US" dirty="0" smtClean="0"/>
              <a:t>, Microsoft Dynamics, </a:t>
            </a:r>
            <a:r>
              <a:rPr lang="en-US" dirty="0" err="1" smtClean="0"/>
              <a:t>CiviCRM</a:t>
            </a:r>
            <a:r>
              <a:rPr lang="en-US" dirty="0" smtClean="0"/>
              <a:t>, </a:t>
            </a:r>
            <a:r>
              <a:rPr lang="en-US" dirty="0" err="1" smtClean="0"/>
              <a:t>SuiteCRM</a:t>
            </a:r>
            <a:r>
              <a:rPr lang="en-US" dirty="0" smtClean="0"/>
              <a:t>, </a:t>
            </a:r>
            <a:r>
              <a:rPr lang="en-US" dirty="0" err="1" smtClean="0"/>
              <a:t>CapsuleCRM</a:t>
            </a:r>
            <a:r>
              <a:rPr lang="en-US" dirty="0" smtClean="0"/>
              <a:t>, </a:t>
            </a:r>
            <a:r>
              <a:rPr lang="en-US" dirty="0" err="1" smtClean="0"/>
              <a:t>Zurmo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939" y="3654703"/>
            <a:ext cx="2881068" cy="99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153" y="2801260"/>
            <a:ext cx="2413597" cy="116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039" y="1676400"/>
            <a:ext cx="1882721" cy="1882721"/>
          </a:xfrm>
          <a:prstGeom prst="rect">
            <a:avLst/>
          </a:prstGeom>
        </p:spPr>
      </p:pic>
      <p:pic>
        <p:nvPicPr>
          <p:cNvPr id="10" name="Picture 4" descr="https://d235vx86g2jtce.cloudfront.net/VtigerLogoDark400x1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7" y="1784994"/>
            <a:ext cx="2268524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760" y="2692337"/>
            <a:ext cx="2152950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439914"/>
            <a:ext cx="2295845" cy="743054"/>
          </a:xfrm>
          <a:prstGeom prst="rect">
            <a:avLst/>
          </a:prstGeom>
        </p:spPr>
      </p:pic>
      <p:pic>
        <p:nvPicPr>
          <p:cNvPr id="14338" name="Picture 2" descr="https://www.signable.co.uk/wp-content/uploads/capsule-t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92" y="3885800"/>
            <a:ext cx="1523416" cy="1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eMail</a:t>
            </a:r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Marketing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ConstantContact</a:t>
            </a:r>
            <a:r>
              <a:rPr lang="en-US" dirty="0" smtClean="0"/>
              <a:t>, VerticalResponse, </a:t>
            </a:r>
            <a:r>
              <a:rPr lang="en-US" dirty="0" err="1" smtClean="0"/>
              <a:t>MailChimp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Campayn</a:t>
            </a:r>
            <a:r>
              <a:rPr lang="en-US" dirty="0" smtClean="0"/>
              <a:t>, </a:t>
            </a:r>
            <a:r>
              <a:rPr lang="en-US" dirty="0" err="1" smtClean="0"/>
              <a:t>Freshmail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402428"/>
            <a:ext cx="1814872" cy="8396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408049"/>
            <a:ext cx="1882721" cy="156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956767"/>
            <a:ext cx="2814861" cy="933776"/>
          </a:xfrm>
          <a:prstGeom prst="rect">
            <a:avLst/>
          </a:prstGeom>
        </p:spPr>
      </p:pic>
      <p:pic>
        <p:nvPicPr>
          <p:cNvPr id="15364" name="Picture 4" descr="http://3.bp.blogspot.com/-Bm65mSsstjg/VWCBt_vhgWI/AAAAAAAAFmw/g8cmeLDSWGY/s1600/logo%2Bfr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9670"/>
            <a:ext cx="279003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d3ip28mv7l9vbf.cloudfront.net/assets/corp/library/verticalresponse/logo-1f023f9c76bd6eab9bd56f9c619896c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24" y="3548664"/>
            <a:ext cx="2968625" cy="16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Bookmarking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Delicious, </a:t>
            </a:r>
            <a:r>
              <a:rPr lang="en-US" dirty="0" err="1" smtClean="0"/>
              <a:t>Xmarks</a:t>
            </a:r>
            <a:r>
              <a:rPr lang="en-US" dirty="0" smtClean="0"/>
              <a:t>, </a:t>
            </a:r>
            <a:r>
              <a:rPr lang="en-US" dirty="0" err="1" smtClean="0"/>
              <a:t>Diigo</a:t>
            </a:r>
            <a:r>
              <a:rPr lang="en-US" dirty="0" smtClean="0"/>
              <a:t>, Pocket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0"/>
            <a:ext cx="2747817" cy="2060863"/>
          </a:xfrm>
        </p:spPr>
      </p:pic>
      <p:pic>
        <p:nvPicPr>
          <p:cNvPr id="16386" name="Picture 2" descr="https://addons.cdn.mozilla.net/user-media/previews/full/19/19473.png?modified=1331247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6050"/>
            <a:ext cx="2145207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zerogeekspeak.files.wordpress.com/2014/12/pocket-app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91" y="3605458"/>
            <a:ext cx="2821781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upcity.com/blog/wp-content/uploads/2015/01/pro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27992"/>
            <a:ext cx="2107563" cy="13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6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</a:t>
            </a:r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Networking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762000" y="5410200"/>
            <a:ext cx="7924801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Facebook</a:t>
            </a:r>
            <a:r>
              <a:rPr lang="en-US" dirty="0" smtClean="0"/>
              <a:t>, </a:t>
            </a:r>
            <a:r>
              <a:rPr lang="en-US" dirty="0" smtClean="0"/>
              <a:t>LinkedIn</a:t>
            </a:r>
            <a:r>
              <a:rPr lang="en-US" dirty="0" smtClean="0"/>
              <a:t>, </a:t>
            </a:r>
            <a:r>
              <a:rPr lang="en-US" dirty="0" smtClean="0"/>
              <a:t>Twitter, </a:t>
            </a:r>
          </a:p>
          <a:p>
            <a:pPr algn="ctr"/>
            <a:r>
              <a:rPr lang="en-US" dirty="0" smtClean="0"/>
              <a:t>Google+, Instagram, </a:t>
            </a:r>
            <a:r>
              <a:rPr lang="en-US" dirty="0" err="1" smtClean="0"/>
              <a:t>Pintrest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804680"/>
            <a:ext cx="3112097" cy="879123"/>
          </a:xfrm>
          <a:prstGeom prst="rect">
            <a:avLst/>
          </a:prstGeom>
        </p:spPr>
      </p:pic>
      <p:pic>
        <p:nvPicPr>
          <p:cNvPr id="17410" name="Picture 2" descr="http://www.fluentu.com/blog/english/wp-content/uploads/sites/4/2015/04/practice-english-on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548"/>
            <a:ext cx="1774441" cy="14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underconsideration.com/brandnew/archives/facebook_2015_logo_det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98344"/>
            <a:ext cx="2816225" cy="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pload.wikimedia.org/wikipedia/commons/thumb/5/5c/Google_plus.svg/1047px-Google_plu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7732"/>
            <a:ext cx="14803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thewiire.com/wp-content/uploads/2015/07/inst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3" y="3474263"/>
            <a:ext cx="1386651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udistrictpt.com/wp-content/uploads/2012/01/pinterest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09615"/>
            <a:ext cx="2206625" cy="14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 &amp; Answers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Gary\AppData\Local\Microsoft\Windows\Temporary Internet Files\Content.IE5\9BFZVD0Y\MC9000786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2" y="174625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amouslogos.net/images/android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50" y="2121791"/>
            <a:ext cx="2441046" cy="17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Tools: Software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497" y="4828912"/>
            <a:ext cx="1800594" cy="180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2" y="3810000"/>
            <a:ext cx="2197838" cy="2197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199" y="4772496"/>
            <a:ext cx="1554148" cy="1920236"/>
          </a:xfrm>
          <a:prstGeom prst="rect">
            <a:avLst/>
          </a:prstGeom>
        </p:spPr>
      </p:pic>
      <p:pic>
        <p:nvPicPr>
          <p:cNvPr id="2050" name="Picture 2" descr="http://www.powerpage.org/wp-content/uploads/2015/06/ios9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92" y="1259077"/>
            <a:ext cx="2047358" cy="14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82" y="3068238"/>
            <a:ext cx="1247190" cy="1175477"/>
          </a:xfrm>
          <a:prstGeom prst="rect">
            <a:avLst/>
          </a:prstGeom>
        </p:spPr>
      </p:pic>
      <p:pic>
        <p:nvPicPr>
          <p:cNvPr id="2054" name="Picture 6" descr="http://cdn1.itpro.co.uk/sites/itpro/files/windows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5" y="989478"/>
            <a:ext cx="2587625" cy="22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razysons.com/wp-content/uploads/2015/03/office-logo-100057126-larg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3"/>
          <a:stretch/>
        </p:blipFill>
        <p:spPr bwMode="auto">
          <a:xfrm>
            <a:off x="6256844" y="3334543"/>
            <a:ext cx="2438665" cy="11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engadget.com/img/product/15/brs/chrome-os-2odl-8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00" y="4414174"/>
            <a:ext cx="2124885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etmytaxesdone.com/wp-content/uploads/2015/02/intuit-quickbooks-new-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6" b="32930"/>
          <a:stretch/>
        </p:blipFill>
        <p:spPr bwMode="auto">
          <a:xfrm>
            <a:off x="5596491" y="1996224"/>
            <a:ext cx="32766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Computing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7116">
            <a:off x="446569" y="1675355"/>
            <a:ext cx="3995992" cy="28522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6687">
            <a:off x="4505145" y="2895571"/>
            <a:ext cx="3970781" cy="29780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0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05"/>
          <a:stretch/>
        </p:blipFill>
        <p:spPr>
          <a:xfrm>
            <a:off x="0" y="0"/>
            <a:ext cx="4419600" cy="5905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311" b="1674"/>
          <a:stretch/>
        </p:blipFill>
        <p:spPr>
          <a:xfrm>
            <a:off x="4402015" y="76200"/>
            <a:ext cx="4724400" cy="63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one?</a:t>
            </a:r>
            <a:endParaRPr lang="en-US" dirty="0"/>
          </a:p>
        </p:txBody>
      </p:sp>
      <p:pic>
        <p:nvPicPr>
          <p:cNvPr id="2050" name="Picture 2" descr="C:\Users\Gary\AppData\Local\Microsoft\Windows\Temporary Internet Files\Content.IE5\9BFZVD0Y\MC900078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2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787883"/>
            <a:ext cx="406349" cy="406349"/>
          </a:xfrm>
          <a:prstGeom prst="rect">
            <a:avLst/>
          </a:prstGeom>
        </p:spPr>
      </p:pic>
      <p:pic>
        <p:nvPicPr>
          <p:cNvPr id="2108" name="Picture 21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6" y="4778999"/>
            <a:ext cx="406349" cy="406349"/>
          </a:xfrm>
          <a:prstGeom prst="rect">
            <a:avLst/>
          </a:prstGeom>
        </p:spPr>
      </p:pic>
      <p:pic>
        <p:nvPicPr>
          <p:cNvPr id="2109" name="Picture 2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50238"/>
            <a:ext cx="406349" cy="406349"/>
          </a:xfrm>
          <a:prstGeom prst="rect">
            <a:avLst/>
          </a:prstGeom>
        </p:spPr>
      </p:pic>
      <p:pic>
        <p:nvPicPr>
          <p:cNvPr id="2110" name="Picture 2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252" y="4283869"/>
            <a:ext cx="406349" cy="406349"/>
          </a:xfrm>
          <a:prstGeom prst="rect">
            <a:avLst/>
          </a:prstGeom>
        </p:spPr>
      </p:pic>
      <p:pic>
        <p:nvPicPr>
          <p:cNvPr id="2111" name="Picture 2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25" y="5230149"/>
            <a:ext cx="406349" cy="406349"/>
          </a:xfrm>
          <a:prstGeom prst="rect">
            <a:avLst/>
          </a:prstGeom>
        </p:spPr>
      </p:pic>
      <p:pic>
        <p:nvPicPr>
          <p:cNvPr id="2112" name="Picture 2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17" y="3356403"/>
            <a:ext cx="406349" cy="406349"/>
          </a:xfrm>
          <a:prstGeom prst="rect">
            <a:avLst/>
          </a:prstGeom>
        </p:spPr>
      </p:pic>
      <p:pic>
        <p:nvPicPr>
          <p:cNvPr id="2113" name="Picture 21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988" y="4372650"/>
            <a:ext cx="406349" cy="406349"/>
          </a:xfrm>
          <a:prstGeom prst="rect">
            <a:avLst/>
          </a:prstGeom>
        </p:spPr>
      </p:pic>
      <p:pic>
        <p:nvPicPr>
          <p:cNvPr id="2114" name="Picture 21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25" y="3450238"/>
            <a:ext cx="406349" cy="406349"/>
          </a:xfrm>
          <a:prstGeom prst="rect">
            <a:avLst/>
          </a:prstGeom>
        </p:spPr>
      </p:pic>
      <p:pic>
        <p:nvPicPr>
          <p:cNvPr id="2115" name="Picture 21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74" y="3436999"/>
            <a:ext cx="406349" cy="406349"/>
          </a:xfrm>
          <a:prstGeom prst="rect">
            <a:avLst/>
          </a:prstGeom>
        </p:spPr>
      </p:pic>
      <p:pic>
        <p:nvPicPr>
          <p:cNvPr id="2116" name="Picture 21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515" y="5751780"/>
            <a:ext cx="406349" cy="406349"/>
          </a:xfrm>
          <a:prstGeom prst="rect">
            <a:avLst/>
          </a:prstGeom>
        </p:spPr>
      </p:pic>
      <p:pic>
        <p:nvPicPr>
          <p:cNvPr id="2117" name="Picture 21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999" y="4320287"/>
            <a:ext cx="406349" cy="406349"/>
          </a:xfrm>
          <a:prstGeom prst="rect">
            <a:avLst/>
          </a:prstGeom>
        </p:spPr>
      </p:pic>
      <p:pic>
        <p:nvPicPr>
          <p:cNvPr id="2118" name="Picture 2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096" y="4493804"/>
            <a:ext cx="406349" cy="406349"/>
          </a:xfrm>
          <a:prstGeom prst="rect">
            <a:avLst/>
          </a:prstGeom>
        </p:spPr>
      </p:pic>
      <p:pic>
        <p:nvPicPr>
          <p:cNvPr id="2119" name="Picture 21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476" y="5064994"/>
            <a:ext cx="406349" cy="406349"/>
          </a:xfrm>
          <a:prstGeom prst="rect">
            <a:avLst/>
          </a:prstGeom>
        </p:spPr>
      </p:pic>
      <p:pic>
        <p:nvPicPr>
          <p:cNvPr id="2120" name="Picture 21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748" y="4961165"/>
            <a:ext cx="406349" cy="406349"/>
          </a:xfrm>
          <a:prstGeom prst="rect">
            <a:avLst/>
          </a:prstGeom>
        </p:spPr>
      </p:pic>
      <p:pic>
        <p:nvPicPr>
          <p:cNvPr id="2121" name="Picture 21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697" y="3991057"/>
            <a:ext cx="406349" cy="406349"/>
          </a:xfrm>
          <a:prstGeom prst="rect">
            <a:avLst/>
          </a:prstGeom>
        </p:spPr>
      </p:pic>
      <p:pic>
        <p:nvPicPr>
          <p:cNvPr id="2122" name="Picture 21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97" y="5888356"/>
            <a:ext cx="406349" cy="406349"/>
          </a:xfrm>
          <a:prstGeom prst="rect">
            <a:avLst/>
          </a:prstGeom>
        </p:spPr>
      </p:pic>
      <p:pic>
        <p:nvPicPr>
          <p:cNvPr id="2123" name="Picture 21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25" y="5625825"/>
            <a:ext cx="406349" cy="406349"/>
          </a:xfrm>
          <a:prstGeom prst="rect">
            <a:avLst/>
          </a:prstGeom>
        </p:spPr>
      </p:pic>
      <p:pic>
        <p:nvPicPr>
          <p:cNvPr id="2124" name="Picture 21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50" y="350512"/>
            <a:ext cx="406349" cy="406349"/>
          </a:xfrm>
          <a:prstGeom prst="rect">
            <a:avLst/>
          </a:prstGeom>
        </p:spPr>
      </p:pic>
      <p:pic>
        <p:nvPicPr>
          <p:cNvPr id="2125" name="Picture 21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76" y="545796"/>
            <a:ext cx="406349" cy="406349"/>
          </a:xfrm>
          <a:prstGeom prst="rect">
            <a:avLst/>
          </a:prstGeom>
        </p:spPr>
      </p:pic>
      <p:pic>
        <p:nvPicPr>
          <p:cNvPr id="2126" name="Picture 21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376" y="838200"/>
            <a:ext cx="406349" cy="406349"/>
          </a:xfrm>
          <a:prstGeom prst="rect">
            <a:avLst/>
          </a:prstGeom>
        </p:spPr>
      </p:pic>
      <p:pic>
        <p:nvPicPr>
          <p:cNvPr id="2127" name="Picture 21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952769"/>
            <a:ext cx="406349" cy="406349"/>
          </a:xfrm>
          <a:prstGeom prst="rect">
            <a:avLst/>
          </a:prstGeom>
        </p:spPr>
      </p:pic>
      <p:pic>
        <p:nvPicPr>
          <p:cNvPr id="2128" name="Picture 21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43" y="1133872"/>
            <a:ext cx="406349" cy="406349"/>
          </a:xfrm>
          <a:prstGeom prst="rect">
            <a:avLst/>
          </a:prstGeom>
        </p:spPr>
      </p:pic>
      <p:pic>
        <p:nvPicPr>
          <p:cNvPr id="2129" name="Picture 21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1791066"/>
            <a:ext cx="406349" cy="406349"/>
          </a:xfrm>
          <a:prstGeom prst="rect">
            <a:avLst/>
          </a:prstGeom>
        </p:spPr>
      </p:pic>
      <p:pic>
        <p:nvPicPr>
          <p:cNvPr id="2130" name="Picture 212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66" y="3459203"/>
            <a:ext cx="406349" cy="406349"/>
          </a:xfrm>
          <a:prstGeom prst="rect">
            <a:avLst/>
          </a:prstGeom>
        </p:spPr>
      </p:pic>
      <p:pic>
        <p:nvPicPr>
          <p:cNvPr id="2131" name="Picture 21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98" y="1562292"/>
            <a:ext cx="406349" cy="406349"/>
          </a:xfrm>
          <a:prstGeom prst="rect">
            <a:avLst/>
          </a:prstGeom>
        </p:spPr>
      </p:pic>
      <p:pic>
        <p:nvPicPr>
          <p:cNvPr id="2132" name="Picture 21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60" y="1879651"/>
            <a:ext cx="406349" cy="406349"/>
          </a:xfrm>
          <a:prstGeom prst="rect">
            <a:avLst/>
          </a:prstGeom>
        </p:spPr>
      </p:pic>
      <p:pic>
        <p:nvPicPr>
          <p:cNvPr id="2133" name="Picture 213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37" y="1930349"/>
            <a:ext cx="406349" cy="406349"/>
          </a:xfrm>
          <a:prstGeom prst="rect">
            <a:avLst/>
          </a:prstGeom>
        </p:spPr>
      </p:pic>
      <p:pic>
        <p:nvPicPr>
          <p:cNvPr id="2134" name="Picture 21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359118"/>
            <a:ext cx="406349" cy="406349"/>
          </a:xfrm>
          <a:prstGeom prst="rect">
            <a:avLst/>
          </a:prstGeom>
        </p:spPr>
      </p:pic>
      <p:pic>
        <p:nvPicPr>
          <p:cNvPr id="2135" name="Picture 21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17" y="1524000"/>
            <a:ext cx="406349" cy="406349"/>
          </a:xfrm>
          <a:prstGeom prst="rect">
            <a:avLst/>
          </a:prstGeom>
        </p:spPr>
      </p:pic>
      <p:pic>
        <p:nvPicPr>
          <p:cNvPr id="2136" name="Picture 213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476" y="2209875"/>
            <a:ext cx="406349" cy="406349"/>
          </a:xfrm>
          <a:prstGeom prst="rect">
            <a:avLst/>
          </a:prstGeom>
        </p:spPr>
      </p:pic>
      <p:pic>
        <p:nvPicPr>
          <p:cNvPr id="2137" name="Picture 213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295" y="2209876"/>
            <a:ext cx="406349" cy="406349"/>
          </a:xfrm>
          <a:prstGeom prst="rect">
            <a:avLst/>
          </a:prstGeom>
        </p:spPr>
      </p:pic>
      <p:pic>
        <p:nvPicPr>
          <p:cNvPr id="2138" name="Picture 213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30" y="2819399"/>
            <a:ext cx="406349" cy="406349"/>
          </a:xfrm>
          <a:prstGeom prst="rect">
            <a:avLst/>
          </a:prstGeom>
        </p:spPr>
      </p:pic>
      <p:pic>
        <p:nvPicPr>
          <p:cNvPr id="2139" name="Picture 21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825" y="5828999"/>
            <a:ext cx="406349" cy="406349"/>
          </a:xfrm>
          <a:prstGeom prst="rect">
            <a:avLst/>
          </a:prstGeom>
        </p:spPr>
      </p:pic>
      <p:pic>
        <p:nvPicPr>
          <p:cNvPr id="2140" name="Picture 213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29" y="5034486"/>
            <a:ext cx="406349" cy="406349"/>
          </a:xfrm>
          <a:prstGeom prst="rect">
            <a:avLst/>
          </a:prstGeom>
        </p:spPr>
      </p:pic>
      <p:pic>
        <p:nvPicPr>
          <p:cNvPr id="2141" name="Picture 214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15" y="4402099"/>
            <a:ext cx="406349" cy="406349"/>
          </a:xfrm>
          <a:prstGeom prst="rect">
            <a:avLst/>
          </a:prstGeom>
        </p:spPr>
      </p:pic>
      <p:pic>
        <p:nvPicPr>
          <p:cNvPr id="2142" name="Picture 214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5" y="5185348"/>
            <a:ext cx="406349" cy="406349"/>
          </a:xfrm>
          <a:prstGeom prst="rect">
            <a:avLst/>
          </a:prstGeom>
        </p:spPr>
      </p:pic>
      <p:pic>
        <p:nvPicPr>
          <p:cNvPr id="2143" name="Picture 214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440474"/>
            <a:ext cx="406349" cy="406349"/>
          </a:xfrm>
          <a:prstGeom prst="rect">
            <a:avLst/>
          </a:prstGeom>
        </p:spPr>
      </p:pic>
      <p:pic>
        <p:nvPicPr>
          <p:cNvPr id="2144" name="Picture 214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61" y="2413051"/>
            <a:ext cx="406349" cy="406349"/>
          </a:xfrm>
          <a:prstGeom prst="rect">
            <a:avLst/>
          </a:prstGeom>
        </p:spPr>
      </p:pic>
      <p:pic>
        <p:nvPicPr>
          <p:cNvPr id="2145" name="Picture 2144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2950054"/>
            <a:ext cx="406349" cy="406349"/>
          </a:xfrm>
          <a:prstGeom prst="rect">
            <a:avLst/>
          </a:prstGeom>
        </p:spPr>
      </p:pic>
      <p:pic>
        <p:nvPicPr>
          <p:cNvPr id="2146" name="Picture 214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97" y="2846823"/>
            <a:ext cx="406349" cy="406349"/>
          </a:xfrm>
          <a:prstGeom prst="rect">
            <a:avLst/>
          </a:prstGeom>
        </p:spPr>
      </p:pic>
      <p:pic>
        <p:nvPicPr>
          <p:cNvPr id="2147" name="Picture 2146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749" y="2819400"/>
            <a:ext cx="406349" cy="406349"/>
          </a:xfrm>
          <a:prstGeom prst="rect">
            <a:avLst/>
          </a:prstGeom>
        </p:spPr>
      </p:pic>
      <p:pic>
        <p:nvPicPr>
          <p:cNvPr id="2148" name="Picture 21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43" y="4198925"/>
            <a:ext cx="406349" cy="406349"/>
          </a:xfrm>
          <a:prstGeom prst="rect">
            <a:avLst/>
          </a:prstGeom>
        </p:spPr>
      </p:pic>
      <p:pic>
        <p:nvPicPr>
          <p:cNvPr id="2149" name="Picture 2148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53228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19639</TotalTime>
  <Words>500</Words>
  <Application>Microsoft Office PowerPoint</Application>
  <PresentationFormat>On-screen Show (4:3)</PresentationFormat>
  <Paragraphs>172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Technology</vt:lpstr>
      <vt:lpstr>Recommended Books</vt:lpstr>
      <vt:lpstr>Recommended Online Resources</vt:lpstr>
      <vt:lpstr>Technology Tools: Hardware</vt:lpstr>
      <vt:lpstr>Technology Tools: Software</vt:lpstr>
      <vt:lpstr>Future of Computing</vt:lpstr>
      <vt:lpstr>PowerPoint Presentation</vt:lpstr>
      <vt:lpstr>PowerPoint Presentation</vt:lpstr>
      <vt:lpstr>Which one?</vt:lpstr>
      <vt:lpstr>New Technology</vt:lpstr>
      <vt:lpstr>Technology Impact</vt:lpstr>
      <vt:lpstr>Steps to Assess Technology</vt:lpstr>
      <vt:lpstr>New Technology</vt:lpstr>
      <vt:lpstr>Technology Planning</vt:lpstr>
      <vt:lpstr>Productivity Tools - Desktop</vt:lpstr>
      <vt:lpstr>alternativeto.net</vt:lpstr>
      <vt:lpstr>osalt.com</vt:lpstr>
      <vt:lpstr>sourceforge.net</vt:lpstr>
      <vt:lpstr>Microsoft Office365 (Free, $2.00 or $4.50 per user/month)</vt:lpstr>
      <vt:lpstr>Google Apps for Nonprofits (Free for Nonprofits)</vt:lpstr>
      <vt:lpstr>PDF Creation</vt:lpstr>
      <vt:lpstr>Office Productivity Suite</vt:lpstr>
      <vt:lpstr>Financial &amp; Accounting </vt:lpstr>
      <vt:lpstr>Picture Editing</vt:lpstr>
      <vt:lpstr>Computer Aided Design</vt:lpstr>
      <vt:lpstr>Virtual Machines</vt:lpstr>
      <vt:lpstr>Cloning</vt:lpstr>
      <vt:lpstr>CD/DVD Burning</vt:lpstr>
      <vt:lpstr>Productivity Tools - Hardware</vt:lpstr>
      <vt:lpstr>Server Operating Systems</vt:lpstr>
      <vt:lpstr>Server Business Operating Systems</vt:lpstr>
      <vt:lpstr>Network Attached Storage</vt:lpstr>
      <vt:lpstr>Server / NAS Applications</vt:lpstr>
      <vt:lpstr>Productivity Tools - Web</vt:lpstr>
      <vt:lpstr>Blogs</vt:lpstr>
      <vt:lpstr>Office Suite</vt:lpstr>
      <vt:lpstr>Note Taking</vt:lpstr>
      <vt:lpstr>Photo Editing</vt:lpstr>
      <vt:lpstr>Content Management Systems</vt:lpstr>
      <vt:lpstr>Customer Relationship Management</vt:lpstr>
      <vt:lpstr>eMail Marketing</vt:lpstr>
      <vt:lpstr>Bookmarking</vt:lpstr>
      <vt:lpstr>Social Networking</vt:lpstr>
      <vt:lpstr>Questions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Technology</dc:title>
  <dc:creator>Gary</dc:creator>
  <cp:lastModifiedBy>Gary Hires</cp:lastModifiedBy>
  <cp:revision>101</cp:revision>
  <dcterms:created xsi:type="dcterms:W3CDTF">2011-06-01T00:47:48Z</dcterms:created>
  <dcterms:modified xsi:type="dcterms:W3CDTF">2015-07-26T20:27:43Z</dcterms:modified>
</cp:coreProperties>
</file>