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325" r:id="rId4"/>
    <p:sldId id="264" r:id="rId5"/>
    <p:sldId id="265" r:id="rId6"/>
    <p:sldId id="270" r:id="rId7"/>
    <p:sldId id="272" r:id="rId8"/>
    <p:sldId id="274" r:id="rId9"/>
    <p:sldId id="275" r:id="rId10"/>
    <p:sldId id="276" r:id="rId11"/>
    <p:sldId id="277" r:id="rId12"/>
    <p:sldId id="278" r:id="rId13"/>
    <p:sldId id="273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326" r:id="rId24"/>
    <p:sldId id="327" r:id="rId25"/>
    <p:sldId id="32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9A8F472D-FB92-4C2B-A9DB-33D438486513}">
          <p14:sldIdLst>
            <p14:sldId id="256"/>
          </p14:sldIdLst>
        </p14:section>
        <p14:section name="Intro" id="{7115E984-CC92-4A75-94A0-4C2EE823D11F}">
          <p14:sldIdLst>
            <p14:sldId id="258"/>
            <p14:sldId id="325"/>
            <p14:sldId id="264"/>
            <p14:sldId id="265"/>
          </p14:sldIdLst>
        </p14:section>
        <p14:section name="Where are we now" id="{D7380648-67FC-4C6C-81E3-A253DAB42EB9}">
          <p14:sldIdLst>
            <p14:sldId id="270"/>
            <p14:sldId id="272"/>
            <p14:sldId id="274"/>
            <p14:sldId id="275"/>
            <p14:sldId id="276"/>
            <p14:sldId id="277"/>
            <p14:sldId id="278"/>
            <p14:sldId id="273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FAQs" id="{64EBE804-3503-4476-B0F6-6528F6D7EC5D}">
          <p14:sldIdLst>
            <p14:sldId id="326"/>
            <p14:sldId id="327"/>
          </p14:sldIdLst>
        </p14:section>
        <p14:section name="Conclusion" id="{67B05EB8-4D4A-463E-82D3-F1F7BB4209E0}">
          <p14:sldIdLst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486" autoAdjust="0"/>
  </p:normalViewPr>
  <p:slideViewPr>
    <p:cSldViewPr>
      <p:cViewPr varScale="1">
        <p:scale>
          <a:sx n="72" d="100"/>
          <a:sy n="72" d="100"/>
        </p:scale>
        <p:origin x="27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608BE-6005-4475-8EFC-C80CAC213EE3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A05CF-CF2C-4A10-94A2-50D43ABC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0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05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46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52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61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8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74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9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37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15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24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18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02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46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06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55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7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8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33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59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4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5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59FB59-B16C-4E13-85A9-E6080177EC16}" type="datetime1">
              <a:rPr lang="en-US" smtClean="0"/>
              <a:t>7/25/2015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BBAD6B-F51B-4135-9F58-7BF32B97607C}" type="datetime1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A1DA5-2C08-4439-B4D1-C73E66A2DE5A}" type="datetime1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AAAB61-3A10-4B53-A236-44394A6DD108}" type="datetime1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Autofit/>
          </a:bodyPr>
          <a:lstStyle>
            <a:lvl1pPr>
              <a:defRPr sz="3600" b="1" cap="none" spc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FF9AC-AE41-47D4-83AA-4D8133DC49E5}" type="datetime1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870C1-3E36-41AA-8CC2-AB426843796E}" type="datetime1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E2D3E4-9281-4D9C-8781-5EF4EAD802BE}" type="datetime1">
              <a:rPr lang="en-US" smtClean="0"/>
              <a:t>7/25/2015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AF334-CEB1-41C7-BFE0-5F53046AF5D6}" type="datetime1">
              <a:rPr lang="en-US" smtClean="0"/>
              <a:t>7/25/2015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75F9C1-5B74-4F0A-B8DA-09A33A1F8F71}" type="datetime1">
              <a:rPr lang="en-US" smtClean="0"/>
              <a:t>7/25/2015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B5E4413-B60B-4D9D-8AD1-C6D9D7F600A3}" type="datetime1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8D8BA3-2E63-411F-9DBC-642BEA6EFA85}" type="datetime1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1F862D0-129F-4D1A-ACA3-BD402A536D86}" type="datetime1">
              <a:rPr lang="en-US" smtClean="0"/>
              <a:t>7/25/2015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7CC708-C9D6-4476-97C9-D57295EAF7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Inventory, Assessment &amp;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5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700271"/>
          </a:xfrm>
        </p:spPr>
        <p:txBody>
          <a:bodyPr numCol="2"/>
          <a:lstStyle/>
          <a:p>
            <a:pPr>
              <a:lnSpc>
                <a:spcPct val="125000"/>
              </a:lnSpc>
            </a:pPr>
            <a:r>
              <a:rPr lang="en-US" dirty="0" smtClean="0"/>
              <a:t>LAN / WAN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Wiring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Wireless / Wi-Fi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Network speeds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Network protocols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Internet services (ISP)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Hosts (Web, Email)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Firewalls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RAS / VPN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Equipment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Diagrams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Site Plans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Networks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01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319271"/>
          </a:xfrm>
        </p:spPr>
        <p:txBody>
          <a:bodyPr numCol="2"/>
          <a:lstStyle/>
          <a:p>
            <a:pPr>
              <a:lnSpc>
                <a:spcPct val="125000"/>
              </a:lnSpc>
            </a:pPr>
            <a:r>
              <a:rPr lang="en-US" dirty="0" smtClean="0"/>
              <a:t>Client/Server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Local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File/Server shares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Online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Access/Passwords</a:t>
            </a:r>
          </a:p>
          <a:p>
            <a:pPr lvl="1">
              <a:lnSpc>
                <a:spcPct val="125000"/>
              </a:lnSpc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Databases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65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319271"/>
          </a:xfrm>
        </p:spPr>
        <p:txBody>
          <a:bodyPr numCol="1"/>
          <a:lstStyle/>
          <a:p>
            <a:pPr>
              <a:lnSpc>
                <a:spcPct val="125000"/>
              </a:lnSpc>
            </a:pPr>
            <a:r>
              <a:rPr lang="en-US" dirty="0" smtClean="0"/>
              <a:t>Website(s) / FTP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Domain names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Facebook/Twitter/LinkedIn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Email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Access/Passwords</a:t>
            </a:r>
          </a:p>
          <a:p>
            <a:pPr lvl="1">
              <a:lnSpc>
                <a:spcPct val="125000"/>
              </a:lnSpc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Online Presences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44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User personalities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User support system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Training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Assessing &amp; Supporting Users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279775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7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319271"/>
          </a:xfrm>
        </p:spPr>
        <p:txBody>
          <a:bodyPr numCol="1"/>
          <a:lstStyle/>
          <a:p>
            <a:pPr>
              <a:lnSpc>
                <a:spcPct val="150000"/>
              </a:lnSpc>
            </a:pPr>
            <a:r>
              <a:rPr lang="en-US" dirty="0" smtClean="0"/>
              <a:t>Savvy User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Willing User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Resistant User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Off-site User</a:t>
            </a:r>
          </a:p>
          <a:p>
            <a:pPr lvl="1"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User Personalities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83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319271"/>
          </a:xfrm>
        </p:spPr>
        <p:txBody>
          <a:bodyPr numCol="1"/>
          <a:lstStyle/>
          <a:p>
            <a:pPr>
              <a:lnSpc>
                <a:spcPct val="150000"/>
              </a:lnSpc>
            </a:pPr>
            <a:r>
              <a:rPr lang="en-US" dirty="0" smtClean="0"/>
              <a:t>FAQs / “How-to” Guides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Peer support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Help Desk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Consultant / Vendor Support</a:t>
            </a:r>
          </a:p>
          <a:p>
            <a:pPr lvl="1"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User Support System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72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319271"/>
          </a:xfrm>
        </p:spPr>
        <p:txBody>
          <a:bodyPr numCol="1"/>
          <a:lstStyle/>
          <a:p>
            <a:pPr>
              <a:lnSpc>
                <a:spcPct val="150000"/>
              </a:lnSpc>
            </a:pPr>
            <a:r>
              <a:rPr lang="en-US" dirty="0" smtClean="0"/>
              <a:t>One-to-One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Small group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CBT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e-Learning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Online videos / tutorials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Training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3062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928871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Virus / Spyware / Malware Protection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Software Maintenance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Backup / Restore  Systems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Security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Technology Policies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 Protection &amp; Disaster Recovery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32004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0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928871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Anti-Virus Software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Anti-Malware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Anti-Adware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Anti-Spyware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Virus / Spyware Protection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134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928871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Windows / Apple Updates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Critical &amp; Security Updates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Recommended Updates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Optional Updates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Hardware / Driver Updates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Software Updates / Patches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Software Maintenance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097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429502"/>
            <a:ext cx="2118691" cy="2623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Books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069" y="3389756"/>
            <a:ext cx="1992380" cy="2656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083" y="1396137"/>
            <a:ext cx="2035636" cy="2656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ecx.images-amazon.com/images/I/51oX20pznE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53" y="3353313"/>
            <a:ext cx="1848928" cy="2656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0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767071"/>
          </a:xfrm>
        </p:spPr>
        <p:txBody>
          <a:bodyPr numCol="1">
            <a:normAutofit/>
          </a:bodyPr>
          <a:lstStyle/>
          <a:p>
            <a:pPr>
              <a:lnSpc>
                <a:spcPct val="125000"/>
              </a:lnSpc>
            </a:pPr>
            <a:r>
              <a:rPr lang="en-US" dirty="0" smtClean="0"/>
              <a:t>Backup methods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Optical Media (CDs, DVDs, BDs)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Tape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External Drives (Hard drives, Flash)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Online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3 Rules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Rotate media &amp; keep off-site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Schedule &amp; automate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Test your backup regularly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Backup / Restore Systems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720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767071"/>
          </a:xfrm>
        </p:spPr>
        <p:txBody>
          <a:bodyPr numCol="1">
            <a:normAutofit/>
          </a:bodyPr>
          <a:lstStyle/>
          <a:p>
            <a:pPr>
              <a:lnSpc>
                <a:spcPct val="125000"/>
              </a:lnSpc>
            </a:pPr>
            <a:r>
              <a:rPr lang="en-US" dirty="0" smtClean="0"/>
              <a:t>Physical location – “lock it up”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Unauthorized access via network ports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Unneeded services – Servers &amp; Workstations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Alternative web browsers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Encrypted start-up / logins / passwords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VPNs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Wireless security</a:t>
            </a:r>
          </a:p>
          <a:p>
            <a:pPr>
              <a:lnSpc>
                <a:spcPct val="125000"/>
              </a:lnSpc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Security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012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767071"/>
          </a:xfrm>
        </p:spPr>
        <p:txBody>
          <a:bodyPr numCol="1">
            <a:normAutofit/>
          </a:bodyPr>
          <a:lstStyle/>
          <a:p>
            <a:pPr>
              <a:lnSpc>
                <a:spcPct val="125000"/>
              </a:lnSpc>
            </a:pPr>
            <a:r>
              <a:rPr lang="en-US" dirty="0" smtClean="0"/>
              <a:t>User Guidelines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Acceptable Use Policy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Computer use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Other technologies / equipment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Personal property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Passwords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Privacy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Consequences</a:t>
            </a:r>
          </a:p>
          <a:p>
            <a:pPr lvl="1">
              <a:lnSpc>
                <a:spcPct val="125000"/>
              </a:lnSpc>
            </a:pPr>
            <a:endParaRPr lang="en-US" dirty="0" smtClean="0"/>
          </a:p>
          <a:p>
            <a:pPr>
              <a:lnSpc>
                <a:spcPct val="125000"/>
              </a:lnSpc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Technology Policies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435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 of computer should I purchase?</a:t>
            </a:r>
          </a:p>
          <a:p>
            <a:pPr lvl="1"/>
            <a:r>
              <a:rPr lang="en-US" dirty="0" smtClean="0"/>
              <a:t>Mac or PC?</a:t>
            </a:r>
          </a:p>
          <a:p>
            <a:pPr lvl="1"/>
            <a:r>
              <a:rPr lang="en-US" dirty="0" smtClean="0"/>
              <a:t>New, Used or Refurbished?</a:t>
            </a:r>
          </a:p>
          <a:p>
            <a:pPr lvl="1"/>
            <a:r>
              <a:rPr lang="en-US" dirty="0" smtClean="0"/>
              <a:t>Laptop, Desktop or Tablet</a:t>
            </a:r>
          </a:p>
          <a:p>
            <a:r>
              <a:rPr lang="en-US" dirty="0" smtClean="0"/>
              <a:t>What’s the best processor?</a:t>
            </a:r>
          </a:p>
          <a:p>
            <a:r>
              <a:rPr lang="en-US" dirty="0" smtClean="0"/>
              <a:t>How much memory should I have?</a:t>
            </a:r>
          </a:p>
          <a:p>
            <a:r>
              <a:rPr lang="en-US" dirty="0" smtClean="0"/>
              <a:t>32-bit or 64-bit?</a:t>
            </a:r>
          </a:p>
          <a:p>
            <a:r>
              <a:rPr lang="en-US" dirty="0" smtClean="0"/>
              <a:t>Best way to perform backups?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27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Idealware</a:t>
            </a:r>
            <a:endParaRPr lang="en-US" dirty="0" smtClean="0"/>
          </a:p>
          <a:p>
            <a:pPr lvl="1"/>
            <a:r>
              <a:rPr lang="en-US" dirty="0" smtClean="0"/>
              <a:t>“Accidental Techie” Webinar</a:t>
            </a:r>
          </a:p>
          <a:p>
            <a:pPr lvl="1"/>
            <a:r>
              <a:rPr lang="en-US" dirty="0" smtClean="0"/>
              <a:t>On-Demand Tactical Technology Planning</a:t>
            </a:r>
          </a:p>
          <a:p>
            <a:r>
              <a:rPr lang="en-US" dirty="0" smtClean="0"/>
              <a:t>TechSoup</a:t>
            </a:r>
          </a:p>
          <a:p>
            <a:pPr lvl="1"/>
            <a:r>
              <a:rPr lang="en-US" dirty="0" smtClean="0"/>
              <a:t>Donated Software from Adobe, Microsoft, Intuit</a:t>
            </a:r>
          </a:p>
          <a:p>
            <a:pPr lvl="1"/>
            <a:r>
              <a:rPr lang="en-US" dirty="0" smtClean="0"/>
              <a:t>Refurbished hardware products</a:t>
            </a:r>
          </a:p>
          <a:p>
            <a:r>
              <a:rPr lang="en-US" dirty="0" smtClean="0"/>
              <a:t>Inventory Software</a:t>
            </a:r>
          </a:p>
          <a:p>
            <a:pPr lvl="1"/>
            <a:r>
              <a:rPr lang="en-US" dirty="0" err="1" smtClean="0"/>
              <a:t>Spiceworks</a:t>
            </a:r>
            <a:endParaRPr lang="en-US" dirty="0" smtClean="0"/>
          </a:p>
          <a:p>
            <a:pPr lvl="1"/>
            <a:r>
              <a:rPr lang="en-US" dirty="0" err="1" smtClean="0"/>
              <a:t>SysAid</a:t>
            </a:r>
            <a:r>
              <a:rPr lang="en-US" dirty="0" smtClean="0"/>
              <a:t> Free Edition</a:t>
            </a:r>
          </a:p>
          <a:p>
            <a:pPr lvl="1"/>
            <a:r>
              <a:rPr lang="en-US" dirty="0" smtClean="0"/>
              <a:t>IT Asset Tool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7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n w="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Questions &amp; Answers</a:t>
            </a:r>
            <a:endParaRPr lang="en-US" sz="3600" dirty="0">
              <a:ln w="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C:\Users\Gary\AppData\Local\Microsoft\Windows\Temporary Internet Files\Content.IE5\9BFZVD0Y\MC90007862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2" y="1746250"/>
            <a:ext cx="1857375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54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Online Resources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572" y="1458774"/>
            <a:ext cx="2286000" cy="17583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33400" y="1445941"/>
            <a:ext cx="37641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techsoup.org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nten.org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idealware.org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nonprofittech.org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</a:t>
            </a:r>
            <a:r>
              <a:rPr lang="en-US" sz="2800" dirty="0" smtClean="0"/>
              <a:t>ptechforgood.org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978" y="1908469"/>
            <a:ext cx="2223286" cy="1752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262570"/>
            <a:ext cx="2433204" cy="1837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5288" y="3891533"/>
            <a:ext cx="2435487" cy="19288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1548" y="4423347"/>
            <a:ext cx="2732314" cy="217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9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318572"/>
            <a:ext cx="4572000" cy="38770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Tools: Hardware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99" y="1600200"/>
            <a:ext cx="3008823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505200"/>
            <a:ext cx="2408567" cy="2196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82" y="4257100"/>
            <a:ext cx="2882836" cy="2027200"/>
          </a:xfrm>
          <a:prstGeom prst="rect">
            <a:avLst/>
          </a:prstGeom>
        </p:spPr>
      </p:pic>
      <p:pic>
        <p:nvPicPr>
          <p:cNvPr id="3074" name="Picture 2" descr="http://store.storeimages.cdn-apple.com/4679/as-images.apple.com/is/image/AppleInc/aos/published/images/i/ph/iphone6/plus/iphone6-plus-box-space-gray-2014?wid=478&amp;hei=595&amp;fmt=jpeg&amp;qlt=95&amp;op_sharpen=0&amp;resMode=bicub&amp;op_usm=0.5,0.5,0,0&amp;iccEmbed=0&amp;layer=comp&amp;.v=14115207434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298">
            <a:off x="6842497" y="1232142"/>
            <a:ext cx="2060553" cy="256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81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famouslogos.net/images/android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50" y="2121791"/>
            <a:ext cx="2441046" cy="177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Tools: Software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497" y="4828912"/>
            <a:ext cx="1800594" cy="18005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62" y="3810000"/>
            <a:ext cx="2197838" cy="21978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199" y="4772496"/>
            <a:ext cx="1554148" cy="1920236"/>
          </a:xfrm>
          <a:prstGeom prst="rect">
            <a:avLst/>
          </a:prstGeom>
        </p:spPr>
      </p:pic>
      <p:pic>
        <p:nvPicPr>
          <p:cNvPr id="2050" name="Picture 2" descr="http://www.powerpage.org/wp-content/uploads/2015/06/ios9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392" y="1259077"/>
            <a:ext cx="2047358" cy="147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082" y="3068238"/>
            <a:ext cx="1247190" cy="1175477"/>
          </a:xfrm>
          <a:prstGeom prst="rect">
            <a:avLst/>
          </a:prstGeom>
        </p:spPr>
      </p:pic>
      <p:pic>
        <p:nvPicPr>
          <p:cNvPr id="2054" name="Picture 6" descr="http://cdn1.itpro.co.uk/sites/itpro/files/windows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75" y="989478"/>
            <a:ext cx="2587625" cy="226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razysons.com/wp-content/uploads/2015/03/office-logo-100057126-large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6844" y="3334543"/>
            <a:ext cx="2438665" cy="113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media.engadget.com/img/product/15/brs/chrome-os-2odl-80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00" y="4414174"/>
            <a:ext cx="2124885" cy="159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getmytaxesdone.com/wp-content/uploads/2015/02/intuit-quickbooks-new-logo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96491" y="1996224"/>
            <a:ext cx="32766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66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-207943" y="1173243"/>
            <a:ext cx="8589943" cy="2250625"/>
            <a:chOff x="-207943" y="1173243"/>
            <a:chExt cx="8589943" cy="22506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03071">
              <a:off x="-207943" y="1173243"/>
              <a:ext cx="3380767" cy="22506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09800" y="1861035"/>
              <a:ext cx="6172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/>
                <a:t>Conduct an Inventory</a:t>
              </a:r>
              <a:endParaRPr lang="en-US" sz="3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0" y="2514600"/>
            <a:ext cx="8356600" cy="2295203"/>
            <a:chOff x="762000" y="2514600"/>
            <a:chExt cx="8356600" cy="22952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2000" y="2514600"/>
              <a:ext cx="3276600" cy="22952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2000" y="3578798"/>
              <a:ext cx="5715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/>
                <a:t>Assessing &amp; Supporting Users</a:t>
              </a:r>
              <a:endParaRPr lang="en-US" sz="3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3013" y="4305300"/>
            <a:ext cx="8544787" cy="1905000"/>
            <a:chOff x="523013" y="4305300"/>
            <a:chExt cx="8544787" cy="1905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013" y="4305300"/>
              <a:ext cx="1905000" cy="1905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209800" y="5257800"/>
              <a:ext cx="685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/>
                <a:t>Data Protection &amp; Disaster Recovery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527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5000"/>
              </a:lnSpc>
            </a:pPr>
            <a:r>
              <a:rPr lang="en-US" dirty="0" smtClean="0"/>
              <a:t>Workstations/Hardware/Equipment</a:t>
            </a:r>
          </a:p>
          <a:p>
            <a:pPr>
              <a:lnSpc>
                <a:spcPct val="135000"/>
              </a:lnSpc>
            </a:pPr>
            <a:r>
              <a:rPr lang="en-US" dirty="0" smtClean="0"/>
              <a:t>Software</a:t>
            </a:r>
          </a:p>
          <a:p>
            <a:pPr>
              <a:lnSpc>
                <a:spcPct val="135000"/>
              </a:lnSpc>
            </a:pPr>
            <a:r>
              <a:rPr lang="en-US" dirty="0" smtClean="0"/>
              <a:t>Networks</a:t>
            </a:r>
          </a:p>
          <a:p>
            <a:pPr>
              <a:lnSpc>
                <a:spcPct val="135000"/>
              </a:lnSpc>
            </a:pPr>
            <a:r>
              <a:rPr lang="en-US" dirty="0" smtClean="0"/>
              <a:t>Databases</a:t>
            </a:r>
          </a:p>
          <a:p>
            <a:pPr>
              <a:lnSpc>
                <a:spcPct val="135000"/>
              </a:lnSpc>
            </a:pPr>
            <a:r>
              <a:rPr lang="en-US" dirty="0" smtClean="0"/>
              <a:t>Online Presences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Conduct an Inventory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5982" flipH="1">
            <a:off x="5143826" y="2835396"/>
            <a:ext cx="3998176" cy="26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5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45003"/>
          </a:xfrm>
        </p:spPr>
        <p:txBody>
          <a:bodyPr numCol="2">
            <a:normAutofit lnSpcReduction="10000"/>
          </a:bodyPr>
          <a:lstStyle/>
          <a:p>
            <a:pPr>
              <a:lnSpc>
                <a:spcPct val="114000"/>
              </a:lnSpc>
            </a:pPr>
            <a:r>
              <a:rPr lang="en-US" dirty="0" smtClean="0"/>
              <a:t>Manufacturer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Make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Model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Serial Number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Status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Purchased Date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Warranty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Cost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CPU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RAM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HD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NIC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Removable Drives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Monitor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User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Peripherals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Condition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Workstations / Hardware / Equipment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084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852671"/>
          </a:xfrm>
        </p:spPr>
        <p:txBody>
          <a:bodyPr numCol="2">
            <a:normAutofit/>
          </a:bodyPr>
          <a:lstStyle/>
          <a:p>
            <a:pPr>
              <a:lnSpc>
                <a:spcPct val="125000"/>
              </a:lnSpc>
            </a:pPr>
            <a:r>
              <a:rPr lang="en-US" dirty="0" smtClean="0"/>
              <a:t>Title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Version / Release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Description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License Info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Type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25000"/>
              </a:lnSpc>
            </a:pPr>
            <a:r>
              <a:rPr lang="en-US" dirty="0" smtClean="0"/>
              <a:t>Status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Purchased Date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Maintenance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Cost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Compatibility</a:t>
            </a:r>
          </a:p>
          <a:p>
            <a:pPr>
              <a:lnSpc>
                <a:spcPct val="125000"/>
              </a:lnSpc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C708-C9D6-4476-97C9-D57295EAF710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Software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601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446</Words>
  <Application>Microsoft Office PowerPoint</Application>
  <PresentationFormat>On-screen Show (4:3)</PresentationFormat>
  <Paragraphs>206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Technology</vt:lpstr>
      <vt:lpstr>Recommended Books</vt:lpstr>
      <vt:lpstr>Recommended Online Resources</vt:lpstr>
      <vt:lpstr>Technology Tools: Hardware</vt:lpstr>
      <vt:lpstr>Technology Tools: Software</vt:lpstr>
      <vt:lpstr>Where are we now?</vt:lpstr>
      <vt:lpstr>Conduct an Inventory</vt:lpstr>
      <vt:lpstr>Workstations / Hardware / Equipment</vt:lpstr>
      <vt:lpstr>Software</vt:lpstr>
      <vt:lpstr>Networks</vt:lpstr>
      <vt:lpstr>Databases</vt:lpstr>
      <vt:lpstr>Online Presences</vt:lpstr>
      <vt:lpstr>Assessing &amp; Supporting Users</vt:lpstr>
      <vt:lpstr>User Personalities</vt:lpstr>
      <vt:lpstr>User Support System</vt:lpstr>
      <vt:lpstr>Training</vt:lpstr>
      <vt:lpstr>Data Protection &amp; Disaster Recovery</vt:lpstr>
      <vt:lpstr>Virus / Spyware Protection</vt:lpstr>
      <vt:lpstr>Software Maintenance</vt:lpstr>
      <vt:lpstr>Backup / Restore Systems</vt:lpstr>
      <vt:lpstr>Security</vt:lpstr>
      <vt:lpstr>Technology Policies</vt:lpstr>
      <vt:lpstr>FAQs</vt:lpstr>
      <vt:lpstr>Recommendations</vt:lpstr>
      <vt:lpstr>Questions &amp; Answers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2015-07-26T15:58:30Z</dcterms:created>
  <dcterms:modified xsi:type="dcterms:W3CDTF">2015-07-26T15:59:47Z</dcterms:modified>
</cp:coreProperties>
</file>